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87576125329272"/>
          <c:y val="4.1133124238524658E-2"/>
          <c:w val="0.72783865022386907"/>
          <c:h val="0.82581463339515693"/>
        </c:manualLayout>
      </c:layout>
      <c:barChart>
        <c:barDir val="col"/>
        <c:grouping val="clustered"/>
        <c:varyColors val="0"/>
        <c:ser>
          <c:idx val="0"/>
          <c:order val="0"/>
          <c:tx>
            <c:v>number</c:v>
          </c:tx>
          <c:invertIfNegative val="0"/>
          <c:cat>
            <c:strRef>
              <c:f>Sheet2!$A$2:$A$17</c:f>
              <c:strCache>
                <c:ptCount val="16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  <c:pt idx="14">
                  <c:v>2024 (June 30)</c:v>
                </c:pt>
                <c:pt idx="15">
                  <c:v>2024 e</c:v>
                </c:pt>
              </c:strCache>
            </c:strRef>
          </c:cat>
          <c:val>
            <c:numRef>
              <c:f>Sheet2!$B$2:$B$17</c:f>
              <c:numCache>
                <c:formatCode>General</c:formatCode>
                <c:ptCount val="16"/>
                <c:pt idx="0">
                  <c:v>1330</c:v>
                </c:pt>
                <c:pt idx="1">
                  <c:v>1046</c:v>
                </c:pt>
                <c:pt idx="2">
                  <c:v>1072</c:v>
                </c:pt>
                <c:pt idx="3">
                  <c:v>959</c:v>
                </c:pt>
                <c:pt idx="4">
                  <c:v>1087</c:v>
                </c:pt>
                <c:pt idx="5">
                  <c:v>1257</c:v>
                </c:pt>
                <c:pt idx="6">
                  <c:v>1316</c:v>
                </c:pt>
                <c:pt idx="7">
                  <c:v>1547</c:v>
                </c:pt>
                <c:pt idx="8">
                  <c:v>1494</c:v>
                </c:pt>
                <c:pt idx="9">
                  <c:v>1147</c:v>
                </c:pt>
                <c:pt idx="10">
                  <c:v>939</c:v>
                </c:pt>
                <c:pt idx="11">
                  <c:v>1391</c:v>
                </c:pt>
                <c:pt idx="12">
                  <c:v>1491</c:v>
                </c:pt>
                <c:pt idx="13">
                  <c:v>1217</c:v>
                </c:pt>
                <c:pt idx="14">
                  <c:v>580</c:v>
                </c:pt>
                <c:pt idx="15">
                  <c:v>1160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5F-49DF-889C-EB4DC70DDC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9"/>
        <c:axId val="209389824"/>
        <c:axId val="209387904"/>
      </c:barChart>
      <c:lineChart>
        <c:grouping val="standard"/>
        <c:varyColors val="0"/>
        <c:ser>
          <c:idx val="1"/>
          <c:order val="1"/>
          <c:tx>
            <c:v>value</c:v>
          </c:tx>
          <c:marker>
            <c:symbol val="circle"/>
            <c:size val="5"/>
          </c:marker>
          <c:cat>
            <c:strRef>
              <c:f>Sheet2!$A$4:$A$17</c:f>
              <c:strCache>
                <c:ptCount val="1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  <c:pt idx="11">
                  <c:v>2023</c:v>
                </c:pt>
                <c:pt idx="12">
                  <c:v>2024 (June 30)</c:v>
                </c:pt>
                <c:pt idx="13">
                  <c:v>2024 e</c:v>
                </c:pt>
              </c:strCache>
            </c:strRef>
          </c:cat>
          <c:val>
            <c:numRef>
              <c:f>Sheet2!$C$1:$C$17</c:f>
              <c:numCache>
                <c:formatCode>_-[$$-409]* #,##0.00_ ;_-[$$-409]* \-#,##0.00\ ;_-[$$-409]* "-"??_ ;_-@_ </c:formatCode>
                <c:ptCount val="17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36.549759999999999</c:v>
                </c:pt>
                <c:pt idx="4">
                  <c:v>31.804069999999999</c:v>
                </c:pt>
                <c:pt idx="5">
                  <c:v>31.467379999999999</c:v>
                </c:pt>
                <c:pt idx="6">
                  <c:v>51.296939999999999</c:v>
                </c:pt>
                <c:pt idx="7">
                  <c:v>52.01782</c:v>
                </c:pt>
                <c:pt idx="8">
                  <c:v>68.358040000000003</c:v>
                </c:pt>
                <c:pt idx="9">
                  <c:v>64.3</c:v>
                </c:pt>
                <c:pt idx="10">
                  <c:v>46.2</c:v>
                </c:pt>
                <c:pt idx="11">
                  <c:v>40.700000000000003</c:v>
                </c:pt>
                <c:pt idx="12">
                  <c:v>69.7</c:v>
                </c:pt>
                <c:pt idx="13">
                  <c:v>135.30000000000001</c:v>
                </c:pt>
                <c:pt idx="14">
                  <c:v>27.334900000000001</c:v>
                </c:pt>
                <c:pt idx="15">
                  <c:v>9.5683790000000002</c:v>
                </c:pt>
                <c:pt idx="16">
                  <c:v>19.136749999999999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75F-49DF-889C-EB4DC70DDC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599872"/>
        <c:axId val="209567744"/>
      </c:lineChart>
      <c:valAx>
        <c:axId val="20938790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/>
                  <a:t>Number</a:t>
                </a:r>
                <a:r>
                  <a:rPr lang="en-IN" baseline="0"/>
                  <a:t> of Transactions</a:t>
                </a:r>
              </a:p>
            </c:rich>
          </c:tx>
          <c:layout>
            <c:manualLayout>
              <c:xMode val="edge"/>
              <c:yMode val="edge"/>
              <c:x val="0.91384529322598629"/>
              <c:y val="0.1864450457415281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09389824"/>
        <c:crosses val="max"/>
        <c:crossBetween val="between"/>
      </c:valAx>
      <c:catAx>
        <c:axId val="209389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209387904"/>
        <c:crosses val="autoZero"/>
        <c:auto val="1"/>
        <c:lblAlgn val="ctr"/>
        <c:lblOffset val="100"/>
        <c:noMultiLvlLbl val="0"/>
      </c:catAx>
      <c:valAx>
        <c:axId val="209567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 sz="900" dirty="0"/>
                  <a:t>Value</a:t>
                </a:r>
                <a:r>
                  <a:rPr lang="en-IN" sz="900" baseline="0" dirty="0"/>
                  <a:t> of Transactions (in </a:t>
                </a:r>
                <a:r>
                  <a:rPr lang="en-IN" sz="900" baseline="0" dirty="0" err="1"/>
                  <a:t>bil.USD</a:t>
                </a:r>
                <a:r>
                  <a:rPr lang="en-IN" sz="900" baseline="0" dirty="0"/>
                  <a:t>)</a:t>
                </a:r>
                <a:endParaRPr lang="en-IN" sz="900" dirty="0"/>
              </a:p>
            </c:rich>
          </c:tx>
          <c:layout>
            <c:manualLayout>
              <c:xMode val="edge"/>
              <c:yMode val="edge"/>
              <c:x val="1.5349340834460646E-2"/>
              <c:y val="0.119376907256177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09599872"/>
        <c:crosses val="autoZero"/>
        <c:crossBetween val="between"/>
      </c:valAx>
      <c:catAx>
        <c:axId val="209599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56774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36575109698905478"/>
          <c:y val="0.94667307651532573"/>
          <c:w val="0.30090606954582522"/>
          <c:h val="4.6099125944555626E-2"/>
        </c:manualLayout>
      </c:layout>
      <c:overlay val="0"/>
      <c:txPr>
        <a:bodyPr/>
        <a:lstStyle/>
        <a:p>
          <a:pPr>
            <a:defRPr sz="7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7344-4606-4B52-B14A-206CCC3EF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F88B7-EA92-4890-9724-ABDEB94D3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A6934-56FE-4A57-A3EE-3CB52D7D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287E-D48F-48D2-880B-95232F959FD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8C6B0-4653-4057-8F23-491A6E6E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6C841-08CB-47A7-A4FF-8E211B7A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B4F9-AB0B-428D-9F86-8EC83691F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67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4095-5D6E-4094-8581-61C73000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C82AE-9568-4C8C-A46F-E3662A0CD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D5DA1-50F7-42EB-A430-63D28F38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287E-D48F-48D2-880B-95232F959FD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1DBB4-2255-42C2-80D9-38940967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21D2A-7DD8-4B79-9940-09564D40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B4F9-AB0B-428D-9F86-8EC83691F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2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F4A7B-592C-4F72-97F1-8B181CE42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19EED-E705-4C60-94E6-641865570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59EBB-D737-4F84-8D20-908F7FF7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287E-D48F-48D2-880B-95232F959FD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BF91-9EFD-476A-A6AC-83296382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0DD9-5CEB-43FF-9C50-91CD895A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B4F9-AB0B-428D-9F86-8EC83691F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8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AF0B-1549-456D-A626-18A42942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C8DE-F86A-4302-8480-8378A0AE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BFD8-4BF0-4158-BED7-C818AEAE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287E-D48F-48D2-880B-95232F959FD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333CE-EC0D-4D5D-BD63-BD85A7FB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4DC05-C439-4BBD-BCE0-44600062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B4F9-AB0B-428D-9F86-8EC83691F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8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6A26-0933-4003-B058-04373B22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8298C-9694-4252-AD39-252CC58C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80ECA-A02B-490A-983D-923B960E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287E-D48F-48D2-880B-95232F959FD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38AF1-91E4-4AC8-99F8-FEDDD0DE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F378C-31DF-47CB-A108-EAA76182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B4F9-AB0B-428D-9F86-8EC83691F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9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7717-43D5-46B1-8017-31585F5D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A835-3A91-49F0-8868-8FC652C1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93D6C-D7BC-4F1F-8653-4284B6610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0AD90-2327-4647-9FBA-44035B9A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287E-D48F-48D2-880B-95232F959FD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1E021-FC40-46FA-BA5C-F53156E2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DE715-4D5D-40B6-848A-CD16E649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B4F9-AB0B-428D-9F86-8EC83691F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68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1605-BFB9-4A28-8488-E3B8366E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55185-DBAF-4325-9E86-F6F3A068E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9342A-8AFA-4D5D-8EC5-04A78BDEB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9A757-A99E-41BF-B82D-7F667D652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2BCBC-3B67-42FA-BB78-54B775DE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E0E2C-3028-416C-B6B6-9F06E803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287E-D48F-48D2-880B-95232F959FD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2F672-FE67-4EA4-8E8A-E04DED37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0422A-39D7-46DC-93FD-CBEF13D6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B4F9-AB0B-428D-9F86-8EC83691F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833F-5DCA-4386-8D0E-75295E8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0AFBE-E309-4CFF-AB06-E92BF7FB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287E-D48F-48D2-880B-95232F959FD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38A99-BBC0-4463-8FFB-CFA3FE92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1F27B-61F0-45CF-87A1-E02488E2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B4F9-AB0B-428D-9F86-8EC83691F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6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5F2D8-243E-4D59-A93E-BF1D5835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287E-D48F-48D2-880B-95232F959FD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9EB57-0166-48CF-921A-3C3419CE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74808-60FB-48DB-B95E-3C43D025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B4F9-AB0B-428D-9F86-8EC83691F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25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49D4-97CE-46D2-AFED-CBCB7ED6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5FEC-037D-423F-93CD-74546A11F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CFEA1-5DDF-457D-A5FA-1039A1657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50CE1-497F-4B89-A904-BF997953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287E-D48F-48D2-880B-95232F959FD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741DE-71AE-4955-A221-10726BAE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224E4-F0DA-4E2B-B35E-07E66F61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B4F9-AB0B-428D-9F86-8EC83691F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1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662B-D58C-4C75-9F54-DACD5FAF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B3E66-82C6-4648-AF08-37F274303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EC658-A038-4109-9F8F-77AB57DE3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86631-AE1E-4D59-969B-05AFAF24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287E-D48F-48D2-880B-95232F959FD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AECBC-156C-4A46-B2F1-51389452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3D540-5C2D-45F4-BC75-8EA766F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B4F9-AB0B-428D-9F86-8EC83691F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3159F-6B9C-44A1-A55F-71F7AF98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C9E3E-4F7C-4ECE-B5B1-E97C95CEA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E15F-1385-4ED7-BCE1-AE07C18A8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287E-D48F-48D2-880B-95232F959FD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542FF-94B8-4441-A369-47FCB330D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607F-9EE0-45FB-BA58-D4153129F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0B4F9-AB0B-428D-9F86-8EC83691F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4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nobledeskto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rporatefinanceinstitute.com/" TargetMode="External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74018"/>
            <a:ext cx="12192000" cy="56839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8400EC-376E-44C8-A749-ABC26D6D626C}"/>
              </a:ext>
            </a:extLst>
          </p:cNvPr>
          <p:cNvSpPr txBox="1"/>
          <p:nvPr/>
        </p:nvSpPr>
        <p:spPr>
          <a:xfrm>
            <a:off x="0" y="-26311"/>
            <a:ext cx="12191999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00"/>
              </a:highlight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00"/>
              </a:highlight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00"/>
              </a:highlight>
            </a:endParaRPr>
          </a:p>
          <a:p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9ED8F3A-B63F-4D27-A615-74F4765C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2" y="58524"/>
            <a:ext cx="1028040" cy="91833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AE5874C-DC30-4C60-AB49-6D5854B82D17}"/>
              </a:ext>
            </a:extLst>
          </p:cNvPr>
          <p:cNvSpPr txBox="1"/>
          <p:nvPr/>
        </p:nvSpPr>
        <p:spPr>
          <a:xfrm>
            <a:off x="844190" y="42482"/>
            <a:ext cx="10995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M&amp;A Financial Modeling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Accretion/Dilution Analysis Approach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427EF7-8CF5-4D25-8C88-FD55B1464F88}"/>
              </a:ext>
            </a:extLst>
          </p:cNvPr>
          <p:cNvSpPr txBox="1"/>
          <p:nvPr/>
        </p:nvSpPr>
        <p:spPr>
          <a:xfrm>
            <a:off x="1573306" y="454596"/>
            <a:ext cx="10192871" cy="5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Advisor: 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Anil Kumar Shetty B V </a:t>
            </a:r>
            <a:endParaRPr lang="en-IN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</a:t>
            </a:r>
            <a:r>
              <a:rPr lang="en-IN" sz="1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IN" sz="1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Chandrashekar,  Mr. Satish Chandra</a:t>
            </a:r>
            <a:r>
              <a:rPr lang="en-IN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Chintamani </a:t>
            </a:r>
            <a:r>
              <a:rPr lang="en-IN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Varun N (MBAK2317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0AF35E1-A1A5-480D-92D8-2C5046A329C5}"/>
              </a:ext>
            </a:extLst>
          </p:cNvPr>
          <p:cNvCxnSpPr>
            <a:cxnSpLocks/>
          </p:cNvCxnSpPr>
          <p:nvPr/>
        </p:nvCxnSpPr>
        <p:spPr>
          <a:xfrm>
            <a:off x="1" y="1159988"/>
            <a:ext cx="12307222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3" name="Google Shape;7299;p63">
            <a:extLst>
              <a:ext uri="{FF2B5EF4-FFF2-40B4-BE49-F238E27FC236}">
                <a16:creationId xmlns:a16="http://schemas.microsoft.com/office/drawing/2014/main" id="{17519A03-F69E-4737-AE65-69F52B92F766}"/>
              </a:ext>
            </a:extLst>
          </p:cNvPr>
          <p:cNvGrpSpPr/>
          <p:nvPr/>
        </p:nvGrpSpPr>
        <p:grpSpPr>
          <a:xfrm>
            <a:off x="184340" y="1225672"/>
            <a:ext cx="3455867" cy="2905210"/>
            <a:chOff x="2486597" y="4580862"/>
            <a:chExt cx="1836727" cy="2125129"/>
          </a:xfrm>
          <a:gradFill>
            <a:gsLst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  <a:gs pos="36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</p:grpSpPr>
        <p:sp>
          <p:nvSpPr>
            <p:cNvPr id="84" name="Google Shape;7300;p63">
              <a:extLst>
                <a:ext uri="{FF2B5EF4-FFF2-40B4-BE49-F238E27FC236}">
                  <a16:creationId xmlns:a16="http://schemas.microsoft.com/office/drawing/2014/main" id="{93B84BAB-7103-4F49-8C52-53770E0225AC}"/>
                </a:ext>
              </a:extLst>
            </p:cNvPr>
            <p:cNvSpPr/>
            <p:nvPr/>
          </p:nvSpPr>
          <p:spPr>
            <a:xfrm>
              <a:off x="2495198" y="4935636"/>
              <a:ext cx="1828126" cy="1770355"/>
            </a:xfrm>
            <a:prstGeom prst="roundRect">
              <a:avLst>
                <a:gd name="adj" fmla="val 5544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Financial modeling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 quantitative analysis used to forecast a company’s financial performance by combining accounting, finance, and business metrics.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M&amp;A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refers to the consolidation of companies or their major business assets through financial transactions between companies. </a:t>
              </a:r>
            </a:p>
            <a:p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Google Shape;7301;p63">
              <a:extLst>
                <a:ext uri="{FF2B5EF4-FFF2-40B4-BE49-F238E27FC236}">
                  <a16:creationId xmlns:a16="http://schemas.microsoft.com/office/drawing/2014/main" id="{93AEB206-8660-43D1-A7E1-C9015CE24215}"/>
                </a:ext>
              </a:extLst>
            </p:cNvPr>
            <p:cNvSpPr/>
            <p:nvPr/>
          </p:nvSpPr>
          <p:spPr>
            <a:xfrm>
              <a:off x="2486597" y="4580862"/>
              <a:ext cx="1830300" cy="354774"/>
            </a:xfrm>
            <a:prstGeom prst="round2SameRect">
              <a:avLst>
                <a:gd name="adj1" fmla="val 38494"/>
                <a:gd name="adj2" fmla="val 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" name="Google Shape;7299;p63">
            <a:extLst>
              <a:ext uri="{FF2B5EF4-FFF2-40B4-BE49-F238E27FC236}">
                <a16:creationId xmlns:a16="http://schemas.microsoft.com/office/drawing/2014/main" id="{03C8A683-9AA1-46B7-8647-0FBFA8CCD97A}"/>
              </a:ext>
            </a:extLst>
          </p:cNvPr>
          <p:cNvGrpSpPr/>
          <p:nvPr/>
        </p:nvGrpSpPr>
        <p:grpSpPr>
          <a:xfrm>
            <a:off x="3720992" y="1174016"/>
            <a:ext cx="3957850" cy="2662859"/>
            <a:chOff x="2476732" y="4641217"/>
            <a:chExt cx="1841496" cy="2485702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95" name="Google Shape;7300;p63">
              <a:extLst>
                <a:ext uri="{FF2B5EF4-FFF2-40B4-BE49-F238E27FC236}">
                  <a16:creationId xmlns:a16="http://schemas.microsoft.com/office/drawing/2014/main" id="{EE3D0FF8-EC94-4A5F-8D67-B78D35615328}"/>
                </a:ext>
              </a:extLst>
            </p:cNvPr>
            <p:cNvSpPr/>
            <p:nvPr/>
          </p:nvSpPr>
          <p:spPr>
            <a:xfrm>
              <a:off x="2482357" y="5083557"/>
              <a:ext cx="1835871" cy="2043362"/>
            </a:xfrm>
            <a:prstGeom prst="roundRect">
              <a:avLst>
                <a:gd name="adj" fmla="val 5544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68000" tIns="0" rIns="91425" bIns="91425" anchor="ctr" anchorCtr="0">
              <a:noAutofit/>
            </a:bodyPr>
            <a:lstStyle/>
            <a:p>
              <a:pPr marL="285750" lvl="0" indent="-285750" algn="just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Comparable Company Analysis</a:t>
              </a:r>
            </a:p>
            <a:p>
              <a:pPr marL="285750" lvl="0" indent="-285750" algn="just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Discounted Cash Flow Analysis</a:t>
              </a:r>
            </a:p>
            <a:p>
              <a:pPr marL="285750" lvl="0" indent="-285750" algn="just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Accretion/Dilution Analysis</a:t>
              </a:r>
            </a:p>
            <a:p>
              <a:pPr marL="285750" lvl="0" indent="-285750" algn="just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Leveraged buyout analysis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Google Shape;7301;p63">
              <a:extLst>
                <a:ext uri="{FF2B5EF4-FFF2-40B4-BE49-F238E27FC236}">
                  <a16:creationId xmlns:a16="http://schemas.microsoft.com/office/drawing/2014/main" id="{0932BF53-C758-4B83-9FB1-AA10A69A6EC0}"/>
                </a:ext>
              </a:extLst>
            </p:cNvPr>
            <p:cNvSpPr/>
            <p:nvPr/>
          </p:nvSpPr>
          <p:spPr>
            <a:xfrm>
              <a:off x="2476732" y="4641217"/>
              <a:ext cx="1830300" cy="616532"/>
            </a:xfrm>
            <a:prstGeom prst="round2SameRect">
              <a:avLst>
                <a:gd name="adj1" fmla="val 38494"/>
                <a:gd name="adj2" fmla="val 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Measures of Mergers and Acquisitions</a:t>
              </a:r>
            </a:p>
          </p:txBody>
        </p:sp>
        <p:sp>
          <p:nvSpPr>
            <p:cNvPr id="103" name="Google Shape;7308;p63">
              <a:extLst>
                <a:ext uri="{FF2B5EF4-FFF2-40B4-BE49-F238E27FC236}">
                  <a16:creationId xmlns:a16="http://schemas.microsoft.com/office/drawing/2014/main" id="{077A84AE-F688-48AA-A1DE-71D71C4A8EE5}"/>
                </a:ext>
              </a:extLst>
            </p:cNvPr>
            <p:cNvSpPr/>
            <p:nvPr/>
          </p:nvSpPr>
          <p:spPr>
            <a:xfrm>
              <a:off x="4155309" y="4748956"/>
              <a:ext cx="36001" cy="39515"/>
            </a:xfrm>
            <a:custGeom>
              <a:avLst/>
              <a:gdLst/>
              <a:ahLst/>
              <a:cxnLst/>
              <a:rect l="l" t="t" r="r" b="b"/>
              <a:pathLst>
                <a:path w="453" h="453" fill="none" extrusionOk="0">
                  <a:moveTo>
                    <a:pt x="0" y="1"/>
                  </a:moveTo>
                  <a:lnTo>
                    <a:pt x="452" y="453"/>
                  </a:lnTo>
                </a:path>
              </a:pathLst>
            </a:custGeom>
            <a:grpFill/>
            <a:ln w="9525" cap="flat" cmpd="sng">
              <a:solidFill>
                <a:schemeClr val="dk1"/>
              </a:solidFill>
              <a:prstDash val="solid"/>
              <a:miter lim="77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7299;p63">
            <a:extLst>
              <a:ext uri="{FF2B5EF4-FFF2-40B4-BE49-F238E27FC236}">
                <a16:creationId xmlns:a16="http://schemas.microsoft.com/office/drawing/2014/main" id="{3B6001D2-9C8C-41DD-9081-6E35D3D4E17C}"/>
              </a:ext>
            </a:extLst>
          </p:cNvPr>
          <p:cNvGrpSpPr/>
          <p:nvPr/>
        </p:nvGrpSpPr>
        <p:grpSpPr>
          <a:xfrm>
            <a:off x="7719278" y="1218327"/>
            <a:ext cx="4422380" cy="3019276"/>
            <a:chOff x="2474960" y="4636675"/>
            <a:chExt cx="1836178" cy="2134882"/>
          </a:xfrm>
          <a:solidFill>
            <a:schemeClr val="bg2"/>
          </a:solidFill>
        </p:grpSpPr>
        <p:sp>
          <p:nvSpPr>
            <p:cNvPr id="106" name="Google Shape;7300;p63">
              <a:extLst>
                <a:ext uri="{FF2B5EF4-FFF2-40B4-BE49-F238E27FC236}">
                  <a16:creationId xmlns:a16="http://schemas.microsoft.com/office/drawing/2014/main" id="{8104C7D8-ADE9-472D-8633-58E3909C9552}"/>
                </a:ext>
              </a:extLst>
            </p:cNvPr>
            <p:cNvSpPr/>
            <p:nvPr/>
          </p:nvSpPr>
          <p:spPr>
            <a:xfrm>
              <a:off x="2480838" y="4642275"/>
              <a:ext cx="1830300" cy="2129282"/>
            </a:xfrm>
            <a:prstGeom prst="roundRect">
              <a:avLst>
                <a:gd name="adj" fmla="val 5544"/>
              </a:avLst>
            </a:prstGeom>
            <a:solidFill>
              <a:srgbClr val="00FFC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7301;p63">
              <a:extLst>
                <a:ext uri="{FF2B5EF4-FFF2-40B4-BE49-F238E27FC236}">
                  <a16:creationId xmlns:a16="http://schemas.microsoft.com/office/drawing/2014/main" id="{E078D66A-4210-465A-9F60-E69488BF2169}"/>
                </a:ext>
              </a:extLst>
            </p:cNvPr>
            <p:cNvSpPr/>
            <p:nvPr/>
          </p:nvSpPr>
          <p:spPr>
            <a:xfrm>
              <a:off x="2474960" y="4636675"/>
              <a:ext cx="1830300" cy="347523"/>
            </a:xfrm>
            <a:prstGeom prst="round2SameRect">
              <a:avLst>
                <a:gd name="adj1" fmla="val 38494"/>
                <a:gd name="adj2" fmla="val 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defRPr sz="1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r>
                <a:rPr lang="en-IN" dirty="0"/>
                <a:t>Mergers and Acquisitions in India</a:t>
              </a:r>
            </a:p>
          </p:txBody>
        </p:sp>
        <p:sp>
          <p:nvSpPr>
            <p:cNvPr id="110" name="Google Shape;7304;p63">
              <a:extLst>
                <a:ext uri="{FF2B5EF4-FFF2-40B4-BE49-F238E27FC236}">
                  <a16:creationId xmlns:a16="http://schemas.microsoft.com/office/drawing/2014/main" id="{9A7716A0-D8D4-4397-A2DE-9102A8266ADF}"/>
                </a:ext>
              </a:extLst>
            </p:cNvPr>
            <p:cNvSpPr/>
            <p:nvPr/>
          </p:nvSpPr>
          <p:spPr>
            <a:xfrm>
              <a:off x="3884579" y="4778764"/>
              <a:ext cx="37193" cy="87"/>
            </a:xfrm>
            <a:custGeom>
              <a:avLst/>
              <a:gdLst/>
              <a:ahLst/>
              <a:cxnLst/>
              <a:rect l="l" t="t" r="r" b="b"/>
              <a:pathLst>
                <a:path w="468" h="1" fill="none" extrusionOk="0">
                  <a:moveTo>
                    <a:pt x="0" y="1"/>
                  </a:moveTo>
                  <a:lnTo>
                    <a:pt x="468" y="1"/>
                  </a:lnTo>
                </a:path>
              </a:pathLst>
            </a:custGeom>
            <a:grpFill/>
            <a:ln w="9525" cap="flat" cmpd="sng">
              <a:solidFill>
                <a:schemeClr val="dk1"/>
              </a:solidFill>
              <a:prstDash val="solid"/>
              <a:miter lim="77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7299;p63">
            <a:extLst>
              <a:ext uri="{FF2B5EF4-FFF2-40B4-BE49-F238E27FC236}">
                <a16:creationId xmlns:a16="http://schemas.microsoft.com/office/drawing/2014/main" id="{CB5ADC75-FA7B-401F-A481-F5EA260D9F5B}"/>
              </a:ext>
            </a:extLst>
          </p:cNvPr>
          <p:cNvGrpSpPr/>
          <p:nvPr/>
        </p:nvGrpSpPr>
        <p:grpSpPr>
          <a:xfrm>
            <a:off x="184780" y="4227198"/>
            <a:ext cx="3443335" cy="2508369"/>
            <a:chOff x="2480838" y="4519023"/>
            <a:chExt cx="1830300" cy="2366051"/>
          </a:xfrm>
        </p:grpSpPr>
        <p:sp>
          <p:nvSpPr>
            <p:cNvPr id="117" name="Google Shape;7300;p63">
              <a:extLst>
                <a:ext uri="{FF2B5EF4-FFF2-40B4-BE49-F238E27FC236}">
                  <a16:creationId xmlns:a16="http://schemas.microsoft.com/office/drawing/2014/main" id="{9F4A9FFD-A34B-4F27-AFB0-C0F0EF46EF2C}"/>
                </a:ext>
              </a:extLst>
            </p:cNvPr>
            <p:cNvSpPr/>
            <p:nvPr/>
          </p:nvSpPr>
          <p:spPr>
            <a:xfrm>
              <a:off x="2480838" y="4642274"/>
              <a:ext cx="1830300" cy="2242800"/>
            </a:xfrm>
            <a:prstGeom prst="roundRect">
              <a:avLst>
                <a:gd name="adj" fmla="val 5544"/>
              </a:avLst>
            </a:prstGeom>
            <a:solidFill>
              <a:srgbClr val="7DE3AB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7301;p63">
              <a:extLst>
                <a:ext uri="{FF2B5EF4-FFF2-40B4-BE49-F238E27FC236}">
                  <a16:creationId xmlns:a16="http://schemas.microsoft.com/office/drawing/2014/main" id="{DE984786-2623-40BC-86B3-4600C85C67D4}"/>
                </a:ext>
              </a:extLst>
            </p:cNvPr>
            <p:cNvSpPr/>
            <p:nvPr/>
          </p:nvSpPr>
          <p:spPr>
            <a:xfrm>
              <a:off x="2480838" y="4519023"/>
              <a:ext cx="1830300" cy="524605"/>
            </a:xfrm>
            <a:prstGeom prst="round2SameRect">
              <a:avLst>
                <a:gd name="adj1" fmla="val 38494"/>
                <a:gd name="adj2" fmla="val 0"/>
              </a:avLst>
            </a:prstGeom>
            <a:solidFill>
              <a:schemeClr val="bg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Merger vs Acquisition</a:t>
              </a:r>
              <a:endParaRPr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Google Shape;7304;p63">
              <a:extLst>
                <a:ext uri="{FF2B5EF4-FFF2-40B4-BE49-F238E27FC236}">
                  <a16:creationId xmlns:a16="http://schemas.microsoft.com/office/drawing/2014/main" id="{7A86059E-2291-46E6-ACA1-929051510936}"/>
                </a:ext>
              </a:extLst>
            </p:cNvPr>
            <p:cNvSpPr/>
            <p:nvPr/>
          </p:nvSpPr>
          <p:spPr>
            <a:xfrm>
              <a:off x="3884580" y="4778764"/>
              <a:ext cx="37193" cy="87"/>
            </a:xfrm>
            <a:custGeom>
              <a:avLst/>
              <a:gdLst/>
              <a:ahLst/>
              <a:cxnLst/>
              <a:rect l="l" t="t" r="r" b="b"/>
              <a:pathLst>
                <a:path w="468" h="1" fill="none" extrusionOk="0">
                  <a:moveTo>
                    <a:pt x="0" y="1"/>
                  </a:moveTo>
                  <a:lnTo>
                    <a:pt x="468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7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7299;p63">
            <a:extLst>
              <a:ext uri="{FF2B5EF4-FFF2-40B4-BE49-F238E27FC236}">
                <a16:creationId xmlns:a16="http://schemas.microsoft.com/office/drawing/2014/main" id="{D6B106B9-928C-47CA-AE31-843B66AC4451}"/>
              </a:ext>
            </a:extLst>
          </p:cNvPr>
          <p:cNvGrpSpPr/>
          <p:nvPr/>
        </p:nvGrpSpPr>
        <p:grpSpPr>
          <a:xfrm>
            <a:off x="3749759" y="3837118"/>
            <a:ext cx="3905020" cy="2188993"/>
            <a:chOff x="2502486" y="4346252"/>
            <a:chExt cx="1841648" cy="2832185"/>
          </a:xfrm>
          <a:gradFill>
            <a:gsLst>
              <a:gs pos="65000">
                <a:srgbClr val="FFD34D"/>
              </a:gs>
              <a:gs pos="94000">
                <a:srgbClr val="FFC000"/>
              </a:gs>
              <a:gs pos="36000">
                <a:schemeClr val="accent4">
                  <a:lumMod val="40000"/>
                  <a:lumOff val="60000"/>
                </a:schemeClr>
              </a:gs>
            </a:gsLst>
            <a:lin ang="5400000" scaled="0"/>
          </a:gradFill>
        </p:grpSpPr>
        <p:sp>
          <p:nvSpPr>
            <p:cNvPr id="128" name="Google Shape;7300;p63">
              <a:extLst>
                <a:ext uri="{FF2B5EF4-FFF2-40B4-BE49-F238E27FC236}">
                  <a16:creationId xmlns:a16="http://schemas.microsoft.com/office/drawing/2014/main" id="{D2E7DBB4-7972-44F4-9E80-E5762B9662BE}"/>
                </a:ext>
              </a:extLst>
            </p:cNvPr>
            <p:cNvSpPr/>
            <p:nvPr/>
          </p:nvSpPr>
          <p:spPr>
            <a:xfrm>
              <a:off x="2513834" y="4592330"/>
              <a:ext cx="1830300" cy="2586107"/>
            </a:xfrm>
            <a:prstGeom prst="roundRect">
              <a:avLst>
                <a:gd name="adj" fmla="val 5544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0" tIns="216000" rIns="91425" bIns="91425" anchor="ctr" anchorCtr="0">
              <a:no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en-US" sz="1600" b="1" dirty="0">
                  <a:latin typeface="Times New Roman" panose="02020603050405020304" pitchFamily="18" charset="0"/>
                  <a:ea typeface="Roboto Slab Light" charset="0"/>
                  <a:cs typeface="Times New Roman" panose="02020603050405020304" pitchFamily="18" charset="0"/>
                </a:rPr>
                <a:t>Step-1:</a:t>
              </a:r>
              <a:r>
                <a:rPr lang="en-US" sz="1600" dirty="0">
                  <a:latin typeface="Times New Roman" panose="02020603050405020304" pitchFamily="18" charset="0"/>
                  <a:ea typeface="Roboto Slab Light" charset="0"/>
                  <a:cs typeface="Times New Roman" panose="02020603050405020304" pitchFamily="18" charset="0"/>
                </a:rPr>
                <a:t> Making Deal Assumptions</a:t>
              </a:r>
            </a:p>
            <a:p>
              <a:pPr lvl="0" algn="just">
                <a:lnSpc>
                  <a:spcPct val="150000"/>
                </a:lnSpc>
              </a:pPr>
              <a:r>
                <a:rPr lang="en-US" sz="1600" b="1" dirty="0">
                  <a:latin typeface="Times New Roman" panose="02020603050405020304" pitchFamily="18" charset="0"/>
                  <a:ea typeface="Roboto Slab Light" charset="0"/>
                  <a:cs typeface="Times New Roman" panose="02020603050405020304" pitchFamily="18" charset="0"/>
                </a:rPr>
                <a:t>Step-2:</a:t>
              </a:r>
              <a:r>
                <a:rPr lang="en-US" sz="1600" dirty="0">
                  <a:latin typeface="Times New Roman" panose="02020603050405020304" pitchFamily="18" charset="0"/>
                  <a:ea typeface="Roboto Slab Light" charset="0"/>
                  <a:cs typeface="Times New Roman" panose="02020603050405020304" pitchFamily="18" charset="0"/>
                </a:rPr>
                <a:t> Calculation of different shares</a:t>
              </a:r>
            </a:p>
            <a:p>
              <a:pPr lvl="0" algn="just">
                <a:lnSpc>
                  <a:spcPct val="150000"/>
                </a:lnSpc>
              </a:pPr>
              <a:r>
                <a:rPr lang="en-US" sz="1600" b="1" dirty="0">
                  <a:latin typeface="Times New Roman" panose="02020603050405020304" pitchFamily="18" charset="0"/>
                  <a:ea typeface="Roboto Slab Light" charset="0"/>
                  <a:cs typeface="Times New Roman" panose="02020603050405020304" pitchFamily="18" charset="0"/>
                </a:rPr>
                <a:t>Step-3:</a:t>
              </a:r>
              <a:r>
                <a:rPr lang="en-US" sz="1600" dirty="0">
                  <a:latin typeface="Times New Roman" panose="02020603050405020304" pitchFamily="18" charset="0"/>
                  <a:ea typeface="Roboto Slab Light" charset="0"/>
                  <a:cs typeface="Times New Roman" panose="02020603050405020304" pitchFamily="18" charset="0"/>
                </a:rPr>
                <a:t> Creating Pro-Forma analysis</a:t>
              </a:r>
            </a:p>
            <a:p>
              <a:pPr lvl="0" algn="just">
                <a:lnSpc>
                  <a:spcPct val="150000"/>
                </a:lnSpc>
              </a:pPr>
              <a:r>
                <a:rPr lang="en-US" sz="1600" b="1" dirty="0">
                  <a:latin typeface="Times New Roman" panose="02020603050405020304" pitchFamily="18" charset="0"/>
                  <a:ea typeface="Roboto Slab Light" charset="0"/>
                  <a:cs typeface="Times New Roman" panose="02020603050405020304" pitchFamily="18" charset="0"/>
                </a:rPr>
                <a:t>Step-4:</a:t>
              </a:r>
              <a:r>
                <a:rPr lang="en-US" sz="1600" dirty="0">
                  <a:latin typeface="Times New Roman" panose="02020603050405020304" pitchFamily="18" charset="0"/>
                  <a:ea typeface="Roboto Slab Light" charset="0"/>
                  <a:cs typeface="Times New Roman" panose="02020603050405020304" pitchFamily="18" charset="0"/>
                </a:rPr>
                <a:t> Accretion / Dilution Analysis</a:t>
              </a:r>
              <a:endParaRPr sz="1600" dirty="0"/>
            </a:p>
          </p:txBody>
        </p:sp>
        <p:sp>
          <p:nvSpPr>
            <p:cNvPr id="129" name="Google Shape;7301;p63">
              <a:extLst>
                <a:ext uri="{FF2B5EF4-FFF2-40B4-BE49-F238E27FC236}">
                  <a16:creationId xmlns:a16="http://schemas.microsoft.com/office/drawing/2014/main" id="{AE9AC9A3-B9E5-404F-9F62-DB1CE46AE537}"/>
                </a:ext>
              </a:extLst>
            </p:cNvPr>
            <p:cNvSpPr/>
            <p:nvPr/>
          </p:nvSpPr>
          <p:spPr>
            <a:xfrm>
              <a:off x="2502486" y="4346252"/>
              <a:ext cx="1830300" cy="764076"/>
            </a:xfrm>
            <a:prstGeom prst="round2SameRect">
              <a:avLst>
                <a:gd name="adj1" fmla="val 38494"/>
                <a:gd name="adj2" fmla="val 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108000" anchor="t" anchorCtr="0">
              <a:noAutofit/>
            </a:bodyPr>
            <a:lstStyle/>
            <a:p>
              <a:pPr lvl="0" algn="ctr"/>
              <a:r>
                <a:rPr lang="fr-F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Mergers &amp; Acquisitions Model</a:t>
              </a:r>
            </a:p>
            <a:p>
              <a:pPr lvl="0" algn="ctr"/>
              <a:r>
                <a:rPr lang="fr-F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fr-FR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Accretion</a:t>
              </a:r>
              <a:r>
                <a:rPr lang="fr-F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/ Dilution </a:t>
              </a:r>
              <a:r>
                <a:rPr lang="fr-FR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  <a:r>
                <a:rPr lang="fr-F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142" name="Google Shape;7299;p63">
            <a:extLst>
              <a:ext uri="{FF2B5EF4-FFF2-40B4-BE49-F238E27FC236}">
                <a16:creationId xmlns:a16="http://schemas.microsoft.com/office/drawing/2014/main" id="{B90DFB33-F8D4-44D9-8F20-D4FE0C2EF02C}"/>
              </a:ext>
            </a:extLst>
          </p:cNvPr>
          <p:cNvGrpSpPr/>
          <p:nvPr/>
        </p:nvGrpSpPr>
        <p:grpSpPr>
          <a:xfrm>
            <a:off x="7758864" y="4263722"/>
            <a:ext cx="4249618" cy="2540554"/>
            <a:chOff x="2438130" y="4399481"/>
            <a:chExt cx="1860330" cy="2318046"/>
          </a:xfrm>
        </p:grpSpPr>
        <p:sp>
          <p:nvSpPr>
            <p:cNvPr id="143" name="Google Shape;7300;p63">
              <a:extLst>
                <a:ext uri="{FF2B5EF4-FFF2-40B4-BE49-F238E27FC236}">
                  <a16:creationId xmlns:a16="http://schemas.microsoft.com/office/drawing/2014/main" id="{84464553-9C82-437E-A57E-E17CAEF4D3FB}"/>
                </a:ext>
              </a:extLst>
            </p:cNvPr>
            <p:cNvSpPr/>
            <p:nvPr/>
          </p:nvSpPr>
          <p:spPr>
            <a:xfrm>
              <a:off x="2438130" y="4610002"/>
              <a:ext cx="1860330" cy="2107525"/>
            </a:xfrm>
            <a:prstGeom prst="roundRect">
              <a:avLst>
                <a:gd name="adj" fmla="val 5544"/>
              </a:avLst>
            </a:prstGeom>
            <a:gradFill>
              <a:gsLst>
                <a:gs pos="95000">
                  <a:schemeClr val="accent6">
                    <a:lumMod val="75000"/>
                  </a:schemeClr>
                </a:gs>
                <a:gs pos="100000">
                  <a:schemeClr val="accent6"/>
                </a:gs>
                <a:gs pos="36000">
                  <a:schemeClr val="accent6">
                    <a:lumMod val="40000"/>
                    <a:lumOff val="60000"/>
                  </a:schemeClr>
                </a:gs>
              </a:gsLst>
              <a:lin ang="5400000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M&amp;A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aim to create shareholder value by expanding market presence, acquiring new technologies, and achieving cost reductions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Accretion/Dilution Analysis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assesses the impact of a M&amp;A on the acquiring company’s earnings per share (EPS), like Google’s acquisition of Motorola showing a positive accretion of $0.90 per share, highlighting the transaction's benefit to shareholders.</a:t>
              </a:r>
            </a:p>
          </p:txBody>
        </p:sp>
        <p:sp>
          <p:nvSpPr>
            <p:cNvPr id="144" name="Google Shape;7301;p63">
              <a:extLst>
                <a:ext uri="{FF2B5EF4-FFF2-40B4-BE49-F238E27FC236}">
                  <a16:creationId xmlns:a16="http://schemas.microsoft.com/office/drawing/2014/main" id="{6641F232-FC43-48BB-A384-7D9A55FAD3AA}"/>
                </a:ext>
              </a:extLst>
            </p:cNvPr>
            <p:cNvSpPr/>
            <p:nvPr/>
          </p:nvSpPr>
          <p:spPr>
            <a:xfrm>
              <a:off x="2438130" y="4399481"/>
              <a:ext cx="1860330" cy="363103"/>
            </a:xfrm>
            <a:prstGeom prst="round2SameRect">
              <a:avLst>
                <a:gd name="adj1" fmla="val 38494"/>
                <a:gd name="adj2" fmla="val 0"/>
              </a:avLst>
            </a:prstGeom>
            <a:solidFill>
              <a:schemeClr val="bg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  <a:p>
              <a:pPr lvl="0" algn="ctr"/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" name="Google Shape;7302;p63">
              <a:extLst>
                <a:ext uri="{FF2B5EF4-FFF2-40B4-BE49-F238E27FC236}">
                  <a16:creationId xmlns:a16="http://schemas.microsoft.com/office/drawing/2014/main" id="{098336CB-A904-4952-A16C-33D978DADC3A}"/>
                </a:ext>
              </a:extLst>
            </p:cNvPr>
            <p:cNvGrpSpPr/>
            <p:nvPr/>
          </p:nvGrpSpPr>
          <p:grpSpPr>
            <a:xfrm>
              <a:off x="3884602" y="4748956"/>
              <a:ext cx="306681" cy="39515"/>
              <a:chOff x="6054920" y="1197681"/>
              <a:chExt cx="416404" cy="48881"/>
            </a:xfrm>
          </p:grpSpPr>
          <p:sp>
            <p:nvSpPr>
              <p:cNvPr id="147" name="Google Shape;7304;p63">
                <a:extLst>
                  <a:ext uri="{FF2B5EF4-FFF2-40B4-BE49-F238E27FC236}">
                    <a16:creationId xmlns:a16="http://schemas.microsoft.com/office/drawing/2014/main" id="{F2697003-C06E-48AA-8B77-16E7F4105D1A}"/>
                  </a:ext>
                </a:extLst>
              </p:cNvPr>
              <p:cNvSpPr/>
              <p:nvPr/>
            </p:nvSpPr>
            <p:spPr>
              <a:xfrm>
                <a:off x="6054920" y="1238900"/>
                <a:ext cx="50500" cy="108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" fill="none" extrusionOk="0">
                    <a:moveTo>
                      <a:pt x="0" y="1"/>
                    </a:moveTo>
                    <a:lnTo>
                      <a:pt x="468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77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7308;p63">
                <a:extLst>
                  <a:ext uri="{FF2B5EF4-FFF2-40B4-BE49-F238E27FC236}">
                    <a16:creationId xmlns:a16="http://schemas.microsoft.com/office/drawing/2014/main" id="{99F2A89D-7AA0-4BF6-BEEA-824308B46B1A}"/>
                  </a:ext>
                </a:extLst>
              </p:cNvPr>
              <p:cNvSpPr/>
              <p:nvPr/>
            </p:nvSpPr>
            <p:spPr>
              <a:xfrm>
                <a:off x="6422443" y="1197681"/>
                <a:ext cx="48881" cy="4888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53" fill="none" extrusionOk="0">
                    <a:moveTo>
                      <a:pt x="0" y="1"/>
                    </a:moveTo>
                    <a:lnTo>
                      <a:pt x="452" y="4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77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41" y="4783357"/>
            <a:ext cx="3443774" cy="195220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0" name="Chart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722612"/>
              </p:ext>
            </p:extLst>
          </p:nvPr>
        </p:nvGraphicFramePr>
        <p:xfrm>
          <a:off x="7780970" y="1744831"/>
          <a:ext cx="4526253" cy="2452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820D2DD-9CF3-CBEF-584B-6FCD8AB130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4" t="27954" r="42316" b="6514"/>
          <a:stretch/>
        </p:blipFill>
        <p:spPr>
          <a:xfrm>
            <a:off x="11493671" y="0"/>
            <a:ext cx="694624" cy="11780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7285F5-4308-D17E-9654-0443104A585A}"/>
              </a:ext>
            </a:extLst>
          </p:cNvPr>
          <p:cNvSpPr/>
          <p:nvPr/>
        </p:nvSpPr>
        <p:spPr>
          <a:xfrm>
            <a:off x="3761094" y="6040141"/>
            <a:ext cx="3880958" cy="7753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/>
            <a:r>
              <a:rPr lang="en-IN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https://corporatefinanceinstitute</a:t>
            </a:r>
            <a:r>
              <a:rPr lang="en-IN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</a:t>
            </a:r>
            <a:endParaRPr lang="en-IN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https://www.nobledesktop.com</a:t>
            </a:r>
            <a:endParaRPr lang="en-IN" sz="14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63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232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Varun N</cp:lastModifiedBy>
  <cp:revision>17</cp:revision>
  <dcterms:created xsi:type="dcterms:W3CDTF">2024-05-15T12:20:30Z</dcterms:created>
  <dcterms:modified xsi:type="dcterms:W3CDTF">2024-07-22T05:20:50Z</dcterms:modified>
</cp:coreProperties>
</file>