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4" r:id="rId18"/>
    <p:sldId id="275" r:id="rId19"/>
    <p:sldId id="277" r:id="rId20"/>
    <p:sldId id="279" r:id="rId21"/>
    <p:sldId id="280" r:id="rId22"/>
    <p:sldId id="281" r:id="rId23"/>
    <p:sldId id="282" r:id="rId24"/>
    <p:sldId id="283" r:id="rId25"/>
    <p:sldId id="284" r:id="rId26"/>
  </p:sldIdLst>
  <p:sldSz cx="9144000" cy="5143500" type="screen16x9"/>
  <p:notesSz cx="6858000" cy="9144000"/>
  <p:embeddedFontLst>
    <p:embeddedFont>
      <p:font typeface="Google Sans Medium" panose="020B0604020202020204"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Open Sans SemiBold" panose="020B07060308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c37862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c37862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4c378620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4c378620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4c3786208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4c378620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4c378620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4c378620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4c3786208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e4c378620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e4c378620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e4c378620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4c378620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4c378620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4c3786208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4c378620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e4c3786208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e4c378620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4c3786208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e4c3786208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4c3786208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4c3786208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c378620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c378620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4c3786208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e4c3786208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4c3786208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4c378620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e4c3786208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e4c3786208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4c3786208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e4c3786208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4c3786208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4c3786208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4c3786208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4c3786208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4c378620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4c378620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4c378620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4c378620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4c3786208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4c378620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4c378620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4c378620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4c378620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4c378620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4c378620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4c378620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4c378620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4c378620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1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1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60;p1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5"/>
        <p:cNvGrpSpPr/>
        <p:nvPr/>
      </p:nvGrpSpPr>
      <p:grpSpPr>
        <a:xfrm>
          <a:off x="0" y="0"/>
          <a:ext cx="0" cy="0"/>
          <a:chOff x="0" y="0"/>
          <a:chExt cx="0" cy="0"/>
        </a:xfrm>
      </p:grpSpPr>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9"/>
        <p:cNvGrpSpPr/>
        <p:nvPr/>
      </p:nvGrpSpPr>
      <p:grpSpPr>
        <a:xfrm>
          <a:off x="0" y="0"/>
          <a:ext cx="0" cy="0"/>
          <a:chOff x="0" y="0"/>
          <a:chExt cx="0" cy="0"/>
        </a:xfrm>
      </p:grpSpPr>
      <p:sp>
        <p:nvSpPr>
          <p:cNvPr id="70" name="Google Shape;7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73"/>
        <p:cNvGrpSpPr/>
        <p:nvPr/>
      </p:nvGrpSpPr>
      <p:grpSpPr>
        <a:xfrm>
          <a:off x="0" y="0"/>
          <a:ext cx="0" cy="0"/>
          <a:chOff x="0" y="0"/>
          <a:chExt cx="0" cy="0"/>
        </a:xfrm>
      </p:grpSpPr>
      <p:sp>
        <p:nvSpPr>
          <p:cNvPr id="74" name="Google Shape;7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5" name="Google Shape;75;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p1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77"/>
        <p:cNvGrpSpPr/>
        <p:nvPr/>
      </p:nvGrpSpPr>
      <p:grpSpPr>
        <a:xfrm>
          <a:off x="0" y="0"/>
          <a:ext cx="0" cy="0"/>
          <a:chOff x="0" y="0"/>
          <a:chExt cx="0" cy="0"/>
        </a:xfrm>
      </p:grpSpPr>
      <p:sp>
        <p:nvSpPr>
          <p:cNvPr id="78" name="Google Shape;7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igma.com/file/dK0VoTU0Z18xacvTxSADbc/Untitled?type=design&amp;node-id=0-1&amp;mode=design&amp;t=EXpHm4ZKMcoRkbxo-0" TargetMode="External"/><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www.figma.com/file/dK0VoTU0Z18xacvTxSADbc/Untitled?type=design&amp;node-id=21-2&amp;mode=design&amp;t=EXpHm4ZKMcoRkbxo-0"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84"/>
        <p:cNvGrpSpPr/>
        <p:nvPr/>
      </p:nvGrpSpPr>
      <p:grpSpPr>
        <a:xfrm>
          <a:off x="0" y="0"/>
          <a:ext cx="0" cy="0"/>
          <a:chOff x="0" y="0"/>
          <a:chExt cx="0" cy="0"/>
        </a:xfrm>
      </p:grpSpPr>
      <p:sp>
        <p:nvSpPr>
          <p:cNvPr id="85" name="Google Shape;85;p20"/>
          <p:cNvSpPr txBox="1"/>
          <p:nvPr/>
        </p:nvSpPr>
        <p:spPr>
          <a:xfrm>
            <a:off x="517675" y="1819750"/>
            <a:ext cx="7536300" cy="7389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dirty="0">
                <a:solidFill>
                  <a:srgbClr val="FFFFFF"/>
                </a:solidFill>
                <a:latin typeface="Open Sans SemiBold"/>
                <a:ea typeface="Open Sans SemiBold"/>
                <a:cs typeface="Open Sans SemiBold"/>
                <a:sym typeface="Open Sans SemiBold"/>
              </a:rPr>
              <a:t>Food Booking App Design</a:t>
            </a:r>
            <a:endParaRPr sz="3600" dirty="0">
              <a:solidFill>
                <a:srgbClr val="FFFFFF"/>
              </a:solidFill>
              <a:latin typeface="Open Sans SemiBold"/>
              <a:ea typeface="Open Sans SemiBold"/>
              <a:cs typeface="Open Sans SemiBold"/>
              <a:sym typeface="Open Sans SemiBold"/>
            </a:endParaRPr>
          </a:p>
        </p:txBody>
      </p:sp>
      <p:sp>
        <p:nvSpPr>
          <p:cNvPr id="86" name="Google Shape;86;p20"/>
          <p:cNvSpPr txBox="1"/>
          <p:nvPr/>
        </p:nvSpPr>
        <p:spPr>
          <a:xfrm>
            <a:off x="517675" y="2769663"/>
            <a:ext cx="4931100" cy="609367"/>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2400" dirty="0">
                <a:solidFill>
                  <a:schemeClr val="lt1"/>
                </a:solidFill>
                <a:latin typeface="Open Sans"/>
                <a:ea typeface="Open Sans"/>
                <a:cs typeface="Open Sans"/>
                <a:sym typeface="Open Sans"/>
              </a:rPr>
              <a:t>Varun B P</a:t>
            </a:r>
            <a:endParaRPr sz="2400" dirty="0">
              <a:solidFill>
                <a:srgbClr val="FFFFFF"/>
              </a:solidFill>
              <a:latin typeface="Open Sans"/>
              <a:ea typeface="Open Sans"/>
              <a:cs typeface="Open Sans"/>
              <a:sym typeface="Open Sans"/>
            </a:endParaRPr>
          </a:p>
        </p:txBody>
      </p:sp>
      <p:cxnSp>
        <p:nvCxnSpPr>
          <p:cNvPr id="87" name="Google Shape;87;p20"/>
          <p:cNvCxnSpPr/>
          <p:nvPr/>
        </p:nvCxnSpPr>
        <p:spPr>
          <a:xfrm rot="10800000">
            <a:off x="517575" y="2670825"/>
            <a:ext cx="6570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170"/>
        <p:cNvGrpSpPr/>
        <p:nvPr/>
      </p:nvGrpSpPr>
      <p:grpSpPr>
        <a:xfrm>
          <a:off x="0" y="0"/>
          <a:ext cx="0" cy="0"/>
          <a:chOff x="0" y="0"/>
          <a:chExt cx="0" cy="0"/>
        </a:xfrm>
      </p:grpSpPr>
      <p:sp>
        <p:nvSpPr>
          <p:cNvPr id="171" name="Google Shape;171;p29"/>
          <p:cNvSpPr txBox="1"/>
          <p:nvPr/>
        </p:nvSpPr>
        <p:spPr>
          <a:xfrm>
            <a:off x="3721275" y="1886850"/>
            <a:ext cx="6302100" cy="16932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Sitemap</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172" name="Google Shape;172;p2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173" name="Google Shape;173;p2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Sitemap</a:t>
            </a:r>
            <a:endParaRPr sz="2400">
              <a:solidFill>
                <a:srgbClr val="5F6368"/>
              </a:solidFill>
              <a:latin typeface="Open Sans"/>
              <a:ea typeface="Open Sans"/>
              <a:cs typeface="Open Sans"/>
              <a:sym typeface="Open Sans"/>
            </a:endParaRPr>
          </a:p>
        </p:txBody>
      </p:sp>
      <p:sp>
        <p:nvSpPr>
          <p:cNvPr id="179" name="Google Shape;179;p30"/>
          <p:cNvSpPr txBox="1"/>
          <p:nvPr/>
        </p:nvSpPr>
        <p:spPr>
          <a:xfrm>
            <a:off x="441474" y="1126310"/>
            <a:ext cx="3749526" cy="3739455"/>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Users grapple with cluttered interfaces, leading to inefficient navigation and frustration. Technical glitches and order inaccuracies further diminish trust and satisfaction.</a:t>
            </a:r>
          </a:p>
          <a:p>
            <a:pPr marL="0" lvl="0" indent="0" algn="l" rtl="0">
              <a:lnSpc>
                <a:spcPct val="150000"/>
              </a:lnSpc>
              <a:spcBef>
                <a:spcPts val="0"/>
              </a:spcBef>
              <a:spcAft>
                <a:spcPts val="0"/>
              </a:spcAft>
              <a:buClr>
                <a:schemeClr val="dk1"/>
              </a:buClr>
              <a:buSzPts val="1100"/>
              <a:buFont typeface="Arial"/>
              <a:buNone/>
            </a:pPr>
            <a:endParaRPr lang="en-US"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Goal: Simplify interface design and enhance system reliability to streamline navigation and ensure error-free ordering experiences, fostering trust and satisfaction among users.</a:t>
            </a:r>
            <a:endParaRPr lang="en-US" dirty="0"/>
          </a:p>
        </p:txBody>
      </p:sp>
      <p:pic>
        <p:nvPicPr>
          <p:cNvPr id="180" name="Google Shape;180;p30"/>
          <p:cNvPicPr preferRelativeResize="0"/>
          <p:nvPr/>
        </p:nvPicPr>
        <p:blipFill>
          <a:blip r:embed="rId3"/>
          <a:srcRect/>
          <a:stretch/>
        </p:blipFill>
        <p:spPr>
          <a:xfrm>
            <a:off x="5056809" y="220645"/>
            <a:ext cx="2822271" cy="2629236"/>
          </a:xfrm>
          <a:prstGeom prst="rect">
            <a:avLst/>
          </a:prstGeom>
          <a:noFill/>
          <a:ln>
            <a:noFill/>
          </a:ln>
        </p:spPr>
      </p:pic>
      <p:pic>
        <p:nvPicPr>
          <p:cNvPr id="3" name="Picture 2">
            <a:extLst>
              <a:ext uri="{FF2B5EF4-FFF2-40B4-BE49-F238E27FC236}">
                <a16:creationId xmlns:a16="http://schemas.microsoft.com/office/drawing/2014/main" id="{B5C2DFD0-8EE7-FF9A-E815-550E162BF96C}"/>
              </a:ext>
            </a:extLst>
          </p:cNvPr>
          <p:cNvPicPr>
            <a:picLocks noChangeAspect="1"/>
          </p:cNvPicPr>
          <p:nvPr/>
        </p:nvPicPr>
        <p:blipFill>
          <a:blip r:embed="rId4"/>
          <a:stretch>
            <a:fillRect/>
          </a:stretch>
        </p:blipFill>
        <p:spPr>
          <a:xfrm>
            <a:off x="4743879" y="2928504"/>
            <a:ext cx="3531441" cy="15492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186" name="Google Shape;186;p31"/>
          <p:cNvSpPr txBox="1"/>
          <p:nvPr/>
        </p:nvSpPr>
        <p:spPr>
          <a:xfrm>
            <a:off x="517675" y="1370150"/>
            <a:ext cx="2880000" cy="3309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Next, I sketched out paper wireframes for each screen in my app, keeping the user pain points about navigation, browsing, and checkout flow in mind.</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The home screen paper wireframe variations to the right focus on optimizing the browsing experience for users. </a:t>
            </a:r>
            <a:endParaRPr dirty="0"/>
          </a:p>
        </p:txBody>
      </p:sp>
      <p:sp>
        <p:nvSpPr>
          <p:cNvPr id="192" name="Google Shape;192;p31"/>
          <p:cNvSpPr txBox="1"/>
          <p:nvPr/>
        </p:nvSpPr>
        <p:spPr>
          <a:xfrm>
            <a:off x="3783550" y="4528200"/>
            <a:ext cx="3047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rgbClr val="5F6368"/>
                </a:solidFill>
                <a:latin typeface="Open Sans"/>
                <a:ea typeface="Open Sans"/>
                <a:cs typeface="Open Sans"/>
                <a:sym typeface="Open Sans"/>
              </a:rPr>
              <a:t>Stars were used to mark the elements of each sketch that would be used in the initial digital wireframes.</a:t>
            </a:r>
            <a:endParaRPr sz="900">
              <a:solidFill>
                <a:srgbClr val="5F6368"/>
              </a:solidFill>
              <a:latin typeface="Open Sans"/>
              <a:ea typeface="Open Sans"/>
              <a:cs typeface="Open Sans"/>
              <a:sym typeface="Open Sans"/>
            </a:endParaRPr>
          </a:p>
        </p:txBody>
      </p:sp>
      <p:sp>
        <p:nvSpPr>
          <p:cNvPr id="193" name="Google Shape;193;p31"/>
          <p:cNvSpPr txBox="1"/>
          <p:nvPr/>
        </p:nvSpPr>
        <p:spPr>
          <a:xfrm>
            <a:off x="7485310" y="4353235"/>
            <a:ext cx="16404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dirty="0">
                <a:solidFill>
                  <a:srgbClr val="5F6368"/>
                </a:solidFill>
                <a:latin typeface="Open Sans"/>
                <a:ea typeface="Open Sans"/>
                <a:cs typeface="Open Sans"/>
                <a:sym typeface="Open Sans"/>
              </a:rPr>
              <a:t>Refined paper wireframe</a:t>
            </a:r>
            <a:endParaRPr sz="900" dirty="0">
              <a:solidFill>
                <a:srgbClr val="5F6368"/>
              </a:solidFill>
              <a:latin typeface="Open Sans"/>
              <a:ea typeface="Open Sans"/>
              <a:cs typeface="Open Sans"/>
              <a:sym typeface="Open Sans"/>
            </a:endParaRPr>
          </a:p>
        </p:txBody>
      </p:sp>
      <p:cxnSp>
        <p:nvCxnSpPr>
          <p:cNvPr id="194" name="Google Shape;194;p31"/>
          <p:cNvCxnSpPr/>
          <p:nvPr/>
        </p:nvCxnSpPr>
        <p:spPr>
          <a:xfrm>
            <a:off x="7249810" y="2523950"/>
            <a:ext cx="286800" cy="0"/>
          </a:xfrm>
          <a:prstGeom prst="straightConnector1">
            <a:avLst/>
          </a:prstGeom>
          <a:noFill/>
          <a:ln w="19050" cap="flat" cmpd="sng">
            <a:solidFill>
              <a:schemeClr val="dk2"/>
            </a:solidFill>
            <a:prstDash val="solid"/>
            <a:round/>
            <a:headEnd type="none" w="med" len="med"/>
            <a:tailEnd type="triangle" w="med" len="med"/>
          </a:ln>
        </p:spPr>
      </p:cxnSp>
      <p:pic>
        <p:nvPicPr>
          <p:cNvPr id="3" name="Picture 2">
            <a:extLst>
              <a:ext uri="{FF2B5EF4-FFF2-40B4-BE49-F238E27FC236}">
                <a16:creationId xmlns:a16="http://schemas.microsoft.com/office/drawing/2014/main" id="{AF1ABB81-D0C9-797D-BC6E-AD9AED99E485}"/>
              </a:ext>
            </a:extLst>
          </p:cNvPr>
          <p:cNvPicPr>
            <a:picLocks noChangeAspect="1"/>
          </p:cNvPicPr>
          <p:nvPr/>
        </p:nvPicPr>
        <p:blipFill rotWithShape="1">
          <a:blip r:embed="rId3"/>
          <a:srcRect l="5022" t="7954" r="61251" b="22565"/>
          <a:stretch/>
        </p:blipFill>
        <p:spPr>
          <a:xfrm>
            <a:off x="3548285" y="597482"/>
            <a:ext cx="1112520" cy="1630680"/>
          </a:xfrm>
          <a:prstGeom prst="rect">
            <a:avLst/>
          </a:prstGeom>
        </p:spPr>
      </p:pic>
      <p:pic>
        <p:nvPicPr>
          <p:cNvPr id="4" name="Picture 3">
            <a:extLst>
              <a:ext uri="{FF2B5EF4-FFF2-40B4-BE49-F238E27FC236}">
                <a16:creationId xmlns:a16="http://schemas.microsoft.com/office/drawing/2014/main" id="{EFB0C077-630D-9B44-ED32-FE9172830350}"/>
              </a:ext>
            </a:extLst>
          </p:cNvPr>
          <p:cNvPicPr>
            <a:picLocks noChangeAspect="1"/>
          </p:cNvPicPr>
          <p:nvPr/>
        </p:nvPicPr>
        <p:blipFill rotWithShape="1">
          <a:blip r:embed="rId4"/>
          <a:srcRect l="40259" t="5806" r="28705" b="23324"/>
          <a:stretch/>
        </p:blipFill>
        <p:spPr>
          <a:xfrm>
            <a:off x="4816976" y="577744"/>
            <a:ext cx="1023640" cy="1663439"/>
          </a:xfrm>
          <a:prstGeom prst="rect">
            <a:avLst/>
          </a:prstGeom>
        </p:spPr>
      </p:pic>
      <p:pic>
        <p:nvPicPr>
          <p:cNvPr id="7" name="Picture 6">
            <a:extLst>
              <a:ext uri="{FF2B5EF4-FFF2-40B4-BE49-F238E27FC236}">
                <a16:creationId xmlns:a16="http://schemas.microsoft.com/office/drawing/2014/main" id="{954750B9-9E57-7C29-F9B4-41608B5FFB5D}"/>
              </a:ext>
            </a:extLst>
          </p:cNvPr>
          <p:cNvPicPr>
            <a:picLocks noChangeAspect="1"/>
          </p:cNvPicPr>
          <p:nvPr/>
        </p:nvPicPr>
        <p:blipFill rotWithShape="1">
          <a:blip r:embed="rId5"/>
          <a:srcRect l="2561" t="7960" r="63880" b="5304"/>
          <a:stretch/>
        </p:blipFill>
        <p:spPr>
          <a:xfrm>
            <a:off x="4740776" y="2719377"/>
            <a:ext cx="1106859" cy="1651768"/>
          </a:xfrm>
          <a:prstGeom prst="rect">
            <a:avLst/>
          </a:prstGeom>
        </p:spPr>
      </p:pic>
      <p:pic>
        <p:nvPicPr>
          <p:cNvPr id="8" name="Picture 7">
            <a:extLst>
              <a:ext uri="{FF2B5EF4-FFF2-40B4-BE49-F238E27FC236}">
                <a16:creationId xmlns:a16="http://schemas.microsoft.com/office/drawing/2014/main" id="{B55456D8-68EE-153A-2310-D607D22A4D12}"/>
              </a:ext>
            </a:extLst>
          </p:cNvPr>
          <p:cNvPicPr>
            <a:picLocks noChangeAspect="1"/>
          </p:cNvPicPr>
          <p:nvPr/>
        </p:nvPicPr>
        <p:blipFill rotWithShape="1">
          <a:blip r:embed="rId6"/>
          <a:srcRect l="68964" t="6330" b="22799"/>
          <a:stretch/>
        </p:blipFill>
        <p:spPr>
          <a:xfrm>
            <a:off x="3577506" y="2707705"/>
            <a:ext cx="1023640" cy="1663440"/>
          </a:xfrm>
          <a:prstGeom prst="rect">
            <a:avLst/>
          </a:prstGeom>
        </p:spPr>
      </p:pic>
      <p:pic>
        <p:nvPicPr>
          <p:cNvPr id="10" name="Picture 9">
            <a:extLst>
              <a:ext uri="{FF2B5EF4-FFF2-40B4-BE49-F238E27FC236}">
                <a16:creationId xmlns:a16="http://schemas.microsoft.com/office/drawing/2014/main" id="{F12F3C2C-D7A9-8F49-19C3-E69E6B495D89}"/>
              </a:ext>
            </a:extLst>
          </p:cNvPr>
          <p:cNvPicPr>
            <a:picLocks noChangeAspect="1"/>
          </p:cNvPicPr>
          <p:nvPr/>
        </p:nvPicPr>
        <p:blipFill rotWithShape="1">
          <a:blip r:embed="rId7"/>
          <a:srcRect l="34052" t="4203" r="33029" b="8958"/>
          <a:stretch/>
        </p:blipFill>
        <p:spPr>
          <a:xfrm>
            <a:off x="5998496" y="1561104"/>
            <a:ext cx="1085744" cy="1651767"/>
          </a:xfrm>
          <a:prstGeom prst="rect">
            <a:avLst/>
          </a:prstGeom>
        </p:spPr>
      </p:pic>
      <p:pic>
        <p:nvPicPr>
          <p:cNvPr id="12" name="Picture 11">
            <a:extLst>
              <a:ext uri="{FF2B5EF4-FFF2-40B4-BE49-F238E27FC236}">
                <a16:creationId xmlns:a16="http://schemas.microsoft.com/office/drawing/2014/main" id="{977C4500-6D3B-42B5-FD8C-A96CB15C91F8}"/>
              </a:ext>
            </a:extLst>
          </p:cNvPr>
          <p:cNvPicPr>
            <a:picLocks noChangeAspect="1"/>
          </p:cNvPicPr>
          <p:nvPr/>
        </p:nvPicPr>
        <p:blipFill rotWithShape="1">
          <a:blip r:embed="rId8"/>
          <a:srcRect l="29561" t="7556" r="28273" b="2987"/>
          <a:stretch/>
        </p:blipFill>
        <p:spPr>
          <a:xfrm>
            <a:off x="7623708" y="312899"/>
            <a:ext cx="1354172" cy="3830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08" name="Google Shape;208;p33"/>
          <p:cNvSpPr txBox="1"/>
          <p:nvPr/>
        </p:nvSpPr>
        <p:spPr>
          <a:xfrm>
            <a:off x="517674" y="1370150"/>
            <a:ext cx="3047247" cy="341629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Moving from paper to digital wireframes made it easy to understand how the redesign could help address user pain points and improve the user experience. </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Prioritizing useful button locations and visual element placement on the home page was a key part of my strategy.</a:t>
            </a:r>
            <a:endParaRPr dirty="0">
              <a:solidFill>
                <a:srgbClr val="5F6368"/>
              </a:solidFill>
              <a:latin typeface="Open Sans"/>
              <a:ea typeface="Open Sans"/>
              <a:cs typeface="Open Sans"/>
              <a:sym typeface="Open Sans"/>
            </a:endParaRPr>
          </a:p>
        </p:txBody>
      </p:sp>
      <p:sp>
        <p:nvSpPr>
          <p:cNvPr id="209" name="Google Shape;209;p33"/>
          <p:cNvSpPr txBox="1"/>
          <p:nvPr/>
        </p:nvSpPr>
        <p:spPr>
          <a:xfrm>
            <a:off x="7267450" y="678250"/>
            <a:ext cx="2059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dirty="0">
                <a:solidFill>
                  <a:srgbClr val="5F6368"/>
                </a:solidFill>
                <a:latin typeface="Open Sans"/>
                <a:ea typeface="Open Sans"/>
                <a:cs typeface="Open Sans"/>
                <a:sym typeface="Open Sans"/>
              </a:rPr>
              <a:t>Homepage is optimized for easy browsing through the carousel of images and nav menu options</a:t>
            </a:r>
            <a:endParaRPr sz="1000" dirty="0">
              <a:solidFill>
                <a:srgbClr val="5F6368"/>
              </a:solidFill>
              <a:latin typeface="Open Sans"/>
              <a:ea typeface="Open Sans"/>
              <a:cs typeface="Open Sans"/>
              <a:sym typeface="Open Sans"/>
            </a:endParaRPr>
          </a:p>
        </p:txBody>
      </p:sp>
      <p:cxnSp>
        <p:nvCxnSpPr>
          <p:cNvPr id="213" name="Google Shape;213;p33"/>
          <p:cNvCxnSpPr>
            <a:cxnSpLocks/>
          </p:cNvCxnSpPr>
          <p:nvPr/>
        </p:nvCxnSpPr>
        <p:spPr>
          <a:xfrm>
            <a:off x="6443363" y="947325"/>
            <a:ext cx="711817" cy="0"/>
          </a:xfrm>
          <a:prstGeom prst="straightConnector1">
            <a:avLst/>
          </a:prstGeom>
          <a:noFill/>
          <a:ln w="19050" cap="flat" cmpd="sng">
            <a:solidFill>
              <a:srgbClr val="FBBC04"/>
            </a:solidFill>
            <a:prstDash val="solid"/>
            <a:round/>
            <a:headEnd type="none" w="med" len="med"/>
            <a:tailEnd type="triangle" w="med" len="med"/>
          </a:ln>
        </p:spPr>
      </p:cxnSp>
      <p:pic>
        <p:nvPicPr>
          <p:cNvPr id="3" name="Picture 2">
            <a:extLst>
              <a:ext uri="{FF2B5EF4-FFF2-40B4-BE49-F238E27FC236}">
                <a16:creationId xmlns:a16="http://schemas.microsoft.com/office/drawing/2014/main" id="{4EF93D5C-AB2C-E425-82C6-7C3CA7591DB9}"/>
              </a:ext>
            </a:extLst>
          </p:cNvPr>
          <p:cNvPicPr>
            <a:picLocks noChangeAspect="1"/>
          </p:cNvPicPr>
          <p:nvPr/>
        </p:nvPicPr>
        <p:blipFill>
          <a:blip r:embed="rId3"/>
          <a:stretch>
            <a:fillRect/>
          </a:stretch>
        </p:blipFill>
        <p:spPr>
          <a:xfrm>
            <a:off x="4640034" y="323850"/>
            <a:ext cx="1803329" cy="4495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26" name="Google Shape;226;p35"/>
          <p:cNvSpPr txBox="1"/>
          <p:nvPr/>
        </p:nvSpPr>
        <p:spPr>
          <a:xfrm>
            <a:off x="240225" y="1108000"/>
            <a:ext cx="3755100" cy="3955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To create a low-fidelity prototype, I connected all of the screens involved in the primary user flow of adding an item to the cart and checking out.</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At this point, I had received feedback on my designs from members of my team about things like placement of buttons and page organization. I made sure to listen to their feedback, and I implemented several suggestions in places that addressed user pain points. </a:t>
            </a:r>
            <a:endParaRPr>
              <a:solidFill>
                <a:srgbClr val="5F6368"/>
              </a:solidFill>
              <a:latin typeface="Open Sans"/>
              <a:ea typeface="Open Sans"/>
              <a:cs typeface="Open Sans"/>
              <a:sym typeface="Open Sans"/>
            </a:endParaRPr>
          </a:p>
        </p:txBody>
      </p:sp>
      <p:sp>
        <p:nvSpPr>
          <p:cNvPr id="228" name="Google Shape;228;p35"/>
          <p:cNvSpPr txBox="1"/>
          <p:nvPr/>
        </p:nvSpPr>
        <p:spPr>
          <a:xfrm>
            <a:off x="4471984" y="3858371"/>
            <a:ext cx="4794000" cy="50780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View </a:t>
            </a:r>
            <a:r>
              <a:rPr lang="en" u="sng" dirty="0">
                <a:solidFill>
                  <a:schemeClr val="accent5"/>
                </a:solidFill>
                <a:latin typeface="Open Sans"/>
                <a:ea typeface="Open Sans"/>
                <a:cs typeface="Open Sans"/>
                <a:sym typeface="Open Sans"/>
              </a:rPr>
              <a:t>Book </a:t>
            </a:r>
            <a:r>
              <a:rPr lang="en" u="sng" dirty="0">
                <a:solidFill>
                  <a:schemeClr val="accent5"/>
                </a:solidFill>
                <a:latin typeface="Open Sans"/>
                <a:ea typeface="Open Sans"/>
                <a:cs typeface="Open Sans"/>
                <a:sym typeface="Open Sans"/>
                <a:hlinkClick r:id="rId3"/>
              </a:rPr>
              <a:t>Food’s</a:t>
            </a:r>
            <a:r>
              <a:rPr lang="en" u="sng" dirty="0">
                <a:solidFill>
                  <a:schemeClr val="accent5"/>
                </a:solidFill>
                <a:latin typeface="Open Sans"/>
                <a:ea typeface="Open Sans"/>
                <a:cs typeface="Open Sans"/>
                <a:sym typeface="Open Sans"/>
              </a:rPr>
              <a:t> low-fidelity prototype</a:t>
            </a:r>
            <a:endParaRPr dirty="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55EADEAA-EC33-4B52-56BE-EDFB25766707}"/>
              </a:ext>
            </a:extLst>
          </p:cNvPr>
          <p:cNvPicPr>
            <a:picLocks noChangeAspect="1"/>
          </p:cNvPicPr>
          <p:nvPr/>
        </p:nvPicPr>
        <p:blipFill>
          <a:blip r:embed="rId4"/>
          <a:stretch>
            <a:fillRect/>
          </a:stretch>
        </p:blipFill>
        <p:spPr>
          <a:xfrm>
            <a:off x="4471984" y="305204"/>
            <a:ext cx="3755100" cy="33340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parameters</a:t>
            </a:r>
            <a:endParaRPr sz="2400">
              <a:solidFill>
                <a:srgbClr val="5F6368"/>
              </a:solidFill>
              <a:latin typeface="Open Sans"/>
              <a:ea typeface="Open Sans"/>
              <a:cs typeface="Open Sans"/>
              <a:sym typeface="Open Sans"/>
            </a:endParaRPr>
          </a:p>
        </p:txBody>
      </p:sp>
      <p:sp>
        <p:nvSpPr>
          <p:cNvPr id="234" name="Google Shape;234;p36"/>
          <p:cNvSpPr txBox="1"/>
          <p:nvPr/>
        </p:nvSpPr>
        <p:spPr>
          <a:xfrm>
            <a:off x="868275" y="193265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Study type:</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Unmoderated usability study</a:t>
            </a:r>
            <a:endParaRPr sz="1200" b="1">
              <a:solidFill>
                <a:srgbClr val="4285F4"/>
              </a:solidFill>
              <a:latin typeface="Open Sans"/>
              <a:ea typeface="Open Sans"/>
              <a:cs typeface="Open Sans"/>
              <a:sym typeface="Open Sans"/>
            </a:endParaRPr>
          </a:p>
        </p:txBody>
      </p:sp>
      <p:sp>
        <p:nvSpPr>
          <p:cNvPr id="235" name="Google Shape;235;p36"/>
          <p:cNvSpPr/>
          <p:nvPr/>
        </p:nvSpPr>
        <p:spPr>
          <a:xfrm>
            <a:off x="2334675" y="130487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txBox="1"/>
          <p:nvPr/>
        </p:nvSpPr>
        <p:spPr>
          <a:xfrm>
            <a:off x="4829625" y="1932650"/>
            <a:ext cx="3446100" cy="7848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Location:</a:t>
            </a:r>
            <a:endParaRPr dirty="0">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dirty="0">
                <a:solidFill>
                  <a:srgbClr val="5F6368"/>
                </a:solidFill>
                <a:latin typeface="Open Sans"/>
                <a:ea typeface="Open Sans"/>
                <a:cs typeface="Open Sans"/>
                <a:sym typeface="Open Sans"/>
              </a:rPr>
              <a:t>Davangere, Karnataka</a:t>
            </a:r>
            <a:endParaRPr sz="1200" dirty="0">
              <a:solidFill>
                <a:srgbClr val="FBBC04"/>
              </a:solidFill>
              <a:latin typeface="Open Sans"/>
              <a:ea typeface="Open Sans"/>
              <a:cs typeface="Open Sans"/>
              <a:sym typeface="Open Sans"/>
            </a:endParaRPr>
          </a:p>
        </p:txBody>
      </p:sp>
      <p:sp>
        <p:nvSpPr>
          <p:cNvPr id="237" name="Google Shape;237;p36"/>
          <p:cNvSpPr/>
          <p:nvPr/>
        </p:nvSpPr>
        <p:spPr>
          <a:xfrm>
            <a:off x="6296025" y="130487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6"/>
          <p:cNvSpPr txBox="1"/>
          <p:nvPr/>
        </p:nvSpPr>
        <p:spPr>
          <a:xfrm>
            <a:off x="868275" y="391490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Participants:</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5 participants</a:t>
            </a:r>
            <a:endParaRPr sz="1200" b="1">
              <a:solidFill>
                <a:srgbClr val="4285F4"/>
              </a:solidFill>
              <a:latin typeface="Open Sans"/>
              <a:ea typeface="Open Sans"/>
              <a:cs typeface="Open Sans"/>
              <a:sym typeface="Open Sans"/>
            </a:endParaRPr>
          </a:p>
        </p:txBody>
      </p:sp>
      <p:sp>
        <p:nvSpPr>
          <p:cNvPr id="239" name="Google Shape;239;p36"/>
          <p:cNvSpPr/>
          <p:nvPr/>
        </p:nvSpPr>
        <p:spPr>
          <a:xfrm>
            <a:off x="2334675" y="328712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6"/>
          <p:cNvSpPr txBox="1"/>
          <p:nvPr/>
        </p:nvSpPr>
        <p:spPr>
          <a:xfrm>
            <a:off x="4829625" y="391490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
                <a:solidFill>
                  <a:srgbClr val="5F6368"/>
                </a:solidFill>
                <a:latin typeface="Open Sans SemiBold"/>
                <a:ea typeface="Open Sans SemiBold"/>
                <a:cs typeface="Open Sans SemiBold"/>
                <a:sym typeface="Open Sans SemiBold"/>
              </a:rPr>
              <a:t>Length:</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20-30 minutes</a:t>
            </a:r>
            <a:endParaRPr sz="1200" b="1">
              <a:solidFill>
                <a:srgbClr val="4285F4"/>
              </a:solidFill>
              <a:latin typeface="Open Sans"/>
              <a:ea typeface="Open Sans"/>
              <a:cs typeface="Open Sans"/>
              <a:sym typeface="Open Sans"/>
            </a:endParaRPr>
          </a:p>
        </p:txBody>
      </p:sp>
      <p:sp>
        <p:nvSpPr>
          <p:cNvPr id="241" name="Google Shape;241;p36"/>
          <p:cNvSpPr/>
          <p:nvPr/>
        </p:nvSpPr>
        <p:spPr>
          <a:xfrm>
            <a:off x="6296025" y="328712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2432025" y="3415575"/>
            <a:ext cx="318600" cy="223550"/>
          </a:xfrm>
          <a:custGeom>
            <a:avLst/>
            <a:gdLst/>
            <a:ahLst/>
            <a:cxnLst/>
            <a:rect l="l" t="t" r="r" b="b"/>
            <a:pathLst>
              <a:path w="1048" h="735" extrusionOk="0">
                <a:moveTo>
                  <a:pt x="759" y="367"/>
                </a:moveTo>
                <a:cubicBezTo>
                  <a:pt x="833" y="367"/>
                  <a:pt x="889" y="308"/>
                  <a:pt x="889" y="237"/>
                </a:cubicBezTo>
                <a:cubicBezTo>
                  <a:pt x="889" y="167"/>
                  <a:pt x="830" y="107"/>
                  <a:pt x="759" y="107"/>
                </a:cubicBezTo>
                <a:cubicBezTo>
                  <a:pt x="686" y="107"/>
                  <a:pt x="630" y="167"/>
                  <a:pt x="630" y="237"/>
                </a:cubicBezTo>
                <a:cubicBezTo>
                  <a:pt x="630" y="308"/>
                  <a:pt x="689" y="367"/>
                  <a:pt x="759" y="367"/>
                </a:cubicBezTo>
                <a:close/>
                <a:moveTo>
                  <a:pt x="367" y="316"/>
                </a:moveTo>
                <a:cubicBezTo>
                  <a:pt x="455" y="316"/>
                  <a:pt x="522" y="246"/>
                  <a:pt x="522" y="158"/>
                </a:cubicBezTo>
                <a:cubicBezTo>
                  <a:pt x="522" y="71"/>
                  <a:pt x="452" y="0"/>
                  <a:pt x="367" y="0"/>
                </a:cubicBezTo>
                <a:cubicBezTo>
                  <a:pt x="283" y="0"/>
                  <a:pt x="209" y="71"/>
                  <a:pt x="209" y="158"/>
                </a:cubicBezTo>
                <a:cubicBezTo>
                  <a:pt x="209" y="246"/>
                  <a:pt x="283" y="316"/>
                  <a:pt x="367" y="316"/>
                </a:cubicBezTo>
                <a:close/>
                <a:moveTo>
                  <a:pt x="759" y="471"/>
                </a:moveTo>
                <a:cubicBezTo>
                  <a:pt x="664" y="471"/>
                  <a:pt x="472" y="519"/>
                  <a:pt x="472" y="615"/>
                </a:cubicBezTo>
                <a:lnTo>
                  <a:pt x="472" y="734"/>
                </a:lnTo>
                <a:lnTo>
                  <a:pt x="1047" y="734"/>
                </a:lnTo>
                <a:lnTo>
                  <a:pt x="1047" y="615"/>
                </a:lnTo>
                <a:cubicBezTo>
                  <a:pt x="1047" y="522"/>
                  <a:pt x="855" y="471"/>
                  <a:pt x="759" y="471"/>
                </a:cubicBezTo>
                <a:close/>
                <a:moveTo>
                  <a:pt x="367" y="421"/>
                </a:moveTo>
                <a:cubicBezTo>
                  <a:pt x="246" y="421"/>
                  <a:pt x="0" y="483"/>
                  <a:pt x="0" y="604"/>
                </a:cubicBezTo>
                <a:lnTo>
                  <a:pt x="0" y="734"/>
                </a:lnTo>
                <a:lnTo>
                  <a:pt x="367" y="734"/>
                </a:lnTo>
                <a:lnTo>
                  <a:pt x="367" y="615"/>
                </a:lnTo>
                <a:cubicBezTo>
                  <a:pt x="367" y="570"/>
                  <a:pt x="384" y="494"/>
                  <a:pt x="491" y="435"/>
                </a:cubicBezTo>
                <a:cubicBezTo>
                  <a:pt x="446" y="426"/>
                  <a:pt x="404" y="421"/>
                  <a:pt x="367" y="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43" name="Google Shape;243;p36"/>
          <p:cNvSpPr/>
          <p:nvPr/>
        </p:nvSpPr>
        <p:spPr>
          <a:xfrm>
            <a:off x="6441252" y="1401778"/>
            <a:ext cx="222841" cy="319496"/>
          </a:xfrm>
          <a:custGeom>
            <a:avLst/>
            <a:gdLst/>
            <a:ahLst/>
            <a:cxnLst/>
            <a:rect l="l" t="t" r="r" b="b"/>
            <a:pathLst>
              <a:path w="734" h="1048" extrusionOk="0">
                <a:moveTo>
                  <a:pt x="366" y="0"/>
                </a:moveTo>
                <a:cubicBezTo>
                  <a:pt x="163" y="0"/>
                  <a:pt x="0" y="164"/>
                  <a:pt x="0" y="367"/>
                </a:cubicBezTo>
                <a:cubicBezTo>
                  <a:pt x="0" y="641"/>
                  <a:pt x="366" y="1047"/>
                  <a:pt x="366" y="1047"/>
                </a:cubicBezTo>
                <a:cubicBezTo>
                  <a:pt x="366" y="1047"/>
                  <a:pt x="733" y="641"/>
                  <a:pt x="733" y="367"/>
                </a:cubicBezTo>
                <a:cubicBezTo>
                  <a:pt x="731" y="164"/>
                  <a:pt x="567" y="0"/>
                  <a:pt x="366" y="0"/>
                </a:cubicBezTo>
                <a:close/>
                <a:moveTo>
                  <a:pt x="366" y="497"/>
                </a:moveTo>
                <a:cubicBezTo>
                  <a:pt x="293" y="497"/>
                  <a:pt x="237" y="438"/>
                  <a:pt x="237" y="367"/>
                </a:cubicBezTo>
                <a:cubicBezTo>
                  <a:pt x="237" y="296"/>
                  <a:pt x="296" y="237"/>
                  <a:pt x="366" y="237"/>
                </a:cubicBezTo>
                <a:cubicBezTo>
                  <a:pt x="440" y="237"/>
                  <a:pt x="496" y="296"/>
                  <a:pt x="496" y="367"/>
                </a:cubicBezTo>
                <a:cubicBezTo>
                  <a:pt x="496" y="438"/>
                  <a:pt x="437" y="497"/>
                  <a:pt x="366" y="4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44" name="Google Shape;244;p36"/>
          <p:cNvSpPr/>
          <p:nvPr/>
        </p:nvSpPr>
        <p:spPr>
          <a:xfrm>
            <a:off x="6392921" y="3384699"/>
            <a:ext cx="319496" cy="318153"/>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45" name="Google Shape;245;p36"/>
          <p:cNvSpPr/>
          <p:nvPr/>
        </p:nvSpPr>
        <p:spPr>
          <a:xfrm>
            <a:off x="2460538" y="1416000"/>
            <a:ext cx="261574" cy="291049"/>
          </a:xfrm>
          <a:custGeom>
            <a:avLst/>
            <a:gdLst/>
            <a:ahLst/>
            <a:cxnLst/>
            <a:rect l="l" t="t" r="r" b="b"/>
            <a:pathLst>
              <a:path w="941" h="1046" extrusionOk="0">
                <a:moveTo>
                  <a:pt x="833" y="105"/>
                </a:moveTo>
                <a:lnTo>
                  <a:pt x="616" y="105"/>
                </a:lnTo>
                <a:cubicBezTo>
                  <a:pt x="593" y="46"/>
                  <a:pt x="537" y="0"/>
                  <a:pt x="469" y="0"/>
                </a:cubicBezTo>
                <a:cubicBezTo>
                  <a:pt x="401" y="0"/>
                  <a:pt x="345" y="46"/>
                  <a:pt x="322" y="105"/>
                </a:cubicBezTo>
                <a:lnTo>
                  <a:pt x="105" y="105"/>
                </a:lnTo>
                <a:cubicBezTo>
                  <a:pt x="48" y="105"/>
                  <a:pt x="0" y="153"/>
                  <a:pt x="0" y="209"/>
                </a:cubicBezTo>
                <a:lnTo>
                  <a:pt x="0" y="940"/>
                </a:lnTo>
                <a:cubicBezTo>
                  <a:pt x="0" y="997"/>
                  <a:pt x="48" y="1045"/>
                  <a:pt x="105" y="1045"/>
                </a:cubicBezTo>
                <a:lnTo>
                  <a:pt x="836" y="1045"/>
                </a:lnTo>
                <a:cubicBezTo>
                  <a:pt x="892" y="1045"/>
                  <a:pt x="940" y="997"/>
                  <a:pt x="940" y="940"/>
                </a:cubicBezTo>
                <a:lnTo>
                  <a:pt x="940" y="209"/>
                </a:lnTo>
                <a:cubicBezTo>
                  <a:pt x="937" y="150"/>
                  <a:pt x="889" y="105"/>
                  <a:pt x="833" y="105"/>
                </a:cubicBezTo>
                <a:close/>
                <a:moveTo>
                  <a:pt x="466" y="105"/>
                </a:moveTo>
                <a:cubicBezTo>
                  <a:pt x="494" y="105"/>
                  <a:pt x="520" y="127"/>
                  <a:pt x="520" y="158"/>
                </a:cubicBezTo>
                <a:cubicBezTo>
                  <a:pt x="520" y="187"/>
                  <a:pt x="497" y="212"/>
                  <a:pt x="466" y="212"/>
                </a:cubicBezTo>
                <a:cubicBezTo>
                  <a:pt x="435" y="212"/>
                  <a:pt x="412" y="190"/>
                  <a:pt x="412" y="158"/>
                </a:cubicBezTo>
                <a:cubicBezTo>
                  <a:pt x="415" y="127"/>
                  <a:pt x="438" y="105"/>
                  <a:pt x="466" y="105"/>
                </a:cubicBezTo>
                <a:close/>
                <a:moveTo>
                  <a:pt x="570" y="836"/>
                </a:moveTo>
                <a:lnTo>
                  <a:pt x="204" y="836"/>
                </a:lnTo>
                <a:lnTo>
                  <a:pt x="204" y="731"/>
                </a:lnTo>
                <a:lnTo>
                  <a:pt x="570" y="731"/>
                </a:lnTo>
                <a:lnTo>
                  <a:pt x="570" y="836"/>
                </a:lnTo>
                <a:close/>
                <a:moveTo>
                  <a:pt x="728" y="627"/>
                </a:moveTo>
                <a:lnTo>
                  <a:pt x="206" y="627"/>
                </a:lnTo>
                <a:lnTo>
                  <a:pt x="206" y="523"/>
                </a:lnTo>
                <a:lnTo>
                  <a:pt x="728" y="523"/>
                </a:lnTo>
                <a:lnTo>
                  <a:pt x="728" y="627"/>
                </a:lnTo>
                <a:close/>
                <a:moveTo>
                  <a:pt x="728" y="418"/>
                </a:moveTo>
                <a:lnTo>
                  <a:pt x="206" y="418"/>
                </a:lnTo>
                <a:lnTo>
                  <a:pt x="206" y="314"/>
                </a:lnTo>
                <a:lnTo>
                  <a:pt x="728" y="314"/>
                </a:lnTo>
                <a:lnTo>
                  <a:pt x="728" y="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51" name="Google Shape;251;p37"/>
          <p:cNvSpPr txBox="1"/>
          <p:nvPr/>
        </p:nvSpPr>
        <p:spPr>
          <a:xfrm>
            <a:off x="532875" y="1355375"/>
            <a:ext cx="6494100" cy="6480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These were the main findings uncovered by the usability study: </a:t>
            </a:r>
            <a:endParaRPr>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5F6368"/>
              </a:solidFill>
              <a:latin typeface="Open Sans"/>
              <a:ea typeface="Open Sans"/>
              <a:cs typeface="Open Sans"/>
              <a:sym typeface="Open Sans"/>
            </a:endParaRPr>
          </a:p>
        </p:txBody>
      </p:sp>
      <p:sp>
        <p:nvSpPr>
          <p:cNvPr id="252" name="Google Shape;252;p37"/>
          <p:cNvSpPr txBox="1"/>
          <p:nvPr/>
        </p:nvSpPr>
        <p:spPr>
          <a:xfrm>
            <a:off x="710038" y="3137375"/>
            <a:ext cx="1981200" cy="10065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Once at the checkout screen, users didn’t have a way to edit the quantity of items in the cart</a:t>
            </a:r>
            <a:endParaRPr sz="1200">
              <a:solidFill>
                <a:srgbClr val="5F6368"/>
              </a:solidFill>
              <a:latin typeface="Open Sans"/>
              <a:ea typeface="Open Sans"/>
              <a:cs typeface="Open Sans"/>
              <a:sym typeface="Open Sans"/>
            </a:endParaRPr>
          </a:p>
        </p:txBody>
      </p:sp>
      <p:sp>
        <p:nvSpPr>
          <p:cNvPr id="253" name="Google Shape;253;p37"/>
          <p:cNvSpPr txBox="1"/>
          <p:nvPr/>
        </p:nvSpPr>
        <p:spPr>
          <a:xfrm>
            <a:off x="818688" y="26583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Cart</a:t>
            </a:r>
            <a:endParaRPr>
              <a:solidFill>
                <a:srgbClr val="5F6368"/>
              </a:solidFill>
              <a:latin typeface="Open Sans SemiBold"/>
              <a:ea typeface="Open Sans SemiBold"/>
              <a:cs typeface="Open Sans SemiBold"/>
              <a:sym typeface="Open Sans SemiBold"/>
            </a:endParaRPr>
          </a:p>
        </p:txBody>
      </p:sp>
      <p:sp>
        <p:nvSpPr>
          <p:cNvPr id="254" name="Google Shape;254;p37"/>
          <p:cNvSpPr txBox="1"/>
          <p:nvPr/>
        </p:nvSpPr>
        <p:spPr>
          <a:xfrm>
            <a:off x="3662850" y="26583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Checkout</a:t>
            </a:r>
            <a:endParaRPr>
              <a:solidFill>
                <a:srgbClr val="5F6368"/>
              </a:solidFill>
              <a:latin typeface="Open Sans SemiBold"/>
              <a:ea typeface="Open Sans SemiBold"/>
              <a:cs typeface="Open Sans SemiBold"/>
              <a:sym typeface="Open Sans SemiBold"/>
            </a:endParaRPr>
          </a:p>
        </p:txBody>
      </p:sp>
      <p:sp>
        <p:nvSpPr>
          <p:cNvPr id="255" name="Google Shape;255;p37"/>
          <p:cNvSpPr txBox="1"/>
          <p:nvPr/>
        </p:nvSpPr>
        <p:spPr>
          <a:xfrm>
            <a:off x="6507050" y="26583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Account</a:t>
            </a:r>
            <a:endParaRPr>
              <a:solidFill>
                <a:srgbClr val="5F6368"/>
              </a:solidFill>
              <a:latin typeface="Open Sans SemiBold"/>
              <a:ea typeface="Open Sans SemiBold"/>
              <a:cs typeface="Open Sans SemiBold"/>
              <a:sym typeface="Open Sans SemiBold"/>
            </a:endParaRPr>
          </a:p>
        </p:txBody>
      </p:sp>
      <p:sp>
        <p:nvSpPr>
          <p:cNvPr id="256" name="Google Shape;256;p37"/>
          <p:cNvSpPr txBox="1"/>
          <p:nvPr/>
        </p:nvSpPr>
        <p:spPr>
          <a:xfrm>
            <a:off x="3608563" y="3141075"/>
            <a:ext cx="1981200" cy="10065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Users weren’t able to easily copy the shipping address information into the billing info field </a:t>
            </a:r>
            <a:endParaRPr sz="1200">
              <a:solidFill>
                <a:srgbClr val="5F6368"/>
              </a:solidFill>
              <a:latin typeface="Open Sans"/>
              <a:ea typeface="Open Sans"/>
              <a:cs typeface="Open Sans"/>
              <a:sym typeface="Open Sans"/>
            </a:endParaRPr>
          </a:p>
        </p:txBody>
      </p:sp>
      <p:sp>
        <p:nvSpPr>
          <p:cNvPr id="257" name="Google Shape;257;p37"/>
          <p:cNvSpPr txBox="1"/>
          <p:nvPr/>
        </p:nvSpPr>
        <p:spPr>
          <a:xfrm>
            <a:off x="6452763" y="3141075"/>
            <a:ext cx="1981200" cy="16440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During the checkout process, there wasn’t a clear way for users to log in to their account to pre-fill previous billing and shipping info</a:t>
            </a: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258" name="Google Shape;258;p37"/>
          <p:cNvSpPr/>
          <p:nvPr/>
        </p:nvSpPr>
        <p:spPr>
          <a:xfrm>
            <a:off x="1498338" y="2108121"/>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59" name="Google Shape;259;p37"/>
          <p:cNvSpPr/>
          <p:nvPr/>
        </p:nvSpPr>
        <p:spPr>
          <a:xfrm>
            <a:off x="4342513" y="2120246"/>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60" name="Google Shape;260;p37"/>
          <p:cNvSpPr/>
          <p:nvPr/>
        </p:nvSpPr>
        <p:spPr>
          <a:xfrm>
            <a:off x="7186688" y="2108121"/>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264"/>
        <p:cNvGrpSpPr/>
        <p:nvPr/>
      </p:nvGrpSpPr>
      <p:grpSpPr>
        <a:xfrm>
          <a:off x="0" y="0"/>
          <a:ext cx="0" cy="0"/>
          <a:chOff x="0" y="0"/>
          <a:chExt cx="0" cy="0"/>
        </a:xfrm>
      </p:grpSpPr>
      <p:sp>
        <p:nvSpPr>
          <p:cNvPr id="265" name="Google Shape;265;p38"/>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266" name="Google Shape;266;p38"/>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67" name="Google Shape;267;p38"/>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10" name="Picture 9">
            <a:extLst>
              <a:ext uri="{FF2B5EF4-FFF2-40B4-BE49-F238E27FC236}">
                <a16:creationId xmlns:a16="http://schemas.microsoft.com/office/drawing/2014/main" id="{8DD91A9D-4127-C528-0B07-83EE71A371ED}"/>
              </a:ext>
            </a:extLst>
          </p:cNvPr>
          <p:cNvPicPr>
            <a:picLocks noChangeAspect="1"/>
          </p:cNvPicPr>
          <p:nvPr/>
        </p:nvPicPr>
        <p:blipFill>
          <a:blip r:embed="rId3"/>
          <a:stretch>
            <a:fillRect/>
          </a:stretch>
        </p:blipFill>
        <p:spPr>
          <a:xfrm>
            <a:off x="5913312" y="2209801"/>
            <a:ext cx="1438821" cy="2933700"/>
          </a:xfrm>
          <a:prstGeom prst="rect">
            <a:avLst/>
          </a:prstGeom>
        </p:spPr>
      </p:pic>
      <p:pic>
        <p:nvPicPr>
          <p:cNvPr id="7" name="Picture 6">
            <a:extLst>
              <a:ext uri="{FF2B5EF4-FFF2-40B4-BE49-F238E27FC236}">
                <a16:creationId xmlns:a16="http://schemas.microsoft.com/office/drawing/2014/main" id="{9041F098-7B75-407A-1BDB-04C170883980}"/>
              </a:ext>
            </a:extLst>
          </p:cNvPr>
          <p:cNvPicPr>
            <a:picLocks noChangeAspect="1"/>
          </p:cNvPicPr>
          <p:nvPr/>
        </p:nvPicPr>
        <p:blipFill>
          <a:blip r:embed="rId4"/>
          <a:stretch>
            <a:fillRect/>
          </a:stretch>
        </p:blipFill>
        <p:spPr>
          <a:xfrm>
            <a:off x="1902288" y="2147094"/>
            <a:ext cx="1397787" cy="2996406"/>
          </a:xfrm>
          <a:prstGeom prst="rect">
            <a:avLst/>
          </a:prstGeom>
        </p:spPr>
      </p:pic>
      <p:sp>
        <p:nvSpPr>
          <p:cNvPr id="273" name="Google Shape;273;p39"/>
          <p:cNvSpPr txBox="1"/>
          <p:nvPr/>
        </p:nvSpPr>
        <p:spPr>
          <a:xfrm>
            <a:off x="593875" y="2195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274" name="Google Shape;274;p39"/>
          <p:cNvSpPr txBox="1"/>
          <p:nvPr/>
        </p:nvSpPr>
        <p:spPr>
          <a:xfrm>
            <a:off x="289075" y="754225"/>
            <a:ext cx="8574300" cy="1369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Based on the insights from the usability study, I made changes to improve the site’s checkout flow. One of the changes I made was adding the option to edit the quantity of items in a user’s cart using a simple “+” or “-” option. This allowed users more freedom to edit their cart without going through a complicated process to add or remove items.</a:t>
            </a:r>
            <a:endParaRPr/>
          </a:p>
        </p:txBody>
      </p:sp>
      <p:sp>
        <p:nvSpPr>
          <p:cNvPr id="276" name="Google Shape;276;p39"/>
          <p:cNvSpPr txBox="1"/>
          <p:nvPr/>
        </p:nvSpPr>
        <p:spPr>
          <a:xfrm>
            <a:off x="-249330" y="3019476"/>
            <a:ext cx="2353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Before usability study</a:t>
            </a:r>
            <a:endParaRPr dirty="0">
              <a:solidFill>
                <a:srgbClr val="1967D2"/>
              </a:solidFill>
            </a:endParaRPr>
          </a:p>
        </p:txBody>
      </p:sp>
      <p:sp>
        <p:nvSpPr>
          <p:cNvPr id="277" name="Google Shape;277;p39"/>
          <p:cNvSpPr txBox="1"/>
          <p:nvPr/>
        </p:nvSpPr>
        <p:spPr>
          <a:xfrm>
            <a:off x="7015650" y="3019476"/>
            <a:ext cx="2353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After usability study</a:t>
            </a:r>
            <a:endParaRPr dirty="0">
              <a:solidFill>
                <a:srgbClr val="1967D2"/>
              </a:solidFill>
            </a:endParaRPr>
          </a:p>
        </p:txBody>
      </p:sp>
      <p:sp>
        <p:nvSpPr>
          <p:cNvPr id="279" name="Google Shape;279;p39"/>
          <p:cNvSpPr/>
          <p:nvPr/>
        </p:nvSpPr>
        <p:spPr>
          <a:xfrm>
            <a:off x="2893214" y="3691891"/>
            <a:ext cx="337475" cy="235596"/>
          </a:xfrm>
          <a:prstGeom prst="rect">
            <a:avLst/>
          </a:prstGeom>
          <a:noFill/>
          <a:ln w="19050" cap="flat" cmpd="sng">
            <a:solidFill>
              <a:srgbClr val="34A8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6855612" y="3627613"/>
            <a:ext cx="386100" cy="299874"/>
          </a:xfrm>
          <a:prstGeom prst="rect">
            <a:avLst/>
          </a:prstGeom>
          <a:noFill/>
          <a:ln w="19050" cap="flat" cmpd="sng">
            <a:solidFill>
              <a:srgbClr val="34A8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1" name="Google Shape;281;p39"/>
          <p:cNvCxnSpPr>
            <a:cxnSpLocks/>
            <a:stCxn id="279" idx="3"/>
            <a:endCxn id="280" idx="1"/>
          </p:cNvCxnSpPr>
          <p:nvPr/>
        </p:nvCxnSpPr>
        <p:spPr>
          <a:xfrm flipV="1">
            <a:off x="3230689" y="3777550"/>
            <a:ext cx="3624923" cy="32139"/>
          </a:xfrm>
          <a:prstGeom prst="straightConnector1">
            <a:avLst/>
          </a:prstGeom>
          <a:noFill/>
          <a:ln w="19050" cap="flat" cmpd="sng">
            <a:solidFill>
              <a:srgbClr val="34A853"/>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 Original screen size</a:t>
            </a:r>
            <a:endParaRPr sz="2400">
              <a:solidFill>
                <a:srgbClr val="5F6368"/>
              </a:solidFill>
              <a:latin typeface="Open Sans"/>
              <a:ea typeface="Open Sans"/>
              <a:cs typeface="Open Sans"/>
              <a:sym typeface="Open Sans"/>
            </a:endParaRPr>
          </a:p>
        </p:txBody>
      </p:sp>
      <p:pic>
        <p:nvPicPr>
          <p:cNvPr id="21" name="Picture 20">
            <a:extLst>
              <a:ext uri="{FF2B5EF4-FFF2-40B4-BE49-F238E27FC236}">
                <a16:creationId xmlns:a16="http://schemas.microsoft.com/office/drawing/2014/main" id="{64C9D3BE-A0A2-FBA0-A8A0-92CCA696783D}"/>
              </a:ext>
            </a:extLst>
          </p:cNvPr>
          <p:cNvPicPr>
            <a:picLocks noChangeAspect="1"/>
          </p:cNvPicPr>
          <p:nvPr/>
        </p:nvPicPr>
        <p:blipFill rotWithShape="1">
          <a:blip r:embed="rId3"/>
          <a:srcRect t="47187" b="12312"/>
          <a:stretch/>
        </p:blipFill>
        <p:spPr>
          <a:xfrm>
            <a:off x="1859244" y="2915887"/>
            <a:ext cx="5659231" cy="2223077"/>
          </a:xfrm>
          <a:prstGeom prst="rect">
            <a:avLst/>
          </a:prstGeom>
        </p:spPr>
      </p:pic>
      <p:pic>
        <p:nvPicPr>
          <p:cNvPr id="22" name="Picture 21">
            <a:extLst>
              <a:ext uri="{FF2B5EF4-FFF2-40B4-BE49-F238E27FC236}">
                <a16:creationId xmlns:a16="http://schemas.microsoft.com/office/drawing/2014/main" id="{AB18B5FD-74A2-B36C-4D12-09D43CEC6E45}"/>
              </a:ext>
            </a:extLst>
          </p:cNvPr>
          <p:cNvPicPr>
            <a:picLocks noChangeAspect="1"/>
          </p:cNvPicPr>
          <p:nvPr/>
        </p:nvPicPr>
        <p:blipFill>
          <a:blip r:embed="rId4"/>
          <a:stretch>
            <a:fillRect/>
          </a:stretch>
        </p:blipFill>
        <p:spPr>
          <a:xfrm>
            <a:off x="1859244" y="1009324"/>
            <a:ext cx="5659231" cy="20849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21"/>
          <p:cNvSpPr txBox="1"/>
          <p:nvPr/>
        </p:nvSpPr>
        <p:spPr>
          <a:xfrm>
            <a:off x="1231074" y="1351725"/>
            <a:ext cx="4127309"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BOOK FOOD, the app for effortless food ordering and instant booking from your favorite restaurants and eateries. Whether you're a busy professional squeezing in a quick lunch or a student craving a late-night snack, BOOK FOOD simplifies the entire process, ensuring you get your desired meal with just a few taps on your smartphone.</a:t>
            </a:r>
            <a:endParaRPr lang="en-US" sz="1200" b="1" dirty="0">
              <a:solidFill>
                <a:srgbClr val="1967D2"/>
              </a:solidFill>
              <a:latin typeface="Open Sans"/>
              <a:ea typeface="Open Sans"/>
              <a:cs typeface="Open Sans"/>
              <a:sym typeface="Open Sans"/>
            </a:endParaRPr>
          </a:p>
        </p:txBody>
      </p:sp>
      <p:sp>
        <p:nvSpPr>
          <p:cNvPr id="94" name="Google Shape;94;p2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95" name="Google Shape;95;p21"/>
          <p:cNvSpPr/>
          <p:nvPr/>
        </p:nvSpPr>
        <p:spPr>
          <a:xfrm>
            <a:off x="517675" y="12994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txBox="1"/>
          <p:nvPr/>
        </p:nvSpPr>
        <p:spPr>
          <a:xfrm>
            <a:off x="1231075" y="3847671"/>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 1 month</a:t>
            </a:r>
            <a:endParaRPr sz="1200" b="1" dirty="0">
              <a:solidFill>
                <a:srgbClr val="4285F4"/>
              </a:solidFill>
              <a:latin typeface="Open Sans"/>
              <a:ea typeface="Open Sans"/>
              <a:cs typeface="Open Sans"/>
              <a:sym typeface="Open Sans"/>
            </a:endParaRPr>
          </a:p>
        </p:txBody>
      </p:sp>
      <p:sp>
        <p:nvSpPr>
          <p:cNvPr id="97" name="Google Shape;97;p21"/>
          <p:cNvSpPr/>
          <p:nvPr/>
        </p:nvSpPr>
        <p:spPr>
          <a:xfrm>
            <a:off x="517675" y="3806969"/>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1"/>
          <p:cNvSpPr/>
          <p:nvPr/>
        </p:nvSpPr>
        <p:spPr>
          <a:xfrm>
            <a:off x="643388" y="3933220"/>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99" name="Google Shape;99;p21"/>
          <p:cNvSpPr/>
          <p:nvPr/>
        </p:nvSpPr>
        <p:spPr>
          <a:xfrm>
            <a:off x="610514" y="14474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pic>
        <p:nvPicPr>
          <p:cNvPr id="3" name="Picture 2">
            <a:extLst>
              <a:ext uri="{FF2B5EF4-FFF2-40B4-BE49-F238E27FC236}">
                <a16:creationId xmlns:a16="http://schemas.microsoft.com/office/drawing/2014/main" id="{053F7AA8-A59C-3A22-6A9E-6416694A8B83}"/>
              </a:ext>
            </a:extLst>
          </p:cNvPr>
          <p:cNvPicPr>
            <a:picLocks noChangeAspect="1"/>
          </p:cNvPicPr>
          <p:nvPr/>
        </p:nvPicPr>
        <p:blipFill rotWithShape="1">
          <a:blip r:embed="rId3"/>
          <a:srcRect b="34082"/>
          <a:stretch/>
        </p:blipFill>
        <p:spPr>
          <a:xfrm>
            <a:off x="6464142" y="876514"/>
            <a:ext cx="1775321" cy="339047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3"/>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17" name="Google Shape;317;p43"/>
          <p:cNvSpPr txBox="1"/>
          <p:nvPr/>
        </p:nvSpPr>
        <p:spPr>
          <a:xfrm>
            <a:off x="389350" y="1641400"/>
            <a:ext cx="3172500" cy="341629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My hi-fi prototype followed the same user flow as the lo-fi prototype, and included the design changes made after the usability study, as well as several changes suggested by members of my team. </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View the Book Food’s </a:t>
            </a:r>
            <a:r>
              <a:rPr lang="en" u="sng" dirty="0">
                <a:solidFill>
                  <a:schemeClr val="accent5"/>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high-fidelity prototype</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latin typeface="Open Sans"/>
              <a:ea typeface="Open Sans"/>
              <a:cs typeface="Open Sans"/>
              <a:sym typeface="Open Sans"/>
            </a:endParaRPr>
          </a:p>
        </p:txBody>
      </p:sp>
      <p:pic>
        <p:nvPicPr>
          <p:cNvPr id="3" name="Picture 2">
            <a:extLst>
              <a:ext uri="{FF2B5EF4-FFF2-40B4-BE49-F238E27FC236}">
                <a16:creationId xmlns:a16="http://schemas.microsoft.com/office/drawing/2014/main" id="{993F4F3E-D8BC-E57A-6B80-61547168AABB}"/>
              </a:ext>
            </a:extLst>
          </p:cNvPr>
          <p:cNvPicPr>
            <a:picLocks noChangeAspect="1"/>
          </p:cNvPicPr>
          <p:nvPr/>
        </p:nvPicPr>
        <p:blipFill>
          <a:blip r:embed="rId4"/>
          <a:stretch>
            <a:fillRect/>
          </a:stretch>
        </p:blipFill>
        <p:spPr>
          <a:xfrm>
            <a:off x="3791912" y="378338"/>
            <a:ext cx="4363348" cy="424081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24" name="Google Shape;324;p44"/>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4"/>
          <p:cNvSpPr txBox="1"/>
          <p:nvPr/>
        </p:nvSpPr>
        <p:spPr>
          <a:xfrm>
            <a:off x="711325" y="1917800"/>
            <a:ext cx="2049000" cy="79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 used headings with different sized text for clear visual hierarchy </a:t>
            </a:r>
            <a:endParaRPr sz="1200"/>
          </a:p>
        </p:txBody>
      </p:sp>
      <p:sp>
        <p:nvSpPr>
          <p:cNvPr id="326" name="Google Shape;326;p44"/>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4"/>
          <p:cNvSpPr txBox="1"/>
          <p:nvPr/>
        </p:nvSpPr>
        <p:spPr>
          <a:xfrm>
            <a:off x="3368925" y="1917800"/>
            <a:ext cx="20490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 used landmarks to help users navigate the site, including users who rely on assistive technologies</a:t>
            </a:r>
            <a:endParaRPr sz="1200">
              <a:solidFill>
                <a:schemeClr val="dk1"/>
              </a:solidFill>
            </a:endParaRPr>
          </a:p>
          <a:p>
            <a:pPr marL="0" lvl="0" indent="0" algn="ctr" rtl="0">
              <a:lnSpc>
                <a:spcPct val="115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328" name="Google Shape;328;p44"/>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4"/>
          <p:cNvSpPr txBox="1"/>
          <p:nvPr/>
        </p:nvSpPr>
        <p:spPr>
          <a:xfrm>
            <a:off x="60265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 designed the site with alt text available on each page for smooth screen reader access</a:t>
            </a:r>
            <a:endParaRPr sz="1200"/>
          </a:p>
        </p:txBody>
      </p:sp>
      <p:sp>
        <p:nvSpPr>
          <p:cNvPr id="330" name="Google Shape;330;p44"/>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31" name="Google Shape;331;p44"/>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32" name="Google Shape;332;p44"/>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36"/>
        <p:cNvGrpSpPr/>
        <p:nvPr/>
      </p:nvGrpSpPr>
      <p:grpSpPr>
        <a:xfrm>
          <a:off x="0" y="0"/>
          <a:ext cx="0" cy="0"/>
          <a:chOff x="0" y="0"/>
          <a:chExt cx="0" cy="0"/>
        </a:xfrm>
      </p:grpSpPr>
      <p:sp>
        <p:nvSpPr>
          <p:cNvPr id="337" name="Google Shape;337;p45"/>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38" name="Google Shape;338;p45"/>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39" name="Google Shape;339;p4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45" name="Google Shape;345;p46"/>
          <p:cNvSpPr txBox="1"/>
          <p:nvPr/>
        </p:nvSpPr>
        <p:spPr>
          <a:xfrm>
            <a:off x="5396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Our target users shared that the design was intuitive to navigate through, and shared that they have easy and simple checkout.</a:t>
            </a:r>
            <a:endParaRPr sz="1200" b="1" dirty="0">
              <a:solidFill>
                <a:srgbClr val="1967D2"/>
              </a:solidFill>
              <a:latin typeface="Open Sans"/>
              <a:ea typeface="Open Sans"/>
              <a:cs typeface="Open Sans"/>
              <a:sym typeface="Open Sans"/>
            </a:endParaRPr>
          </a:p>
        </p:txBody>
      </p:sp>
      <p:sp>
        <p:nvSpPr>
          <p:cNvPr id="346" name="Google Shape;346;p46"/>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6"/>
          <p:cNvSpPr txBox="1"/>
          <p:nvPr/>
        </p:nvSpPr>
        <p:spPr>
          <a:xfrm>
            <a:off x="4495800" y="2237975"/>
            <a:ext cx="3446100" cy="2077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I learned that even a small design change can have a huge impact on the user experience. The most important takeaway for me is to always focus on the real needs of the user when coming up with design ideas and solutions. </a:t>
            </a:r>
            <a:endParaRPr sz="1200" b="1" dirty="0">
              <a:solidFill>
                <a:srgbClr val="4285F4"/>
              </a:solidFill>
              <a:latin typeface="Open Sans"/>
              <a:ea typeface="Open Sans"/>
              <a:cs typeface="Open Sans"/>
              <a:sym typeface="Open Sans"/>
            </a:endParaRPr>
          </a:p>
        </p:txBody>
      </p:sp>
      <p:sp>
        <p:nvSpPr>
          <p:cNvPr id="348" name="Google Shape;348;p46"/>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6"/>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50" name="Google Shape;350;p46"/>
          <p:cNvGrpSpPr/>
          <p:nvPr/>
        </p:nvGrpSpPr>
        <p:grpSpPr>
          <a:xfrm>
            <a:off x="4605678" y="1676963"/>
            <a:ext cx="293543" cy="227362"/>
            <a:chOff x="420350" y="238125"/>
            <a:chExt cx="6779275" cy="5238750"/>
          </a:xfrm>
        </p:grpSpPr>
        <p:sp>
          <p:nvSpPr>
            <p:cNvPr id="351" name="Google Shape;351;p46"/>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6"/>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6"/>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6"/>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7"/>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60" name="Google Shape;360;p47"/>
          <p:cNvSpPr/>
          <p:nvPr/>
        </p:nvSpPr>
        <p:spPr>
          <a:xfrm>
            <a:off x="1644050" y="14815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7"/>
          <p:cNvSpPr txBox="1"/>
          <p:nvPr/>
        </p:nvSpPr>
        <p:spPr>
          <a:xfrm>
            <a:off x="1837700" y="1927000"/>
            <a:ext cx="2049000" cy="79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Conduct follow-up usability testing on the new website</a:t>
            </a:r>
            <a:endParaRPr sz="1200"/>
          </a:p>
        </p:txBody>
      </p:sp>
      <p:sp>
        <p:nvSpPr>
          <p:cNvPr id="362" name="Google Shape;362;p47"/>
          <p:cNvSpPr/>
          <p:nvPr/>
        </p:nvSpPr>
        <p:spPr>
          <a:xfrm>
            <a:off x="5063650" y="14815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7"/>
          <p:cNvSpPr txBox="1"/>
          <p:nvPr/>
        </p:nvSpPr>
        <p:spPr>
          <a:xfrm>
            <a:off x="5257300" y="1927000"/>
            <a:ext cx="2049000" cy="79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Identify any additional areas of need and ideate on new features</a:t>
            </a:r>
            <a:endParaRPr sz="1200"/>
          </a:p>
        </p:txBody>
      </p:sp>
      <p:sp>
        <p:nvSpPr>
          <p:cNvPr id="364" name="Google Shape;364;p47"/>
          <p:cNvSpPr/>
          <p:nvPr/>
        </p:nvSpPr>
        <p:spPr>
          <a:xfrm>
            <a:off x="2605550" y="11968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47"/>
          <p:cNvSpPr/>
          <p:nvPr/>
        </p:nvSpPr>
        <p:spPr>
          <a:xfrm>
            <a:off x="6025150" y="11968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8"/>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371" name="Google Shape;371;p48"/>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8"/>
          <p:cNvSpPr txBox="1"/>
          <p:nvPr/>
        </p:nvSpPr>
        <p:spPr>
          <a:xfrm>
            <a:off x="919075" y="2461800"/>
            <a:ext cx="7136100" cy="128185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Thank you for reviewing my work on the Book Food’s app! </a:t>
            </a:r>
          </a:p>
          <a:p>
            <a:pPr marL="0" lvl="0" indent="0" algn="ctr" rtl="0">
              <a:lnSpc>
                <a:spcPct val="115000"/>
              </a:lnSpc>
              <a:spcBef>
                <a:spcPts val="0"/>
              </a:spcBef>
              <a:spcAft>
                <a:spcPts val="0"/>
              </a:spcAft>
              <a:buClr>
                <a:schemeClr val="dk1"/>
              </a:buClr>
              <a:buSzPts val="1100"/>
              <a:buFont typeface="Arial"/>
              <a:buNone/>
            </a:pPr>
            <a:endParaRPr lang="en-US"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If you’d like to see more, or would like to get in touch, my contact information is provided below:</a:t>
            </a:r>
          </a:p>
          <a:p>
            <a:pPr marL="0" lvl="0" indent="0" algn="ctr" rtl="0">
              <a:lnSpc>
                <a:spcPct val="115000"/>
              </a:lnSpc>
              <a:spcBef>
                <a:spcPts val="0"/>
              </a:spcBef>
              <a:spcAft>
                <a:spcPts val="0"/>
              </a:spcAft>
              <a:buClr>
                <a:schemeClr val="dk1"/>
              </a:buClr>
              <a:buSzPts val="1100"/>
              <a:buFont typeface="Arial"/>
              <a:buNone/>
            </a:pPr>
            <a:endParaRPr lang="en-US"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Email: </a:t>
            </a:r>
            <a:r>
              <a:rPr lang="en-US" u="sng" dirty="0">
                <a:solidFill>
                  <a:schemeClr val="accent1"/>
                </a:solidFill>
                <a:latin typeface="Open Sans"/>
                <a:ea typeface="Open Sans"/>
                <a:cs typeface="Open Sans"/>
                <a:sym typeface="Open Sans"/>
              </a:rPr>
              <a:t>varunbp98@gmail.com</a:t>
            </a:r>
          </a:p>
        </p:txBody>
      </p:sp>
      <p:sp>
        <p:nvSpPr>
          <p:cNvPr id="373" name="Google Shape;373;p48"/>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8"/>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p:nvPr/>
        </p:nvSpPr>
        <p:spPr>
          <a:xfrm>
            <a:off x="517675"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Many struggle with long waits and inconvenience when ordering food. We need a solution for instant food booking, catering to busy professionals and students seeking quick, hassle-free meals.</a:t>
            </a:r>
            <a:endParaRPr sz="1200" dirty="0">
              <a:solidFill>
                <a:srgbClr val="5F6368"/>
              </a:solidFill>
              <a:latin typeface="Open Sans"/>
              <a:ea typeface="Open Sans"/>
              <a:cs typeface="Open Sans"/>
              <a:sym typeface="Open Sans"/>
            </a:endParaRPr>
          </a:p>
        </p:txBody>
      </p:sp>
      <p:sp>
        <p:nvSpPr>
          <p:cNvPr id="106" name="Google Shape;106;p2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07" name="Google Shape;107;p2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2"/>
          <p:cNvSpPr txBox="1"/>
          <p:nvPr/>
        </p:nvSpPr>
        <p:spPr>
          <a:xfrm>
            <a:off x="45720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Design a Book Food app to be user friendly by providing clear navigation and offering a fast booking and  checkout process.</a:t>
            </a:r>
            <a:endParaRPr sz="1200" b="1" dirty="0">
              <a:solidFill>
                <a:srgbClr val="4285F4"/>
              </a:solidFill>
              <a:latin typeface="Open Sans"/>
              <a:ea typeface="Open Sans"/>
              <a:cs typeface="Open Sans"/>
              <a:sym typeface="Open Sans"/>
            </a:endParaRPr>
          </a:p>
        </p:txBody>
      </p:sp>
      <p:sp>
        <p:nvSpPr>
          <p:cNvPr id="109" name="Google Shape;109;p2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11" name="Google Shape;111;p2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p:nvPr/>
        </p:nvSpPr>
        <p:spPr>
          <a:xfrm>
            <a:off x="517675" y="223797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UX designer leading the Book Food app design</a:t>
            </a:r>
            <a:endParaRPr sz="1200" dirty="0">
              <a:solidFill>
                <a:srgbClr val="5F6368"/>
              </a:solidFill>
              <a:latin typeface="Open Sans"/>
              <a:ea typeface="Open Sans"/>
              <a:cs typeface="Open Sans"/>
              <a:sym typeface="Open Sans"/>
            </a:endParaRPr>
          </a:p>
        </p:txBody>
      </p:sp>
      <p:sp>
        <p:nvSpPr>
          <p:cNvPr id="117" name="Google Shape;117;p2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18" name="Google Shape;118;p2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txBox="1"/>
          <p:nvPr/>
        </p:nvSpPr>
        <p:spPr>
          <a:xfrm>
            <a:off x="4572000" y="2237975"/>
            <a:ext cx="3446100" cy="18009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Responsibilities</a:t>
            </a:r>
            <a:r>
              <a:rPr lang="en">
                <a:solidFill>
                  <a:srgbClr val="1967D2"/>
                </a:solidFill>
                <a:latin typeface="Open Sans SemiBold"/>
                <a:ea typeface="Open Sans SemiBold"/>
                <a:cs typeface="Open Sans SemiBold"/>
                <a:sym typeface="Open Sans SemiBold"/>
              </a:rPr>
              <a:t>:</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iterating on designs and responsive design.</a:t>
            </a:r>
            <a:endParaRPr sz="1200" b="1">
              <a:solidFill>
                <a:srgbClr val="4285F4"/>
              </a:solidFill>
              <a:latin typeface="Open Sans"/>
              <a:ea typeface="Open Sans"/>
              <a:cs typeface="Open Sans"/>
              <a:sym typeface="Open Sans"/>
            </a:endParaRPr>
          </a:p>
        </p:txBody>
      </p:sp>
      <p:sp>
        <p:nvSpPr>
          <p:cNvPr id="120" name="Google Shape;120;p2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22" name="Google Shape;122;p2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26"/>
        <p:cNvGrpSpPr/>
        <p:nvPr/>
      </p:nvGrpSpPr>
      <p:grpSpPr>
        <a:xfrm>
          <a:off x="0" y="0"/>
          <a:ext cx="0" cy="0"/>
          <a:chOff x="0" y="0"/>
          <a:chExt cx="0" cy="0"/>
        </a:xfrm>
      </p:grpSpPr>
      <p:sp>
        <p:nvSpPr>
          <p:cNvPr id="127" name="Google Shape;127;p2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28" name="Google Shape;128;p2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29" name="Google Shape;129;p2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36" name="Google Shape;136;p25"/>
          <p:cNvSpPr txBox="1"/>
          <p:nvPr/>
        </p:nvSpPr>
        <p:spPr>
          <a:xfrm>
            <a:off x="842875" y="2233200"/>
            <a:ext cx="7270800" cy="156963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I conducted user interviews to gain insights into the target audience's needs and preferences, which I then translated into empathy maps to deepen my understanding. What emerged was a clear picture: many users view ordering food online as a convenient and enjoyable break from their busy schedules. However, existing food ordering platforms often fail to provide a seamless and user-friendly experience, leading to frustration and disappointment.</a:t>
            </a:r>
          </a:p>
        </p:txBody>
      </p:sp>
      <p:sp>
        <p:nvSpPr>
          <p:cNvPr id="137" name="Google Shape;137;p2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144" name="Google Shape;144;p26"/>
          <p:cNvSpPr txBox="1"/>
          <p:nvPr/>
        </p:nvSpPr>
        <p:spPr>
          <a:xfrm>
            <a:off x="806113" y="222610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IN" dirty="0">
                <a:solidFill>
                  <a:srgbClr val="EA4335"/>
                </a:solidFill>
                <a:latin typeface="Open Sans SemiBold"/>
                <a:ea typeface="Open Sans SemiBold"/>
                <a:cs typeface="Open Sans SemiBold"/>
                <a:sym typeface="Open Sans SemiBold"/>
              </a:rPr>
              <a:t>Complex Interfaces</a:t>
            </a:r>
            <a:endParaRPr dirty="0">
              <a:solidFill>
                <a:srgbClr val="4285F4"/>
              </a:solidFill>
              <a:latin typeface="Open Sans SemiBold"/>
              <a:ea typeface="Open Sans SemiBold"/>
              <a:cs typeface="Open Sans SemiBold"/>
              <a:sym typeface="Open Sans SemiBold"/>
            </a:endParaRPr>
          </a:p>
        </p:txBody>
      </p:sp>
      <p:sp>
        <p:nvSpPr>
          <p:cNvPr id="145" name="Google Shape;145;p26"/>
          <p:cNvSpPr txBox="1"/>
          <p:nvPr/>
        </p:nvSpPr>
        <p:spPr>
          <a:xfrm>
            <a:off x="806125" y="2739725"/>
            <a:ext cx="18726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Users are overwhelmed by cluttered and confusing interfaces, hindering their ability to navigate and place orders efficiently</a:t>
            </a:r>
          </a:p>
        </p:txBody>
      </p:sp>
      <p:sp>
        <p:nvSpPr>
          <p:cNvPr id="146" name="Google Shape;146;p26"/>
          <p:cNvSpPr txBox="1"/>
          <p:nvPr/>
        </p:nvSpPr>
        <p:spPr>
          <a:xfrm>
            <a:off x="3464548" y="2226100"/>
            <a:ext cx="2362253"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IN" dirty="0">
                <a:solidFill>
                  <a:srgbClr val="EA4335"/>
                </a:solidFill>
                <a:latin typeface="Open Sans SemiBold"/>
                <a:ea typeface="Open Sans SemiBold"/>
                <a:cs typeface="Open Sans SemiBold"/>
                <a:sym typeface="Open Sans SemiBold"/>
              </a:rPr>
              <a:t>Time-consuming Process</a:t>
            </a:r>
            <a:endParaRPr dirty="0">
              <a:solidFill>
                <a:srgbClr val="4285F4"/>
              </a:solidFill>
              <a:latin typeface="Open Sans SemiBold"/>
              <a:ea typeface="Open Sans SemiBold"/>
              <a:cs typeface="Open Sans SemiBold"/>
              <a:sym typeface="Open Sans SemiBold"/>
            </a:endParaRPr>
          </a:p>
        </p:txBody>
      </p:sp>
      <p:sp>
        <p:nvSpPr>
          <p:cNvPr id="147" name="Google Shape;147;p26"/>
          <p:cNvSpPr txBox="1"/>
          <p:nvPr/>
        </p:nvSpPr>
        <p:spPr>
          <a:xfrm>
            <a:off x="3709375" y="2739725"/>
            <a:ext cx="1872600" cy="1671196"/>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Excessive time spent navigating menus and options detracts from the convenience online ordering should offer, causing frustration and inconvenience.</a:t>
            </a:r>
            <a:endParaRPr lang="en-US" sz="1200" dirty="0"/>
          </a:p>
        </p:txBody>
      </p:sp>
      <p:sp>
        <p:nvSpPr>
          <p:cNvPr id="148" name="Google Shape;148;p26"/>
          <p:cNvSpPr/>
          <p:nvPr/>
        </p:nvSpPr>
        <p:spPr>
          <a:xfrm>
            <a:off x="1485775" y="159937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149" name="Google Shape;149;p26"/>
          <p:cNvSpPr/>
          <p:nvPr/>
        </p:nvSpPr>
        <p:spPr>
          <a:xfrm>
            <a:off x="4389025" y="159937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150" name="Google Shape;150;p26"/>
          <p:cNvSpPr txBox="1"/>
          <p:nvPr/>
        </p:nvSpPr>
        <p:spPr>
          <a:xfrm>
            <a:off x="6330443" y="2226100"/>
            <a:ext cx="2142264"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IN" dirty="0">
                <a:solidFill>
                  <a:srgbClr val="EA4335"/>
                </a:solidFill>
                <a:latin typeface="Open Sans SemiBold"/>
                <a:ea typeface="Open Sans SemiBold"/>
                <a:cs typeface="Open Sans SemiBold"/>
                <a:sym typeface="Open Sans SemiBold"/>
              </a:rPr>
              <a:t>Frustration with Errors</a:t>
            </a:r>
            <a:endParaRPr dirty="0">
              <a:solidFill>
                <a:srgbClr val="4285F4"/>
              </a:solidFill>
              <a:latin typeface="Open Sans SemiBold"/>
              <a:ea typeface="Open Sans SemiBold"/>
              <a:cs typeface="Open Sans SemiBold"/>
              <a:sym typeface="Open Sans SemiBold"/>
            </a:endParaRPr>
          </a:p>
        </p:txBody>
      </p:sp>
      <p:sp>
        <p:nvSpPr>
          <p:cNvPr id="151" name="Google Shape;151;p26"/>
          <p:cNvSpPr txBox="1"/>
          <p:nvPr/>
        </p:nvSpPr>
        <p:spPr>
          <a:xfrm>
            <a:off x="6465275" y="2739725"/>
            <a:ext cx="1872600" cy="1883562"/>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Technical glitches, order inaccuracies, and payment issues lead to dissatisfaction and undermine trust in the platform, resulting in a negative user experience.</a:t>
            </a:r>
            <a:endParaRPr lang="en-US" sz="1200" dirty="0"/>
          </a:p>
        </p:txBody>
      </p:sp>
      <p:sp>
        <p:nvSpPr>
          <p:cNvPr id="152" name="Google Shape;152;p26"/>
          <p:cNvSpPr/>
          <p:nvPr/>
        </p:nvSpPr>
        <p:spPr>
          <a:xfrm>
            <a:off x="7144925" y="159937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a:solidFill>
                  <a:srgbClr val="5F6368"/>
                </a:solidFill>
                <a:latin typeface="Open Sans"/>
                <a:ea typeface="Open Sans"/>
                <a:cs typeface="Open Sans"/>
                <a:sym typeface="Open Sans"/>
              </a:rPr>
              <a:t>Suhas</a:t>
            </a:r>
            <a:endParaRPr sz="2400" b="1" dirty="0">
              <a:solidFill>
                <a:srgbClr val="5F6368"/>
              </a:solidFill>
              <a:latin typeface="Open Sans"/>
              <a:ea typeface="Open Sans"/>
              <a:cs typeface="Open Sans"/>
              <a:sym typeface="Open Sans"/>
            </a:endParaRPr>
          </a:p>
        </p:txBody>
      </p:sp>
      <p:sp>
        <p:nvSpPr>
          <p:cNvPr id="158" name="Google Shape;158;p27"/>
          <p:cNvSpPr txBox="1"/>
          <p:nvPr/>
        </p:nvSpPr>
        <p:spPr>
          <a:xfrm>
            <a:off x="517675" y="1674400"/>
            <a:ext cx="2184600" cy="309312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Suhas is a busy college student who needs </a:t>
            </a:r>
            <a:r>
              <a:rPr lang="en-IN" dirty="0">
                <a:solidFill>
                  <a:srgbClr val="5F6368"/>
                </a:solidFill>
                <a:latin typeface="Open Sans"/>
                <a:ea typeface="Open Sans"/>
                <a:cs typeface="Open Sans"/>
                <a:sym typeface="Open Sans"/>
              </a:rPr>
              <a:t>a simple app that could help him to order his liking food quickly, so not to wait in queues to order food.</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sp>
        <p:nvSpPr>
          <p:cNvPr id="2" name="Rectangle 1">
            <a:extLst>
              <a:ext uri="{FF2B5EF4-FFF2-40B4-BE49-F238E27FC236}">
                <a16:creationId xmlns:a16="http://schemas.microsoft.com/office/drawing/2014/main" id="{1AFD8E43-2DF4-F10C-32CA-876593A17178}"/>
              </a:ext>
            </a:extLst>
          </p:cNvPr>
          <p:cNvSpPr/>
          <p:nvPr/>
        </p:nvSpPr>
        <p:spPr>
          <a:xfrm>
            <a:off x="3285744" y="975360"/>
            <a:ext cx="5565648" cy="31455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9" name="Google Shape;159;p27"/>
          <p:cNvPicPr preferRelativeResize="0"/>
          <p:nvPr/>
        </p:nvPicPr>
        <p:blipFill>
          <a:blip r:embed="rId3"/>
          <a:srcRect t="1286" b="1286"/>
          <a:stretch/>
        </p:blipFill>
        <p:spPr>
          <a:xfrm>
            <a:off x="3415381" y="1078450"/>
            <a:ext cx="5315326" cy="291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165" name="Google Shape;165;p28"/>
          <p:cNvSpPr txBox="1"/>
          <p:nvPr/>
        </p:nvSpPr>
        <p:spPr>
          <a:xfrm>
            <a:off x="517675" y="1522550"/>
            <a:ext cx="2421300" cy="212362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I created a user journey map of Suhas’s experience using the site to help identify possible pain points and improvement opportunities. </a:t>
            </a:r>
            <a:endParaRPr dirty="0"/>
          </a:p>
        </p:txBody>
      </p:sp>
      <p:sp>
        <p:nvSpPr>
          <p:cNvPr id="2" name="Rectangle 1">
            <a:extLst>
              <a:ext uri="{FF2B5EF4-FFF2-40B4-BE49-F238E27FC236}">
                <a16:creationId xmlns:a16="http://schemas.microsoft.com/office/drawing/2014/main" id="{73064C4E-3399-42DB-629F-6E9553481101}"/>
              </a:ext>
            </a:extLst>
          </p:cNvPr>
          <p:cNvSpPr/>
          <p:nvPr/>
        </p:nvSpPr>
        <p:spPr>
          <a:xfrm>
            <a:off x="3614928" y="1078450"/>
            <a:ext cx="5401056" cy="314607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6" name="Google Shape;166;p28"/>
          <p:cNvPicPr preferRelativeResize="0"/>
          <p:nvPr/>
        </p:nvPicPr>
        <p:blipFill>
          <a:blip r:embed="rId3"/>
          <a:srcRect/>
          <a:stretch/>
        </p:blipFill>
        <p:spPr>
          <a:xfrm>
            <a:off x="3794818" y="1193650"/>
            <a:ext cx="5013866" cy="2820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1126</Words>
  <Application>Microsoft Office PowerPoint</Application>
  <PresentationFormat>On-screen Show (16:9)</PresentationFormat>
  <Paragraphs>127</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Google Sans Medium</vt:lpstr>
      <vt:lpstr>Arial</vt:lpstr>
      <vt:lpstr>Calibri</vt:lpstr>
      <vt:lpstr>Open Sans</vt:lpstr>
      <vt:lpstr>Open Sans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VARUN B P</cp:lastModifiedBy>
  <cp:revision>2</cp:revision>
  <dcterms:modified xsi:type="dcterms:W3CDTF">2024-04-28T16:33:51Z</dcterms:modified>
</cp:coreProperties>
</file>