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Oswald Light"/>
      <p:regular r:id="rId25"/>
      <p:bold r:id="rId26"/>
    </p:embeddedFont>
    <p:embeddedFont>
      <p:font typeface="Oswald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swaldLight-bold.fntdata"/><Relationship Id="rId25" Type="http://schemas.openxmlformats.org/officeDocument/2006/relationships/font" Target="fonts/OswaldLight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dc8cac33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6dc8cac33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c8cac33c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c8cac33c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dc8cac33c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6dc8cac33c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dc8cac33c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6dc8cac33c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dc8cac33c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6dc8cac33c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c8cac33c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c8cac33c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dc8cac33c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dc8cac33c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dc8cac33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dc8cac33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dc8cac33c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dc8cac33c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dc8cac33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dc8cac33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dc8cac33c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6dc8cac33c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8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66" name="Google Shape;66;p8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700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700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1511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1280150" y="2972175"/>
            <a:ext cx="4870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0" lang="en-US"/>
              <a:t>Restaurant Management System</a:t>
            </a:r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762000" y="1993825"/>
            <a:ext cx="51780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99" name="Google Shape;199;p24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Prototype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01" name="Google Shape;2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679675" y="2142975"/>
            <a:ext cx="51780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Prototype Pattern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MenuItem</a:t>
            </a:r>
            <a:r>
              <a:rPr lang="en-US" sz="1600">
                <a:solidFill>
                  <a:schemeClr val="dk1"/>
                </a:solidFill>
              </a:rPr>
              <a:t> is an abstract class that implements the Cloneable interface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MenuRegistry</a:t>
            </a:r>
            <a:r>
              <a:rPr lang="en-US" sz="1600">
                <a:solidFill>
                  <a:schemeClr val="dk1"/>
                </a:solidFill>
              </a:rPr>
              <a:t> is a central location of the different menu items. Anytime we need a menu item we get a clone of a menu item from here.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762000" y="1993825"/>
            <a:ext cx="51780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Strategy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12" name="Google Shape;2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679675" y="2142975"/>
            <a:ext cx="51780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Strategy Pattern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6"/>
                </a:solidFill>
              </a:rPr>
              <a:t>PaymentStrategy</a:t>
            </a:r>
            <a:r>
              <a:rPr lang="en-US" sz="1600"/>
              <a:t> is an interface that represents a  different payment strategies to pay for the order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-US" sz="1600"/>
              <a:t>OnlinePaymentStrategy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/>
              <a:t>CreditCardPaymentStrategy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/>
              <a:t>CashPaymentStrategy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Template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23" name="Google Shape;2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679675" y="2142975"/>
            <a:ext cx="47025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We used Template Design Pattern to implement the </a:t>
            </a:r>
            <a:r>
              <a:rPr lang="en-US" sz="1700">
                <a:solidFill>
                  <a:schemeClr val="dk1"/>
                </a:solidFill>
              </a:rPr>
              <a:t>the primitive steps to generate an Order Invoice</a:t>
            </a:r>
            <a:r>
              <a:rPr lang="en-US" sz="1700">
                <a:solidFill>
                  <a:srgbClr val="4444CC"/>
                </a:solidFill>
              </a:rPr>
              <a:t> (</a:t>
            </a:r>
            <a:r>
              <a:rPr b="1" lang="en-US" sz="1700">
                <a:solidFill>
                  <a:schemeClr val="accent6"/>
                </a:solidFill>
              </a:rPr>
              <a:t>OrderInvoice_Template</a:t>
            </a:r>
            <a:r>
              <a:rPr b="1" lang="en-US" sz="1700">
                <a:solidFill>
                  <a:srgbClr val="4444CC"/>
                </a:solidFill>
              </a:rPr>
              <a:t>)</a:t>
            </a:r>
            <a:r>
              <a:rPr lang="en-US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en-US" sz="1700">
                <a:solidFill>
                  <a:schemeClr val="accent6"/>
                </a:solidFill>
              </a:rPr>
              <a:t>DineIn_Invoice</a:t>
            </a:r>
            <a:r>
              <a:rPr lang="en-US" sz="1700">
                <a:solidFill>
                  <a:schemeClr val="dk1"/>
                </a:solidFill>
              </a:rPr>
              <a:t> is used to generate Dine In Invoices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US" sz="1700">
                <a:solidFill>
                  <a:schemeClr val="accent6"/>
                </a:solidFill>
              </a:rPr>
              <a:t>TakeOut_Invoice</a:t>
            </a:r>
            <a:r>
              <a:rPr lang="en-US" sz="1700">
                <a:solidFill>
                  <a:schemeClr val="dk1"/>
                </a:solidFill>
              </a:rPr>
              <a:t> is used to generate Take Out Invoices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27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Composite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679675" y="2142975"/>
            <a:ext cx="47025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b="1" lang="en-US" sz="1700">
                <a:solidFill>
                  <a:schemeClr val="accent6"/>
                </a:solidFill>
              </a:rPr>
              <a:t>LunchSection</a:t>
            </a:r>
            <a:r>
              <a:rPr lang="en-US" sz="1700">
                <a:solidFill>
                  <a:schemeClr val="dk1"/>
                </a:solidFill>
              </a:rPr>
              <a:t> is a composite of MenuItem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b="1" lang="en-US" sz="1700">
                <a:solidFill>
                  <a:schemeClr val="accent6"/>
                </a:solidFill>
              </a:rPr>
              <a:t>DinnerSection</a:t>
            </a:r>
            <a:r>
              <a:rPr lang="en-US" sz="1700">
                <a:solidFill>
                  <a:schemeClr val="dk1"/>
                </a:solidFill>
              </a:rPr>
              <a:t> is a composite of MenuItem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8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State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45" name="Google Shape;24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679675" y="2142975"/>
            <a:ext cx="47025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Used</a:t>
            </a:r>
            <a:r>
              <a:rPr lang="en-US" sz="1600">
                <a:solidFill>
                  <a:srgbClr val="4444CC"/>
                </a:solidFill>
              </a:rPr>
              <a:t> </a:t>
            </a:r>
            <a:r>
              <a:rPr b="1" lang="en-US" sz="1600">
                <a:solidFill>
                  <a:schemeClr val="accent6"/>
                </a:solidFill>
              </a:rPr>
              <a:t>RestaurantTakeoutStateAPI</a:t>
            </a:r>
            <a:r>
              <a:rPr lang="en-US" sz="1600">
                <a:solidFill>
                  <a:schemeClr val="dk1"/>
                </a:solidFill>
              </a:rPr>
              <a:t> is an interface containing the state transition methods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6"/>
                </a:solidFill>
              </a:rPr>
              <a:t>RestaurantDelivery</a:t>
            </a:r>
            <a:r>
              <a:rPr lang="en-US" sz="1600">
                <a:solidFill>
                  <a:schemeClr val="dk1"/>
                </a:solidFill>
              </a:rPr>
              <a:t> is the class that sets the initial state and holds the initial state transition into </a:t>
            </a:r>
            <a:r>
              <a:rPr lang="en-US" sz="1600">
                <a:solidFill>
                  <a:schemeClr val="dk1"/>
                </a:solidFill>
              </a:rPr>
              <a:t>the</a:t>
            </a:r>
            <a:r>
              <a:rPr lang="en-US" sz="1600">
                <a:solidFill>
                  <a:schemeClr val="dk1"/>
                </a:solidFill>
              </a:rPr>
              <a:t> selected state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SelectItemsState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SelectPaymentMethodState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PlaceOrderState 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CancelState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9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Command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56" name="Google Shape;2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Command Pattern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KitchenCommandAPI</a:t>
            </a:r>
            <a:r>
              <a:rPr lang="en-US" sz="1600">
                <a:solidFill>
                  <a:schemeClr val="dk1"/>
                </a:solidFill>
              </a:rPr>
              <a:t> represents a command/request to the kitchen.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CookDishCommand :</a:t>
            </a:r>
            <a:r>
              <a:rPr lang="en-US" sz="1600">
                <a:solidFill>
                  <a:schemeClr val="dk1"/>
                </a:solidFill>
              </a:rPr>
              <a:t> command to cook a dish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ServeDishCommand :</a:t>
            </a:r>
            <a:r>
              <a:rPr lang="en-US" sz="1600">
                <a:solidFill>
                  <a:schemeClr val="dk1"/>
                </a:solidFill>
              </a:rPr>
              <a:t> command to serve a dish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65" name="Google Shape;265;p30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0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Observer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67" name="Google Shape;2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679675" y="2142975"/>
            <a:ext cx="47025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Observer Pattern to notify the kitchen and the chef about the upcoming orders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ObserverAPI</a:t>
            </a:r>
            <a:r>
              <a:rPr lang="en-US" sz="1600">
                <a:solidFill>
                  <a:schemeClr val="dk1"/>
                </a:solidFill>
              </a:rPr>
              <a:t> is an interface that the Observers implement to be able to notify users of the set message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ObservableAPI</a:t>
            </a:r>
            <a:r>
              <a:rPr lang="en-US" sz="1600">
                <a:solidFill>
                  <a:schemeClr val="dk1"/>
                </a:solidFill>
              </a:rPr>
              <a:t> is an interface that the RestaurantObservable implements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RestaurantObservable</a:t>
            </a:r>
            <a:r>
              <a:rPr lang="en-US" sz="1600">
                <a:solidFill>
                  <a:schemeClr val="dk1"/>
                </a:solidFill>
              </a:rPr>
              <a:t> add/notify/remove observers and set message for notifying users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KitchenObserver</a:t>
            </a:r>
            <a:r>
              <a:rPr lang="en-US" sz="1600">
                <a:solidFill>
                  <a:srgbClr val="4444CC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-US" sz="16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ChefObserverAPI</a:t>
            </a:r>
            <a:r>
              <a:rPr lang="en-US" sz="1600">
                <a:solidFill>
                  <a:schemeClr val="dk1"/>
                </a:solidFill>
              </a:rPr>
              <a:t> observers participate in the app to notify the kitchen and chefs of any new orders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232799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762000" y="1449850"/>
            <a:ext cx="6820800" cy="39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76" name="Google Shape;276;p31"/>
          <p:cNvSpPr txBox="1"/>
          <p:nvPr>
            <p:ph type="ctrTitle"/>
          </p:nvPr>
        </p:nvSpPr>
        <p:spPr>
          <a:xfrm>
            <a:off x="1523999" y="1524001"/>
            <a:ext cx="507585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lang="en-US" sz="3200" cap="none"/>
              <a:t>Future Scope</a:t>
            </a: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br>
              <a:rPr lang="en-US" sz="1500"/>
            </a:br>
            <a:br>
              <a:rPr lang="en-US" sz="1500"/>
            </a:br>
            <a:endParaRPr sz="1500"/>
          </a:p>
        </p:txBody>
      </p:sp>
      <p:cxnSp>
        <p:nvCxnSpPr>
          <p:cNvPr id="277" name="Google Shape;277;p31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31"/>
          <p:cNvSpPr txBox="1"/>
          <p:nvPr/>
        </p:nvSpPr>
        <p:spPr>
          <a:xfrm>
            <a:off x="1523999" y="2662805"/>
            <a:ext cx="62643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Build User Interface for the application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Integrate the application with a database</a:t>
            </a:r>
            <a:endParaRPr sz="2200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Login feature for users can be added</a:t>
            </a:r>
            <a:endParaRPr sz="1800"/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Improve the efficiency by implementing more design patterns</a:t>
            </a:r>
            <a:endParaRPr sz="2200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Improve Scalability to handle millions of users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D1DA">
            <a:alpha val="62745"/>
          </a:srgbClr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D1DA">
              <a:alpha val="6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84" name="Google Shape;284;p32"/>
          <p:cNvSpPr txBox="1"/>
          <p:nvPr>
            <p:ph type="ctrTitle"/>
          </p:nvPr>
        </p:nvSpPr>
        <p:spPr>
          <a:xfrm>
            <a:off x="1088569" y="1406387"/>
            <a:ext cx="3936275" cy="2231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9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CONTRIBUTIONS</a:t>
            </a:r>
            <a:endParaRPr sz="29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86" name="Google Shape;286;p32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ue and white background&#10;&#10;Description automatically generated with medium confidence"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225931"/>
            <a:ext cx="347980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/>
        </p:nvSpPr>
        <p:spPr>
          <a:xfrm>
            <a:off x="6892925" y="4701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Erarica  Mehra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Factory and Abstract factory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Decorator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Builder Factory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Unit Testing, Bug fixes, Presentation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6996150" y="206950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 Paul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Prototype </a:t>
            </a:r>
            <a:r>
              <a:rPr lang="en-US">
                <a:solidFill>
                  <a:schemeClr val="dk1"/>
                </a:solidFill>
              </a:rPr>
              <a:t>Design Pattern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Strategy</a:t>
            </a:r>
            <a:r>
              <a:rPr lang="en-US"/>
              <a:t>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Composite Factory Pattern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Template Factory Pattern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Unit Testing, Bug fixes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6996150" y="36688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Varun</a:t>
            </a:r>
            <a:r>
              <a:rPr lang="en-US"/>
              <a:t>  Mehra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State and Singleton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Command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Singleton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Unit Testing, Bug fixes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7088875" y="49783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Manoj</a:t>
            </a:r>
            <a:r>
              <a:rPr lang="en-US"/>
              <a:t>  Mehra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Builder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Adapter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Driver class, Integration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Unit Testing, </a:t>
            </a:r>
            <a:r>
              <a:rPr lang="en-US">
                <a:solidFill>
                  <a:schemeClr val="dk1"/>
                </a:solidFill>
              </a:rPr>
              <a:t>Bug fixes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97" name="Google Shape;297;p33"/>
          <p:cNvPicPr preferRelativeResize="0"/>
          <p:nvPr/>
        </p:nvPicPr>
        <p:blipFill rotWithShape="1">
          <a:blip r:embed="rId3">
            <a:alphaModFix/>
          </a:blip>
          <a:srcRect b="0" l="0" r="0" t="1511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99" name="Google Shape;299;p33"/>
          <p:cNvSpPr txBox="1"/>
          <p:nvPr>
            <p:ph type="ctrTitle"/>
          </p:nvPr>
        </p:nvSpPr>
        <p:spPr>
          <a:xfrm>
            <a:off x="1280159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</a:pPr>
            <a:r>
              <a:rPr lang="en-US" sz="3200" cap="none"/>
              <a:t>THANK</a:t>
            </a:r>
            <a:r>
              <a:rPr lang="en-US" sz="3200"/>
              <a:t> YOU</a:t>
            </a:r>
            <a:endParaRPr/>
          </a:p>
        </p:txBody>
      </p:sp>
      <p:cxnSp>
        <p:nvCxnSpPr>
          <p:cNvPr id="300" name="Google Shape;300;p33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762000" y="762003"/>
            <a:ext cx="10667999" cy="5333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9" name="Google Shape;119;p16"/>
          <p:cNvSpPr txBox="1"/>
          <p:nvPr>
            <p:ph type="ctrTitle"/>
          </p:nvPr>
        </p:nvSpPr>
        <p:spPr>
          <a:xfrm>
            <a:off x="2602350" y="1493850"/>
            <a:ext cx="70455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lang="en-US" sz="3200" cap="none"/>
              <a:t>Group</a:t>
            </a:r>
            <a:r>
              <a:rPr lang="en-US" sz="3200"/>
              <a:t> Members</a:t>
            </a: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endParaRPr b="0" sz="1500" cap="none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Oswald"/>
              <a:buNone/>
            </a:pPr>
            <a:r>
              <a:rPr b="0" lang="en-US" sz="1866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rarica Mehra - 002113683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Jason Paul Darivemula - 002198774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Varun Venkatesh Gowda - 002126161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Manoj Amireddy - 002196218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008"/>
              <a:buFont typeface="Oswald"/>
              <a:buNone/>
            </a:pPr>
            <a:r>
              <a:t/>
            </a:r>
            <a:endParaRPr b="0" sz="2644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3333"/>
              <a:buFont typeface="Oswald"/>
              <a:buNone/>
            </a:pPr>
            <a:br>
              <a:rPr lang="en-US" sz="1500"/>
            </a:b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762000" y="762003"/>
            <a:ext cx="10667999" cy="5333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7" name="Google Shape;127;p17"/>
          <p:cNvSpPr txBox="1"/>
          <p:nvPr>
            <p:ph type="ctrTitle"/>
          </p:nvPr>
        </p:nvSpPr>
        <p:spPr>
          <a:xfrm>
            <a:off x="1631200" y="1508925"/>
            <a:ext cx="8046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Idea - Restaurant Management Application</a:t>
            </a:r>
            <a:br>
              <a:rPr b="0" lang="en-US" sz="1500" cap="none">
                <a:latin typeface="Arial"/>
                <a:ea typeface="Arial"/>
                <a:cs typeface="Arial"/>
                <a:sym typeface="Arial"/>
              </a:rPr>
            </a:b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Designed a Restaurant Management Application that 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supports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 the following 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features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Building an Order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Building Lunch and Dinner Menu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Notifying the kitchen and chef whenever Order is placed.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Prepping the Order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Creating the invoice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Different Modes of Payment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In house Pickup and Delivery options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/>
        </p:nvSpPr>
        <p:spPr>
          <a:xfrm>
            <a:off x="740223" y="761996"/>
            <a:ext cx="457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</a:rPr>
              <a:t>Design patterns</a:t>
            </a:r>
            <a:endParaRPr sz="1500"/>
          </a:p>
        </p:txBody>
      </p:sp>
      <p:pic>
        <p:nvPicPr>
          <p:cNvPr descr="A white background with black and white clouds&#10;&#10;Description automatically generated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984473" y="1672200"/>
            <a:ext cx="44358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Singleton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Factory </a:t>
            </a:r>
            <a:r>
              <a:rPr lang="en-US" sz="1800">
                <a:solidFill>
                  <a:schemeClr val="dk1"/>
                </a:solidFill>
              </a:rPr>
              <a:t>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Abstract Factory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Builder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Prototype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Strategy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Command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Adapter </a:t>
            </a:r>
            <a:r>
              <a:rPr lang="en-US" sz="1800">
                <a:solidFill>
                  <a:schemeClr val="dk1"/>
                </a:solidFill>
              </a:rPr>
              <a:t>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Decorator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Composite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Template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State </a:t>
            </a:r>
            <a:r>
              <a:rPr lang="en-US" sz="1800">
                <a:solidFill>
                  <a:schemeClr val="dk1"/>
                </a:solidFill>
              </a:rPr>
              <a:t>Pattern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/>
          </a:p>
        </p:txBody>
      </p:sp>
      <p:pic>
        <p:nvPicPr>
          <p:cNvPr descr="A white background with black and white clouds&#10;&#10;Description automatically generated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825" y="1525275"/>
            <a:ext cx="9252352" cy="51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762000" y="1063450"/>
            <a:ext cx="517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Factories and Singleton</a:t>
            </a:r>
            <a:endParaRPr/>
          </a:p>
        </p:txBody>
      </p:sp>
      <p:pic>
        <p:nvPicPr>
          <p:cNvPr descr="A white background with black and white clouds&#10;&#10;Description automatically generated"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755050" y="1088100"/>
            <a:ext cx="6435900" cy="5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Used Lazy and Eager Implementations of Singleton Factories to create the following 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rgbClr val="4A86E8"/>
                </a:solidFill>
              </a:rPr>
              <a:t>DishFactory</a:t>
            </a:r>
            <a:r>
              <a:rPr lang="en-US" sz="1600">
                <a:solidFill>
                  <a:schemeClr val="dk1"/>
                </a:solidFill>
              </a:rPr>
              <a:t> : a factory interface that represents a factory for obtaining new Dish objects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Lunch Dish Factory and Dinner Dish Factory</a:t>
            </a:r>
            <a:r>
              <a:rPr lang="en-US" sz="1600">
                <a:solidFill>
                  <a:schemeClr val="dk1"/>
                </a:solidFill>
              </a:rPr>
              <a:t>: a concrete implementations of DishFactory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Ingredient Abstract Factory</a:t>
            </a:r>
            <a:r>
              <a:rPr lang="en-US" sz="1600">
                <a:solidFill>
                  <a:schemeClr val="dk1"/>
                </a:solidFill>
              </a:rPr>
              <a:t> : declare methods for creating different types of ingredients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Standard Ingredient Factory</a:t>
            </a:r>
            <a:r>
              <a:rPr lang="en-US" sz="1600">
                <a:solidFill>
                  <a:schemeClr val="dk1"/>
                </a:solidFill>
              </a:rPr>
              <a:t> :  a concrete implementation of Ingredient Abstract Factory and returns a set of regular ingredients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Spicy Ingredient Factory</a:t>
            </a:r>
            <a:r>
              <a:rPr lang="en-US" sz="1600">
                <a:solidFill>
                  <a:schemeClr val="dk1"/>
                </a:solidFill>
              </a:rPr>
              <a:t> :  a concrete implementation of Ingredient Abstract Factory and returns a set of spicy ingredients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OrderManager: </a:t>
            </a:r>
            <a:r>
              <a:rPr lang="en-US" sz="1600"/>
              <a:t> class is a central repository of all orders in the application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1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Decorator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Used Decorator Pattern </a:t>
            </a:r>
            <a:r>
              <a:rPr lang="en-US" sz="1600">
                <a:solidFill>
                  <a:schemeClr val="dk1"/>
                </a:solidFill>
              </a:rPr>
              <a:t>to decorate the different dishes in an Order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ExtraProteinDecorator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ExtraRiceDecorator</a:t>
            </a:r>
            <a:endParaRPr b="1" sz="2100">
              <a:solidFill>
                <a:schemeClr val="accent6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ExtraSpicyDecorator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MildSpicyDecorator</a:t>
            </a:r>
            <a:endParaRPr b="1" sz="16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762000" y="1993825"/>
            <a:ext cx="5178000" cy="40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2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Builder Design Pattern</a:t>
            </a:r>
            <a:endParaRPr/>
          </a:p>
        </p:txBody>
      </p:sp>
      <p:pic>
        <p:nvPicPr>
          <p:cNvPr descr="A white background with black and white clouds&#10;&#10;Description automatically generated"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679675" y="2142975"/>
            <a:ext cx="49590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Builder Pattern to create objects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OrderBuilder</a:t>
            </a:r>
            <a:r>
              <a:rPr lang="en-US" sz="1600"/>
              <a:t> is the builder interface that has the steps to build an Order object.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TakeAwayOrderBuilder</a:t>
            </a:r>
            <a:r>
              <a:rPr lang="en-US" sz="1600"/>
              <a:t> extends Order and represents a Take away order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DineInOrderBuilder</a:t>
            </a:r>
            <a:r>
              <a:rPr lang="en-US" sz="1600"/>
              <a:t> extends Order and represents a Dine In order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3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Adapter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190" name="Google Shape;1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Used Adapter Pattern to implement Delivery modes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InHouseDelivery</a:t>
            </a:r>
            <a:r>
              <a:rPr lang="en-US" sz="1600">
                <a:solidFill>
                  <a:schemeClr val="dk1"/>
                </a:solidFill>
              </a:rPr>
              <a:t> is the Client API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DoorDashDelivery</a:t>
            </a:r>
            <a:r>
              <a:rPr lang="en-US" sz="1600">
                <a:solidFill>
                  <a:schemeClr val="dk1"/>
                </a:solidFill>
              </a:rPr>
              <a:t> represents the Third party API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al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rtal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