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Oswald Light"/>
      <p:regular r:id="rId24"/>
      <p:bold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Ligh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OswaldLight-bold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dc8cac33c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6dc8cac33c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dc8cac33c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6dc8cac33c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6dc8cac33c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6dc8cac33c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6dc8cac33c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6dc8cac33c_0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dc8cac33c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6dc8cac33c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6dc8cac33c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6dc8cac33c_0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dc8cac33c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6dc8cac33c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dc8cac33c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6dc8cac33c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dc8cac33c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6dc8cac33c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dc8cac33c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6dc8cac33c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429612" y="1013984"/>
            <a:ext cx="7714388" cy="32606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429612" y="4848464"/>
            <a:ext cx="7714388" cy="1085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1pPr>
            <a:lvl2pPr lvl="1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 Light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Oswald Light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1524000" y="4571506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>
            <a:off x="1433543" y="1383126"/>
            <a:ext cx="3289886" cy="2045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/>
          <p:nvPr>
            <p:ph idx="2" type="pic"/>
          </p:nvPr>
        </p:nvSpPr>
        <p:spPr>
          <a:xfrm>
            <a:off x="5334001" y="762000"/>
            <a:ext cx="5333999" cy="53340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1433544" y="3649682"/>
            <a:ext cx="3243292" cy="1684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Font typeface="Oswald Light"/>
              <a:buNone/>
              <a:defRPr sz="14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None/>
              <a:defRPr sz="12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50"/>
              <a:buFont typeface="Oswald Light"/>
              <a:buNone/>
              <a:defRPr sz="10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 rot="5400000">
            <a:off x="4115762" y="-456238"/>
            <a:ext cx="3866043" cy="9238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 rot="5400000">
            <a:off x="7709080" y="2902619"/>
            <a:ext cx="4628301" cy="17584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 rot="5400000">
            <a:off x="2787851" y="-137840"/>
            <a:ext cx="4628301" cy="7839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1429612" y="1013984"/>
            <a:ext cx="7714388" cy="32606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1429612" y="4848464"/>
            <a:ext cx="7714388" cy="1085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/>
            </a:lvl1pPr>
            <a:lvl2pPr lvl="1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swald Light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4"/>
          <p:cNvCxnSpPr/>
          <p:nvPr/>
        </p:nvCxnSpPr>
        <p:spPr>
          <a:xfrm>
            <a:off x="1524000" y="4571506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1429566" y="1045445"/>
            <a:ext cx="9238434" cy="8575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429566" y="2286000"/>
            <a:ext cx="9238434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3" name="Google Shape;43;p6"/>
          <p:cNvSpPr txBox="1"/>
          <p:nvPr>
            <p:ph type="title"/>
          </p:nvPr>
        </p:nvSpPr>
        <p:spPr>
          <a:xfrm>
            <a:off x="1421745" y="1287554"/>
            <a:ext cx="8284963" cy="3113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swald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421744" y="4619707"/>
            <a:ext cx="7722256" cy="1476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swald Light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1429566" y="1013411"/>
            <a:ext cx="9238434" cy="8895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1429566" y="2135565"/>
            <a:ext cx="4495800" cy="3960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6172200" y="2135565"/>
            <a:ext cx="4495800" cy="3960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1429566" y="1079150"/>
            <a:ext cx="923843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1429567" y="2013217"/>
            <a:ext cx="4495799" cy="7042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b="0" sz="18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swald Light"/>
              <a:buNone/>
              <a:defRPr b="1" sz="20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b="1" sz="18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b="1" sz="16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8"/>
          <p:cNvSpPr txBox="1"/>
          <p:nvPr>
            <p:ph idx="2" type="body"/>
          </p:nvPr>
        </p:nvSpPr>
        <p:spPr>
          <a:xfrm>
            <a:off x="1429567" y="3048000"/>
            <a:ext cx="44958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3" type="body"/>
          </p:nvPr>
        </p:nvSpPr>
        <p:spPr>
          <a:xfrm>
            <a:off x="6172200" y="2013215"/>
            <a:ext cx="4495800" cy="7042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b="0" sz="18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swald Light"/>
              <a:buNone/>
              <a:defRPr b="1" sz="20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b="1" sz="18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b="1" sz="16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8"/>
          <p:cNvSpPr txBox="1"/>
          <p:nvPr>
            <p:ph idx="4" type="body"/>
          </p:nvPr>
        </p:nvSpPr>
        <p:spPr>
          <a:xfrm>
            <a:off x="6172200" y="3048000"/>
            <a:ext cx="44958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>
            <a:off x="6270727" y="2876662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" name="Google Shape;65;p8"/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66" name="Google Shape;66;p8"/>
          <p:cNvCxnSpPr/>
          <p:nvPr/>
        </p:nvCxnSpPr>
        <p:spPr>
          <a:xfrm>
            <a:off x="1524000" y="2876662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1443740" y="1558944"/>
            <a:ext cx="3279689" cy="18641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5334000" y="762000"/>
            <a:ext cx="5333999" cy="53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973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  <a:defRPr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Font typeface="Oswald Light"/>
              <a:buNone/>
              <a:defRPr sz="2400">
                <a:solidFill>
                  <a:schemeClr val="lt1"/>
                </a:solidFill>
              </a:defRPr>
            </a:lvl2pPr>
            <a:lvl3pPr indent="-33655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20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Font typeface="Oswald Light"/>
              <a:buNone/>
              <a:defRPr sz="1800">
                <a:solidFill>
                  <a:schemeClr val="lt1"/>
                </a:solidFill>
              </a:defRPr>
            </a:lvl4pPr>
            <a:lvl5pPr indent="-325754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 sz="1800">
                <a:solidFill>
                  <a:schemeClr val="lt1"/>
                </a:solidFill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1443741" y="3649682"/>
            <a:ext cx="3233096" cy="1933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Font typeface="Oswald Light"/>
              <a:buNone/>
              <a:defRPr sz="14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None/>
              <a:defRPr sz="12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50"/>
              <a:buFont typeface="Oswald Light"/>
              <a:buNone/>
              <a:defRPr sz="10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Oswald Light"/>
              <a:buNone/>
              <a:defRPr b="1" i="0" sz="16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-304164" lvl="2" marL="13716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9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Oswald Light"/>
              <a:buNone/>
              <a:defRPr b="1" i="0" sz="12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-293370" lvl="4" marL="22860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b="1" i="0" sz="2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b="1" i="0" sz="16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-304164" lvl="2" marL="13716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 b="1" i="0" sz="12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-293370" lvl="4" marL="22860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700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700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600" u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600" u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600" u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600" u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600" u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600" u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600" u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600" u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600" u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15114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/>
          <p:nvPr/>
        </p:nvSpPr>
        <p:spPr>
          <a:xfrm>
            <a:off x="733197" y="1114197"/>
            <a:ext cx="4629606" cy="46296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0" name="Google Shape;110;p15"/>
          <p:cNvSpPr txBox="1"/>
          <p:nvPr>
            <p:ph type="ctrTitle"/>
          </p:nvPr>
        </p:nvSpPr>
        <p:spPr>
          <a:xfrm>
            <a:off x="1280150" y="2972175"/>
            <a:ext cx="48708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b="0" lang="en-US"/>
              <a:t>Restaurant Management System</a:t>
            </a:r>
            <a:endParaRPr/>
          </a:p>
        </p:txBody>
      </p:sp>
      <p:cxnSp>
        <p:nvCxnSpPr>
          <p:cNvPr id="111" name="Google Shape;111;p15"/>
          <p:cNvCxnSpPr/>
          <p:nvPr/>
        </p:nvCxnSpPr>
        <p:spPr>
          <a:xfrm>
            <a:off x="2562423" y="3960586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197" name="Google Shape;197;p24"/>
          <p:cNvPicPr preferRelativeResize="0"/>
          <p:nvPr/>
        </p:nvPicPr>
        <p:blipFill rotWithShape="1">
          <a:blip r:embed="rId3">
            <a:alphaModFix/>
          </a:blip>
          <a:srcRect b="0" l="0" r="0" t="15095"/>
          <a:stretch/>
        </p:blipFill>
        <p:spPr>
          <a:xfrm>
            <a:off x="20" y="220727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4"/>
          <p:cNvSpPr/>
          <p:nvPr/>
        </p:nvSpPr>
        <p:spPr>
          <a:xfrm>
            <a:off x="762000" y="1993825"/>
            <a:ext cx="4702500" cy="266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fesf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99" name="Google Shape;199;p24"/>
          <p:cNvCxnSpPr/>
          <p:nvPr/>
        </p:nvCxnSpPr>
        <p:spPr>
          <a:xfrm>
            <a:off x="1631206" y="4572000"/>
            <a:ext cx="9711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0" name="Google Shape;200;p24"/>
          <p:cNvSpPr txBox="1"/>
          <p:nvPr/>
        </p:nvSpPr>
        <p:spPr>
          <a:xfrm>
            <a:off x="4112173" y="220727"/>
            <a:ext cx="457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Command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Design Pattern</a:t>
            </a:r>
            <a:endParaRPr/>
          </a:p>
        </p:txBody>
      </p:sp>
      <p:pic>
        <p:nvPicPr>
          <p:cNvPr descr="A white background with black and white clouds&#10;&#10;Description automatically generated" id="201" name="Google Shape;20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469" y="4428352"/>
            <a:ext cx="34544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 txBox="1"/>
          <p:nvPr/>
        </p:nvSpPr>
        <p:spPr>
          <a:xfrm>
            <a:off x="679675" y="2142975"/>
            <a:ext cx="4702500" cy="22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Used Command Pattern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b="1" lang="en-US" sz="1600">
                <a:solidFill>
                  <a:schemeClr val="accent6"/>
                </a:solidFill>
              </a:rPr>
              <a:t>KitchenCommandAPI</a:t>
            </a:r>
            <a:r>
              <a:rPr lang="en-US" sz="1600">
                <a:solidFill>
                  <a:schemeClr val="dk1"/>
                </a:solidFill>
              </a:rPr>
              <a:t> represents a command/request to the kitchen.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b="1" lang="en-US" sz="1600">
                <a:solidFill>
                  <a:schemeClr val="accent6"/>
                </a:solidFill>
              </a:rPr>
              <a:t>CookDishCommand :</a:t>
            </a:r>
            <a:r>
              <a:rPr lang="en-US" sz="1600">
                <a:solidFill>
                  <a:schemeClr val="dk1"/>
                </a:solidFill>
              </a:rPr>
              <a:t> command to cook a dish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b="1" lang="en-US" sz="1600">
                <a:solidFill>
                  <a:schemeClr val="accent6"/>
                </a:solidFill>
              </a:rPr>
              <a:t>ServeDishCommand :</a:t>
            </a:r>
            <a:r>
              <a:rPr lang="en-US" sz="1600">
                <a:solidFill>
                  <a:schemeClr val="dk1"/>
                </a:solidFill>
              </a:rPr>
              <a:t> command to serve a dish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208" name="Google Shape;208;p25"/>
          <p:cNvPicPr preferRelativeResize="0"/>
          <p:nvPr/>
        </p:nvPicPr>
        <p:blipFill rotWithShape="1">
          <a:blip r:embed="rId3">
            <a:alphaModFix/>
          </a:blip>
          <a:srcRect b="0" l="0" r="0" t="15095"/>
          <a:stretch/>
        </p:blipFill>
        <p:spPr>
          <a:xfrm>
            <a:off x="20" y="220727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/>
          <p:nvPr/>
        </p:nvSpPr>
        <p:spPr>
          <a:xfrm>
            <a:off x="762000" y="1993825"/>
            <a:ext cx="4702500" cy="266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fesf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10" name="Google Shape;210;p25"/>
          <p:cNvCxnSpPr/>
          <p:nvPr/>
        </p:nvCxnSpPr>
        <p:spPr>
          <a:xfrm>
            <a:off x="1631206" y="4572000"/>
            <a:ext cx="9711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1" name="Google Shape;211;p25"/>
          <p:cNvSpPr txBox="1"/>
          <p:nvPr/>
        </p:nvSpPr>
        <p:spPr>
          <a:xfrm>
            <a:off x="4112173" y="220727"/>
            <a:ext cx="457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Adapter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Design Pattern</a:t>
            </a:r>
            <a:endParaRPr/>
          </a:p>
        </p:txBody>
      </p:sp>
      <p:pic>
        <p:nvPicPr>
          <p:cNvPr descr="A white background with black and white clouds&#10;&#10;Description automatically generated" id="212" name="Google Shape;21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469" y="4428352"/>
            <a:ext cx="34544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 txBox="1"/>
          <p:nvPr/>
        </p:nvSpPr>
        <p:spPr>
          <a:xfrm>
            <a:off x="679675" y="2142975"/>
            <a:ext cx="4702500" cy="22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Used Adapter Pattern to implement Delivery modes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-US" sz="1600">
                <a:solidFill>
                  <a:schemeClr val="accent6"/>
                </a:solidFill>
              </a:rPr>
              <a:t>InHouseDelivery</a:t>
            </a:r>
            <a:r>
              <a:rPr lang="en-US" sz="1600">
                <a:solidFill>
                  <a:schemeClr val="dk1"/>
                </a:solidFill>
              </a:rPr>
              <a:t> is the Client API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-US" sz="1600">
                <a:solidFill>
                  <a:schemeClr val="accent6"/>
                </a:solidFill>
              </a:rPr>
              <a:t>DoorDashDelivery</a:t>
            </a:r>
            <a:r>
              <a:rPr lang="en-US" sz="1600">
                <a:solidFill>
                  <a:schemeClr val="dk1"/>
                </a:solidFill>
              </a:rPr>
              <a:t> represents the Third party API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219" name="Google Shape;219;p26"/>
          <p:cNvPicPr preferRelativeResize="0"/>
          <p:nvPr/>
        </p:nvPicPr>
        <p:blipFill rotWithShape="1">
          <a:blip r:embed="rId3">
            <a:alphaModFix/>
          </a:blip>
          <a:srcRect b="0" l="0" r="0" t="15095"/>
          <a:stretch/>
        </p:blipFill>
        <p:spPr>
          <a:xfrm>
            <a:off x="20" y="220727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/>
          <p:nvPr/>
        </p:nvSpPr>
        <p:spPr>
          <a:xfrm>
            <a:off x="762000" y="1993825"/>
            <a:ext cx="4702500" cy="266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fesf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21" name="Google Shape;221;p26"/>
          <p:cNvCxnSpPr/>
          <p:nvPr/>
        </p:nvCxnSpPr>
        <p:spPr>
          <a:xfrm>
            <a:off x="1631206" y="4572000"/>
            <a:ext cx="9711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2" name="Google Shape;222;p26"/>
          <p:cNvSpPr txBox="1"/>
          <p:nvPr/>
        </p:nvSpPr>
        <p:spPr>
          <a:xfrm>
            <a:off x="4112173" y="220727"/>
            <a:ext cx="457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Decorator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Design Pattern</a:t>
            </a:r>
            <a:endParaRPr/>
          </a:p>
        </p:txBody>
      </p:sp>
      <p:pic>
        <p:nvPicPr>
          <p:cNvPr descr="A white background with black and white clouds&#10;&#10;Description automatically generated" id="223" name="Google Shape;22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469" y="4428352"/>
            <a:ext cx="34544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6"/>
          <p:cNvSpPr txBox="1"/>
          <p:nvPr/>
        </p:nvSpPr>
        <p:spPr>
          <a:xfrm>
            <a:off x="679675" y="2142975"/>
            <a:ext cx="4702500" cy="22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Used Decorator Pattern </a:t>
            </a:r>
            <a:r>
              <a:rPr lang="en-US" sz="1600">
                <a:solidFill>
                  <a:schemeClr val="dk1"/>
                </a:solidFill>
              </a:rPr>
              <a:t>to decorate the different dishes in an Order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-"/>
            </a:pPr>
            <a:r>
              <a:rPr b="1" lang="en-US" sz="1600">
                <a:solidFill>
                  <a:schemeClr val="accent6"/>
                </a:solidFill>
              </a:rPr>
              <a:t>ExtraProteinDecorator</a:t>
            </a:r>
            <a:endParaRPr b="1" sz="1600">
              <a:solidFill>
                <a:schemeClr val="accent6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-"/>
            </a:pPr>
            <a:r>
              <a:rPr b="1" lang="en-US" sz="1600">
                <a:solidFill>
                  <a:schemeClr val="accent6"/>
                </a:solidFill>
              </a:rPr>
              <a:t>ExtraRiceDecorator</a:t>
            </a:r>
            <a:endParaRPr b="1" sz="2100">
              <a:solidFill>
                <a:schemeClr val="accent6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-"/>
            </a:pPr>
            <a:r>
              <a:rPr b="1" lang="en-US" sz="1600">
                <a:solidFill>
                  <a:schemeClr val="accent6"/>
                </a:solidFill>
              </a:rPr>
              <a:t>ExtraSpicyDecorator</a:t>
            </a:r>
            <a:endParaRPr b="1" sz="1600">
              <a:solidFill>
                <a:schemeClr val="accent6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-"/>
            </a:pPr>
            <a:r>
              <a:rPr b="1" lang="en-US" sz="1600">
                <a:solidFill>
                  <a:schemeClr val="accent6"/>
                </a:solidFill>
              </a:rPr>
              <a:t>MildSpicyDecorator</a:t>
            </a:r>
            <a:endParaRPr b="1" sz="1600">
              <a:solidFill>
                <a:schemeClr val="accent6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230" name="Google Shape;230;p27"/>
          <p:cNvPicPr preferRelativeResize="0"/>
          <p:nvPr/>
        </p:nvPicPr>
        <p:blipFill rotWithShape="1">
          <a:blip r:embed="rId3">
            <a:alphaModFix/>
          </a:blip>
          <a:srcRect b="0" l="0" r="0" t="15095"/>
          <a:stretch/>
        </p:blipFill>
        <p:spPr>
          <a:xfrm>
            <a:off x="20" y="220727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/>
          <p:nvPr/>
        </p:nvSpPr>
        <p:spPr>
          <a:xfrm>
            <a:off x="762000" y="1993825"/>
            <a:ext cx="4702500" cy="266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fesf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32" name="Google Shape;232;p27"/>
          <p:cNvCxnSpPr/>
          <p:nvPr/>
        </p:nvCxnSpPr>
        <p:spPr>
          <a:xfrm>
            <a:off x="1631206" y="4572000"/>
            <a:ext cx="9711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3" name="Google Shape;233;p27"/>
          <p:cNvSpPr txBox="1"/>
          <p:nvPr/>
        </p:nvSpPr>
        <p:spPr>
          <a:xfrm>
            <a:off x="4112173" y="220727"/>
            <a:ext cx="457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Composite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Design Pattern</a:t>
            </a:r>
            <a:endParaRPr/>
          </a:p>
        </p:txBody>
      </p:sp>
      <p:pic>
        <p:nvPicPr>
          <p:cNvPr descr="A white background with black and white clouds&#10;&#10;Description automatically generated" id="234" name="Google Shape;23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469" y="4428352"/>
            <a:ext cx="34544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7"/>
          <p:cNvSpPr txBox="1"/>
          <p:nvPr/>
        </p:nvSpPr>
        <p:spPr>
          <a:xfrm>
            <a:off x="679675" y="2142975"/>
            <a:ext cx="4702500" cy="16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b="1" lang="en-US" sz="1700">
                <a:solidFill>
                  <a:schemeClr val="accent6"/>
                </a:solidFill>
              </a:rPr>
              <a:t>LunchSection</a:t>
            </a:r>
            <a:r>
              <a:rPr lang="en-US" sz="1700">
                <a:solidFill>
                  <a:schemeClr val="dk1"/>
                </a:solidFill>
              </a:rPr>
              <a:t> is a composite of MenuItem</a:t>
            </a:r>
            <a:endParaRPr sz="1700">
              <a:solidFill>
                <a:schemeClr val="dk1"/>
              </a:solidFill>
            </a:endParaRPr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b="1" lang="en-US" sz="1700">
                <a:solidFill>
                  <a:schemeClr val="accent6"/>
                </a:solidFill>
              </a:rPr>
              <a:t>DinnerSection</a:t>
            </a:r>
            <a:r>
              <a:rPr lang="en-US" sz="1700">
                <a:solidFill>
                  <a:schemeClr val="dk1"/>
                </a:solidFill>
              </a:rPr>
              <a:t> is a composite of MenuItem</a:t>
            </a:r>
            <a:endParaRPr sz="17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241" name="Google Shape;241;p28"/>
          <p:cNvPicPr preferRelativeResize="0"/>
          <p:nvPr/>
        </p:nvPicPr>
        <p:blipFill rotWithShape="1">
          <a:blip r:embed="rId3">
            <a:alphaModFix/>
          </a:blip>
          <a:srcRect b="0" l="0" r="0" t="15095"/>
          <a:stretch/>
        </p:blipFill>
        <p:spPr>
          <a:xfrm>
            <a:off x="20" y="220727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8"/>
          <p:cNvSpPr/>
          <p:nvPr/>
        </p:nvSpPr>
        <p:spPr>
          <a:xfrm>
            <a:off x="762000" y="1993825"/>
            <a:ext cx="4702500" cy="266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fesf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43" name="Google Shape;243;p28"/>
          <p:cNvCxnSpPr/>
          <p:nvPr/>
        </p:nvCxnSpPr>
        <p:spPr>
          <a:xfrm>
            <a:off x="1631206" y="4572000"/>
            <a:ext cx="9711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4" name="Google Shape;244;p28"/>
          <p:cNvSpPr txBox="1"/>
          <p:nvPr/>
        </p:nvSpPr>
        <p:spPr>
          <a:xfrm>
            <a:off x="4112173" y="220727"/>
            <a:ext cx="457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Template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Design Pattern</a:t>
            </a:r>
            <a:endParaRPr/>
          </a:p>
        </p:txBody>
      </p:sp>
      <p:pic>
        <p:nvPicPr>
          <p:cNvPr descr="A white background with black and white clouds&#10;&#10;Description automatically generated" id="245" name="Google Shape;24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469" y="4428352"/>
            <a:ext cx="34544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8"/>
          <p:cNvSpPr txBox="1"/>
          <p:nvPr/>
        </p:nvSpPr>
        <p:spPr>
          <a:xfrm>
            <a:off x="679675" y="2142975"/>
            <a:ext cx="4702500" cy="25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We used Template Design Pattern to implement the </a:t>
            </a:r>
            <a:r>
              <a:rPr lang="en-US" sz="1700">
                <a:solidFill>
                  <a:schemeClr val="dk1"/>
                </a:solidFill>
              </a:rPr>
              <a:t>the primitive steps to generate an Order Invoice</a:t>
            </a:r>
            <a:r>
              <a:rPr lang="en-US" sz="1700">
                <a:solidFill>
                  <a:srgbClr val="4444CC"/>
                </a:solidFill>
              </a:rPr>
              <a:t> (</a:t>
            </a:r>
            <a:r>
              <a:rPr b="1" lang="en-US" sz="1700">
                <a:solidFill>
                  <a:schemeClr val="accent6"/>
                </a:solidFill>
              </a:rPr>
              <a:t>OrderInvoice_Template</a:t>
            </a:r>
            <a:r>
              <a:rPr b="1" lang="en-US" sz="1700">
                <a:solidFill>
                  <a:srgbClr val="4444CC"/>
                </a:solidFill>
              </a:rPr>
              <a:t>)</a:t>
            </a:r>
            <a:r>
              <a:rPr lang="en-US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b="1" lang="en-US" sz="1700">
                <a:solidFill>
                  <a:schemeClr val="accent6"/>
                </a:solidFill>
              </a:rPr>
              <a:t>DineIn_Invoice</a:t>
            </a:r>
            <a:r>
              <a:rPr lang="en-US" sz="1700">
                <a:solidFill>
                  <a:schemeClr val="dk1"/>
                </a:solidFill>
              </a:rPr>
              <a:t> is used to generate Dine In Invoices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-US" sz="1700">
                <a:solidFill>
                  <a:schemeClr val="accent6"/>
                </a:solidFill>
              </a:rPr>
              <a:t>TakeOut_Invoice</a:t>
            </a:r>
            <a:r>
              <a:rPr lang="en-US" sz="1700">
                <a:solidFill>
                  <a:schemeClr val="dk1"/>
                </a:solidFill>
              </a:rPr>
              <a:t> is used to generate Take Out Invoices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accent6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252" name="Google Shape;252;p29"/>
          <p:cNvPicPr preferRelativeResize="0"/>
          <p:nvPr/>
        </p:nvPicPr>
        <p:blipFill rotWithShape="1">
          <a:blip r:embed="rId3">
            <a:alphaModFix/>
          </a:blip>
          <a:srcRect b="0" l="0" r="0" t="15095"/>
          <a:stretch/>
        </p:blipFill>
        <p:spPr>
          <a:xfrm>
            <a:off x="20" y="220727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9"/>
          <p:cNvSpPr/>
          <p:nvPr/>
        </p:nvSpPr>
        <p:spPr>
          <a:xfrm>
            <a:off x="762000" y="1993825"/>
            <a:ext cx="4702500" cy="266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fesf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54" name="Google Shape;254;p29"/>
          <p:cNvCxnSpPr/>
          <p:nvPr/>
        </p:nvCxnSpPr>
        <p:spPr>
          <a:xfrm>
            <a:off x="1631206" y="4572000"/>
            <a:ext cx="9711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5" name="Google Shape;255;p29"/>
          <p:cNvSpPr txBox="1"/>
          <p:nvPr/>
        </p:nvSpPr>
        <p:spPr>
          <a:xfrm>
            <a:off x="4112173" y="220727"/>
            <a:ext cx="457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State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Design Pattern</a:t>
            </a:r>
            <a:endParaRPr/>
          </a:p>
        </p:txBody>
      </p:sp>
      <p:pic>
        <p:nvPicPr>
          <p:cNvPr descr="A white background with black and white clouds&#10;&#10;Description automatically generated" id="256" name="Google Shape;25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469" y="4428352"/>
            <a:ext cx="34544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9"/>
          <p:cNvSpPr txBox="1"/>
          <p:nvPr/>
        </p:nvSpPr>
        <p:spPr>
          <a:xfrm>
            <a:off x="679675" y="2142975"/>
            <a:ext cx="4702500" cy="3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Used</a:t>
            </a:r>
            <a:r>
              <a:rPr lang="en-US" sz="1600">
                <a:solidFill>
                  <a:srgbClr val="4444CC"/>
                </a:solidFill>
              </a:rPr>
              <a:t> </a:t>
            </a:r>
            <a:r>
              <a:rPr b="1" lang="en-US" sz="1600">
                <a:solidFill>
                  <a:schemeClr val="accent6"/>
                </a:solidFill>
              </a:rPr>
              <a:t>RestaurantTakeoutStateAPI</a:t>
            </a:r>
            <a:r>
              <a:rPr lang="en-US" sz="1600">
                <a:solidFill>
                  <a:schemeClr val="dk1"/>
                </a:solidFill>
              </a:rPr>
              <a:t> is an interface containing the state transition methods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6"/>
                </a:solidFill>
              </a:rPr>
              <a:t>RestaurantDelivery</a:t>
            </a:r>
            <a:r>
              <a:rPr lang="en-US" sz="1600">
                <a:solidFill>
                  <a:schemeClr val="dk1"/>
                </a:solidFill>
              </a:rPr>
              <a:t> is the class that sets the initial state and holds the initial state transition into </a:t>
            </a:r>
            <a:r>
              <a:rPr lang="en-US" sz="1600">
                <a:solidFill>
                  <a:schemeClr val="dk1"/>
                </a:solidFill>
              </a:rPr>
              <a:t>the</a:t>
            </a:r>
            <a:r>
              <a:rPr lang="en-US" sz="1600">
                <a:solidFill>
                  <a:schemeClr val="dk1"/>
                </a:solidFill>
              </a:rPr>
              <a:t> selected state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-"/>
            </a:pPr>
            <a:r>
              <a:rPr b="1" lang="en-US" sz="1600">
                <a:solidFill>
                  <a:schemeClr val="accent6"/>
                </a:solidFill>
              </a:rPr>
              <a:t>SelectItemsState</a:t>
            </a:r>
            <a:endParaRPr b="1" sz="1600"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-"/>
            </a:pPr>
            <a:r>
              <a:rPr b="1" lang="en-US" sz="1600">
                <a:solidFill>
                  <a:schemeClr val="accent6"/>
                </a:solidFill>
              </a:rPr>
              <a:t>SelectPaymentMethodState</a:t>
            </a:r>
            <a:endParaRPr b="1" sz="1600"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-"/>
            </a:pPr>
            <a:r>
              <a:rPr b="1" lang="en-US" sz="1600">
                <a:solidFill>
                  <a:schemeClr val="accent6"/>
                </a:solidFill>
              </a:rPr>
              <a:t>PlaceOrderState </a:t>
            </a:r>
            <a:endParaRPr b="1" sz="1600"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-"/>
            </a:pPr>
            <a:r>
              <a:rPr b="1" lang="en-US" sz="1600">
                <a:solidFill>
                  <a:schemeClr val="accent6"/>
                </a:solidFill>
              </a:rPr>
              <a:t>CancelState</a:t>
            </a:r>
            <a:r>
              <a:rPr lang="en-US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accent6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263" name="Google Shape;263;p30"/>
          <p:cNvPicPr preferRelativeResize="0"/>
          <p:nvPr/>
        </p:nvPicPr>
        <p:blipFill rotWithShape="1">
          <a:blip r:embed="rId3">
            <a:alphaModFix/>
          </a:blip>
          <a:srcRect b="0" l="0" r="0" t="15094"/>
          <a:stretch/>
        </p:blipFill>
        <p:spPr>
          <a:xfrm>
            <a:off x="20" y="232799"/>
            <a:ext cx="12191980" cy="685642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0"/>
          <p:cNvSpPr/>
          <p:nvPr/>
        </p:nvSpPr>
        <p:spPr>
          <a:xfrm>
            <a:off x="762000" y="1449850"/>
            <a:ext cx="6820800" cy="394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65" name="Google Shape;265;p30"/>
          <p:cNvSpPr txBox="1"/>
          <p:nvPr>
            <p:ph type="ctrTitle"/>
          </p:nvPr>
        </p:nvSpPr>
        <p:spPr>
          <a:xfrm>
            <a:off x="1523999" y="1524001"/>
            <a:ext cx="5075853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</a:pPr>
            <a:r>
              <a:rPr lang="en-US" sz="3200" cap="none"/>
              <a:t>Future Scope</a:t>
            </a:r>
            <a:br>
              <a:rPr b="0" lang="en-US" sz="1500" cap="none">
                <a:latin typeface="Oswald Light"/>
                <a:ea typeface="Oswald Light"/>
                <a:cs typeface="Oswald Light"/>
                <a:sym typeface="Oswald Light"/>
              </a:rPr>
            </a:br>
            <a:br>
              <a:rPr b="0" lang="en-US" sz="1500" cap="none">
                <a:latin typeface="Oswald Light"/>
                <a:ea typeface="Oswald Light"/>
                <a:cs typeface="Oswald Light"/>
                <a:sym typeface="Oswald Light"/>
              </a:rPr>
            </a:br>
            <a:br>
              <a:rPr lang="en-US" sz="1500"/>
            </a:br>
            <a:br>
              <a:rPr lang="en-US" sz="1500"/>
            </a:br>
            <a:endParaRPr sz="1500"/>
          </a:p>
        </p:txBody>
      </p:sp>
      <p:cxnSp>
        <p:nvCxnSpPr>
          <p:cNvPr id="266" name="Google Shape;266;p30"/>
          <p:cNvCxnSpPr/>
          <p:nvPr/>
        </p:nvCxnSpPr>
        <p:spPr>
          <a:xfrm>
            <a:off x="1631206" y="4572000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7" name="Google Shape;267;p30"/>
          <p:cNvSpPr txBox="1"/>
          <p:nvPr/>
        </p:nvSpPr>
        <p:spPr>
          <a:xfrm>
            <a:off x="1523999" y="2662805"/>
            <a:ext cx="62643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683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>
                <a:solidFill>
                  <a:schemeClr val="dk1"/>
                </a:solidFill>
              </a:rPr>
              <a:t>Login feature for users can be added</a:t>
            </a:r>
            <a:endParaRPr sz="1800"/>
          </a:p>
          <a:p>
            <a:pPr indent="-3683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>
                <a:solidFill>
                  <a:schemeClr val="dk1"/>
                </a:solidFill>
              </a:rPr>
              <a:t>Can be extended as mobile app</a:t>
            </a:r>
            <a:endParaRPr sz="2200">
              <a:solidFill>
                <a:schemeClr val="dk1"/>
              </a:solidFill>
            </a:endParaRPr>
          </a:p>
          <a:p>
            <a:pPr indent="-3683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>
                <a:solidFill>
                  <a:schemeClr val="dk1"/>
                </a:solidFill>
              </a:rPr>
              <a:t>Build UI for the application</a:t>
            </a:r>
            <a:endParaRPr sz="2200">
              <a:solidFill>
                <a:schemeClr val="dk1"/>
              </a:solidFill>
            </a:endParaRPr>
          </a:p>
          <a:p>
            <a:pPr indent="-3683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>
                <a:solidFill>
                  <a:schemeClr val="dk1"/>
                </a:solidFill>
              </a:rPr>
              <a:t>Integrate the application with a data base</a:t>
            </a:r>
            <a:endParaRPr sz="2200">
              <a:solidFill>
                <a:schemeClr val="dk1"/>
              </a:solidFill>
            </a:endParaRPr>
          </a:p>
          <a:p>
            <a:pPr indent="-3683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>
                <a:solidFill>
                  <a:schemeClr val="dk1"/>
                </a:solidFill>
              </a:rPr>
              <a:t>Improve Scalability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D1DA">
            <a:alpha val="62745"/>
          </a:srgbClr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AD1DA">
              <a:alpha val="6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73" name="Google Shape;273;p31"/>
          <p:cNvSpPr txBox="1"/>
          <p:nvPr>
            <p:ph type="ctrTitle"/>
          </p:nvPr>
        </p:nvSpPr>
        <p:spPr>
          <a:xfrm>
            <a:off x="1088569" y="1406387"/>
            <a:ext cx="3936275" cy="22313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lang="en-US" sz="29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CONTRIBUTIONS</a:t>
            </a:r>
            <a:endParaRPr sz="29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275" name="Google Shape;275;p31"/>
          <p:cNvCxnSpPr/>
          <p:nvPr/>
        </p:nvCxnSpPr>
        <p:spPr>
          <a:xfrm>
            <a:off x="2562423" y="3960586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blue and white background&#10;&#10;Description automatically generated with medium confidence" id="276" name="Google Shape;27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4225931"/>
            <a:ext cx="3479800" cy="9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1"/>
          <p:cNvSpPr txBox="1"/>
          <p:nvPr/>
        </p:nvSpPr>
        <p:spPr>
          <a:xfrm>
            <a:off x="6892925" y="470150"/>
            <a:ext cx="4295700" cy="13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Erarica  Mehra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Factory and Abstract factory Design Pattern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Decorator Design Pattern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Builder Factory Pattern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Unit Testing, Bug fixes, Presentation</a:t>
            </a:r>
            <a:r>
              <a:rPr lang="en-US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  <p:sp>
        <p:nvSpPr>
          <p:cNvPr id="278" name="Google Shape;278;p31"/>
          <p:cNvSpPr txBox="1"/>
          <p:nvPr/>
        </p:nvSpPr>
        <p:spPr>
          <a:xfrm>
            <a:off x="6996150" y="2069500"/>
            <a:ext cx="4295700" cy="13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Jason Paul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Prototype </a:t>
            </a:r>
            <a:r>
              <a:rPr lang="en-US">
                <a:solidFill>
                  <a:schemeClr val="dk1"/>
                </a:solidFill>
              </a:rPr>
              <a:t>Design Pattern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Strategy</a:t>
            </a:r>
            <a:r>
              <a:rPr lang="en-US"/>
              <a:t> Design Pattern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Composite Factory Pattern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Template Factory Pattern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Unit Testing, Bug fixes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1"/>
          <p:cNvSpPr txBox="1"/>
          <p:nvPr/>
        </p:nvSpPr>
        <p:spPr>
          <a:xfrm>
            <a:off x="6996150" y="3668850"/>
            <a:ext cx="4295700" cy="13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Varun</a:t>
            </a:r>
            <a:r>
              <a:rPr lang="en-US"/>
              <a:t>  Mehra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State and Singleton Design Pattern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Command Design Pattern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Singleton Design Pattern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Unit Testing, Bug fixes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1"/>
          <p:cNvSpPr txBox="1"/>
          <p:nvPr/>
        </p:nvSpPr>
        <p:spPr>
          <a:xfrm>
            <a:off x="7088875" y="4978350"/>
            <a:ext cx="4295700" cy="13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Manoj</a:t>
            </a:r>
            <a:r>
              <a:rPr lang="en-US"/>
              <a:t>  Mehra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Builder Design Pattern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Adapter Design Pattern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Driver class, Integration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Unit Testing, </a:t>
            </a:r>
            <a:r>
              <a:rPr lang="en-US">
                <a:solidFill>
                  <a:schemeClr val="dk1"/>
                </a:solidFill>
              </a:rPr>
              <a:t>Bug fixes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286" name="Google Shape;286;p32"/>
          <p:cNvPicPr preferRelativeResize="0"/>
          <p:nvPr/>
        </p:nvPicPr>
        <p:blipFill rotWithShape="1">
          <a:blip r:embed="rId3">
            <a:alphaModFix/>
          </a:blip>
          <a:srcRect b="0" l="0" r="0" t="15114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2"/>
          <p:cNvSpPr/>
          <p:nvPr/>
        </p:nvSpPr>
        <p:spPr>
          <a:xfrm>
            <a:off x="733197" y="1114197"/>
            <a:ext cx="4629606" cy="46296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88" name="Google Shape;288;p32"/>
          <p:cNvSpPr txBox="1"/>
          <p:nvPr>
            <p:ph type="ctrTitle"/>
          </p:nvPr>
        </p:nvSpPr>
        <p:spPr>
          <a:xfrm>
            <a:off x="1280159" y="2211978"/>
            <a:ext cx="3535679" cy="14257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None/>
            </a:pPr>
            <a:r>
              <a:rPr lang="en-US" sz="3200" cap="none"/>
              <a:t>THANK</a:t>
            </a:r>
            <a:r>
              <a:rPr lang="en-US" sz="3200"/>
              <a:t> YOU</a:t>
            </a:r>
            <a:endParaRPr/>
          </a:p>
        </p:txBody>
      </p:sp>
      <p:cxnSp>
        <p:nvCxnSpPr>
          <p:cNvPr id="289" name="Google Shape;289;p32"/>
          <p:cNvCxnSpPr/>
          <p:nvPr/>
        </p:nvCxnSpPr>
        <p:spPr>
          <a:xfrm>
            <a:off x="2562423" y="3960586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15094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/>
          <p:nvPr/>
        </p:nvSpPr>
        <p:spPr>
          <a:xfrm>
            <a:off x="762000" y="762003"/>
            <a:ext cx="10667999" cy="53339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9" name="Google Shape;119;p16"/>
          <p:cNvSpPr txBox="1"/>
          <p:nvPr>
            <p:ph type="ctrTitle"/>
          </p:nvPr>
        </p:nvSpPr>
        <p:spPr>
          <a:xfrm>
            <a:off x="2602350" y="1493850"/>
            <a:ext cx="7045500" cy="25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</a:pPr>
            <a:r>
              <a:rPr lang="en-US" sz="3200" cap="none"/>
              <a:t>Group</a:t>
            </a:r>
            <a:r>
              <a:rPr lang="en-US" sz="3200"/>
              <a:t> Members</a:t>
            </a:r>
            <a:br>
              <a:rPr b="0" lang="en-US" sz="1500" cap="none">
                <a:latin typeface="Oswald Light"/>
                <a:ea typeface="Oswald Light"/>
                <a:cs typeface="Oswald Light"/>
                <a:sym typeface="Oswald Light"/>
              </a:rPr>
            </a:br>
            <a:endParaRPr b="0" sz="1500" cap="none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1428"/>
              <a:buFont typeface="Oswald"/>
              <a:buNone/>
            </a:pPr>
            <a:r>
              <a:rPr b="0" lang="en-US" sz="1866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lang="en-US" sz="2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rarica Mehra - 002113683</a:t>
            </a:r>
            <a:endParaRPr b="0" sz="2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5454"/>
              <a:buFont typeface="Oswald"/>
              <a:buNone/>
            </a:pPr>
            <a:r>
              <a:rPr b="0" lang="en-US" sz="2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Jason Paul Darivemula - 002198774</a:t>
            </a:r>
            <a:endParaRPr b="0" sz="2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5454"/>
              <a:buFont typeface="Oswald"/>
              <a:buNone/>
            </a:pPr>
            <a:r>
              <a:rPr b="0" lang="en-US" sz="2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Varun Venkatesh Gowda - 002126161</a:t>
            </a:r>
            <a:endParaRPr b="0" sz="2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5454"/>
              <a:buFont typeface="Oswald"/>
              <a:buNone/>
            </a:pPr>
            <a:r>
              <a:rPr b="0" lang="en-US" sz="2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Manoj Amireddy - 002196218</a:t>
            </a:r>
            <a:endParaRPr b="0" sz="2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1008"/>
              <a:buFont typeface="Oswald"/>
              <a:buNone/>
            </a:pPr>
            <a:r>
              <a:t/>
            </a:r>
            <a:endParaRPr b="0" sz="2644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13333"/>
              <a:buFont typeface="Oswald"/>
              <a:buNone/>
            </a:pPr>
            <a:br>
              <a:rPr lang="en-US" sz="1500"/>
            </a:b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15094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762000" y="762003"/>
            <a:ext cx="10667999" cy="53339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27" name="Google Shape;127;p17"/>
          <p:cNvSpPr txBox="1"/>
          <p:nvPr>
            <p:ph type="ctrTitle"/>
          </p:nvPr>
        </p:nvSpPr>
        <p:spPr>
          <a:xfrm>
            <a:off x="1631200" y="1508925"/>
            <a:ext cx="80469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Idea - Restaurant Management Application</a:t>
            </a:r>
            <a:br>
              <a:rPr b="0" lang="en-US" sz="1500" cap="none">
                <a:latin typeface="Arial"/>
                <a:ea typeface="Arial"/>
                <a:cs typeface="Arial"/>
                <a:sym typeface="Arial"/>
              </a:rPr>
            </a:br>
            <a:endParaRPr b="0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Designed a Restaurant Management Application that </a:t>
            </a: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supports</a:t>
            </a: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 the following </a:t>
            </a: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features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-"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Building an Order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Building Lunch and Dinner Menu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Notifying the kitchen and chef whenever Order is placed.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Prepping the Order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Creating the invoice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Different Modes of Payment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In house Pickup and Delivery options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133" name="Google Shape;133;p18"/>
          <p:cNvPicPr preferRelativeResize="0"/>
          <p:nvPr/>
        </p:nvPicPr>
        <p:blipFill rotWithShape="1">
          <a:blip r:embed="rId3">
            <a:alphaModFix/>
          </a:blip>
          <a:srcRect b="0" l="0" r="0" t="15094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18"/>
          <p:cNvCxnSpPr/>
          <p:nvPr/>
        </p:nvCxnSpPr>
        <p:spPr>
          <a:xfrm>
            <a:off x="1631206" y="4572000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18"/>
          <p:cNvSpPr txBox="1"/>
          <p:nvPr/>
        </p:nvSpPr>
        <p:spPr>
          <a:xfrm>
            <a:off x="740223" y="761996"/>
            <a:ext cx="4572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</a:rPr>
              <a:t>Design patterns</a:t>
            </a:r>
            <a:endParaRPr sz="1500"/>
          </a:p>
        </p:txBody>
      </p:sp>
      <p:pic>
        <p:nvPicPr>
          <p:cNvPr descr="A white background with black and white clouds&#10;&#10;Description automatically generated" id="136" name="Google Shape;13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469" y="4428352"/>
            <a:ext cx="34544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984473" y="1672200"/>
            <a:ext cx="44358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US" sz="1800">
                <a:solidFill>
                  <a:schemeClr val="dk1"/>
                </a:solidFill>
              </a:rPr>
              <a:t>Singleton Pattern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US" sz="1800">
                <a:solidFill>
                  <a:schemeClr val="dk1"/>
                </a:solidFill>
              </a:rPr>
              <a:t>Factory </a:t>
            </a:r>
            <a:r>
              <a:rPr lang="en-US" sz="1800">
                <a:solidFill>
                  <a:schemeClr val="dk1"/>
                </a:solidFill>
              </a:rPr>
              <a:t>Pattern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US" sz="1800">
                <a:solidFill>
                  <a:schemeClr val="dk1"/>
                </a:solidFill>
              </a:rPr>
              <a:t>Abstract Factory Pattern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US" sz="1800">
                <a:solidFill>
                  <a:schemeClr val="dk1"/>
                </a:solidFill>
              </a:rPr>
              <a:t>Builder Pattern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US" sz="1800">
                <a:solidFill>
                  <a:schemeClr val="dk1"/>
                </a:solidFill>
              </a:rPr>
              <a:t>Prototype Pattern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US" sz="1800">
                <a:solidFill>
                  <a:schemeClr val="dk1"/>
                </a:solidFill>
              </a:rPr>
              <a:t>Strategy Pattern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US" sz="1800">
                <a:solidFill>
                  <a:schemeClr val="dk1"/>
                </a:solidFill>
              </a:rPr>
              <a:t>Command Pattern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US" sz="1800">
                <a:solidFill>
                  <a:schemeClr val="dk1"/>
                </a:solidFill>
              </a:rPr>
              <a:t>Adapter </a:t>
            </a:r>
            <a:r>
              <a:rPr lang="en-US" sz="1800">
                <a:solidFill>
                  <a:schemeClr val="dk1"/>
                </a:solidFill>
              </a:rPr>
              <a:t>Pattern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US" sz="1800">
                <a:solidFill>
                  <a:schemeClr val="dk1"/>
                </a:solidFill>
              </a:rPr>
              <a:t>Decorator Pattern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US" sz="1800">
                <a:solidFill>
                  <a:schemeClr val="dk1"/>
                </a:solidFill>
              </a:rPr>
              <a:t>Composite Pattern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US" sz="1800">
                <a:solidFill>
                  <a:schemeClr val="dk1"/>
                </a:solidFill>
              </a:rPr>
              <a:t>Template Pattern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US" sz="1800">
                <a:solidFill>
                  <a:schemeClr val="dk1"/>
                </a:solidFill>
              </a:rPr>
              <a:t>State </a:t>
            </a:r>
            <a:r>
              <a:rPr lang="en-US" sz="1800">
                <a:solidFill>
                  <a:schemeClr val="dk1"/>
                </a:solidFill>
              </a:rPr>
              <a:t>Pattern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143" name="Google Shape;143;p19"/>
          <p:cNvPicPr preferRelativeResize="0"/>
          <p:nvPr/>
        </p:nvPicPr>
        <p:blipFill rotWithShape="1">
          <a:blip r:embed="rId3">
            <a:alphaModFix/>
          </a:blip>
          <a:srcRect b="0" l="0" r="0" t="15094"/>
          <a:stretch/>
        </p:blipFill>
        <p:spPr>
          <a:xfrm>
            <a:off x="20" y="220727"/>
            <a:ext cx="12191980" cy="6857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19"/>
          <p:cNvCxnSpPr/>
          <p:nvPr/>
        </p:nvCxnSpPr>
        <p:spPr>
          <a:xfrm>
            <a:off x="1631206" y="4572000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p19"/>
          <p:cNvSpPr txBox="1"/>
          <p:nvPr/>
        </p:nvSpPr>
        <p:spPr>
          <a:xfrm>
            <a:off x="4112173" y="220727"/>
            <a:ext cx="457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Output</a:t>
            </a:r>
            <a:endParaRPr/>
          </a:p>
        </p:txBody>
      </p:sp>
      <p:pic>
        <p:nvPicPr>
          <p:cNvPr descr="A white background with black and white clouds&#10;&#10;Description automatically generated" id="146" name="Google Shape;14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469" y="4428352"/>
            <a:ext cx="3454400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9825" y="1525275"/>
            <a:ext cx="9252352" cy="519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153" name="Google Shape;153;p20"/>
          <p:cNvPicPr preferRelativeResize="0"/>
          <p:nvPr/>
        </p:nvPicPr>
        <p:blipFill rotWithShape="1">
          <a:blip r:embed="rId3">
            <a:alphaModFix/>
          </a:blip>
          <a:srcRect b="0" l="0" r="0" t="15095"/>
          <a:stretch/>
        </p:blipFill>
        <p:spPr>
          <a:xfrm>
            <a:off x="20" y="220727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/>
          <p:nvPr/>
        </p:nvSpPr>
        <p:spPr>
          <a:xfrm>
            <a:off x="762000" y="1063450"/>
            <a:ext cx="5178000" cy="533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fesf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55" name="Google Shape;155;p20"/>
          <p:cNvCxnSpPr/>
          <p:nvPr/>
        </p:nvCxnSpPr>
        <p:spPr>
          <a:xfrm>
            <a:off x="1631206" y="4572000"/>
            <a:ext cx="9711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" name="Google Shape;156;p20"/>
          <p:cNvSpPr txBox="1"/>
          <p:nvPr/>
        </p:nvSpPr>
        <p:spPr>
          <a:xfrm>
            <a:off x="4112173" y="220727"/>
            <a:ext cx="457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Factories and Singleton</a:t>
            </a:r>
            <a:endParaRPr/>
          </a:p>
        </p:txBody>
      </p:sp>
      <p:pic>
        <p:nvPicPr>
          <p:cNvPr descr="A white background with black and white clouds&#10;&#10;Description automatically generated" id="157" name="Google Shape;15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469" y="4428352"/>
            <a:ext cx="34544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 txBox="1"/>
          <p:nvPr/>
        </p:nvSpPr>
        <p:spPr>
          <a:xfrm>
            <a:off x="755050" y="1088100"/>
            <a:ext cx="6435900" cy="5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Used Lazy and Eager Implementations of Singleton Factories to create the following :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-US" sz="1600">
                <a:solidFill>
                  <a:srgbClr val="4A86E8"/>
                </a:solidFill>
              </a:rPr>
              <a:t>DishFactory</a:t>
            </a:r>
            <a:r>
              <a:rPr lang="en-US" sz="1600">
                <a:solidFill>
                  <a:schemeClr val="dk1"/>
                </a:solidFill>
              </a:rPr>
              <a:t> : a factory interface that represents a factory for obtaining new Dish objects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-US" sz="1600">
                <a:solidFill>
                  <a:schemeClr val="accent6"/>
                </a:solidFill>
              </a:rPr>
              <a:t>Lunch Dish Factory and Dinner Dish Factory</a:t>
            </a:r>
            <a:r>
              <a:rPr lang="en-US" sz="1600">
                <a:solidFill>
                  <a:schemeClr val="dk1"/>
                </a:solidFill>
              </a:rPr>
              <a:t>: a concrete implementations of DishFactory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-US" sz="1600">
                <a:solidFill>
                  <a:schemeClr val="accent6"/>
                </a:solidFill>
              </a:rPr>
              <a:t>Ingredient Abstract Factory</a:t>
            </a:r>
            <a:r>
              <a:rPr lang="en-US" sz="1600">
                <a:solidFill>
                  <a:schemeClr val="dk1"/>
                </a:solidFill>
              </a:rPr>
              <a:t> : declare methods for creating different types of ingredients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-US" sz="1600">
                <a:solidFill>
                  <a:schemeClr val="accent6"/>
                </a:solidFill>
              </a:rPr>
              <a:t>Standard Ingredient Factory</a:t>
            </a:r>
            <a:r>
              <a:rPr lang="en-US" sz="1600">
                <a:solidFill>
                  <a:schemeClr val="dk1"/>
                </a:solidFill>
              </a:rPr>
              <a:t> :  a concrete implementation of Ingredient Abstract Factory and returns a set of regular ingredients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-US" sz="1600">
                <a:solidFill>
                  <a:schemeClr val="accent6"/>
                </a:solidFill>
              </a:rPr>
              <a:t>Spicy Ingredient Factory</a:t>
            </a:r>
            <a:r>
              <a:rPr lang="en-US" sz="1600">
                <a:solidFill>
                  <a:schemeClr val="dk1"/>
                </a:solidFill>
              </a:rPr>
              <a:t> :  a concrete implementation of Ingredient Abstract Factory and returns a set of spicy ingredients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-US" sz="1600">
                <a:solidFill>
                  <a:schemeClr val="accent6"/>
                </a:solidFill>
              </a:rPr>
              <a:t>OrderManager: </a:t>
            </a:r>
            <a:r>
              <a:rPr lang="en-US" sz="1600"/>
              <a:t> class is a central repository of all orders in the application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164" name="Google Shape;164;p21"/>
          <p:cNvPicPr preferRelativeResize="0"/>
          <p:nvPr/>
        </p:nvPicPr>
        <p:blipFill rotWithShape="1">
          <a:blip r:embed="rId3">
            <a:alphaModFix/>
          </a:blip>
          <a:srcRect b="0" l="0" r="0" t="15095"/>
          <a:stretch/>
        </p:blipFill>
        <p:spPr>
          <a:xfrm>
            <a:off x="20" y="220727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/>
          <p:nvPr/>
        </p:nvSpPr>
        <p:spPr>
          <a:xfrm>
            <a:off x="762000" y="1993825"/>
            <a:ext cx="5178000" cy="409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fesf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66" name="Google Shape;166;p21"/>
          <p:cNvCxnSpPr/>
          <p:nvPr/>
        </p:nvCxnSpPr>
        <p:spPr>
          <a:xfrm>
            <a:off x="1631206" y="4572000"/>
            <a:ext cx="9711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7" name="Google Shape;167;p21"/>
          <p:cNvSpPr txBox="1"/>
          <p:nvPr/>
        </p:nvSpPr>
        <p:spPr>
          <a:xfrm>
            <a:off x="4112173" y="220727"/>
            <a:ext cx="457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Builder Design Pattern</a:t>
            </a:r>
            <a:endParaRPr/>
          </a:p>
        </p:txBody>
      </p:sp>
      <p:pic>
        <p:nvPicPr>
          <p:cNvPr descr="A white background with black and white clouds&#10;&#10;Description automatically generated" id="168" name="Google Shape;16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469" y="4428352"/>
            <a:ext cx="34544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 txBox="1"/>
          <p:nvPr/>
        </p:nvSpPr>
        <p:spPr>
          <a:xfrm>
            <a:off x="679675" y="2142975"/>
            <a:ext cx="4959000" cy="4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Used Builder Pattern to create objects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➔"/>
            </a:pPr>
            <a:r>
              <a:rPr b="1" lang="en-US" sz="1600">
                <a:solidFill>
                  <a:schemeClr val="accent6"/>
                </a:solidFill>
              </a:rPr>
              <a:t>OrderBuilder</a:t>
            </a:r>
            <a:r>
              <a:rPr lang="en-US" sz="1600"/>
              <a:t> is the builder interface that has the steps to build an Order object.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➔"/>
            </a:pPr>
            <a:r>
              <a:rPr b="1" lang="en-US" sz="1600">
                <a:solidFill>
                  <a:schemeClr val="accent6"/>
                </a:solidFill>
              </a:rPr>
              <a:t>TakeAwayOrderBuilder</a:t>
            </a:r>
            <a:r>
              <a:rPr lang="en-US" sz="1600"/>
              <a:t> extends Order and represents a Take away order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➔"/>
            </a:pPr>
            <a:r>
              <a:rPr b="1" lang="en-US" sz="1600">
                <a:solidFill>
                  <a:schemeClr val="accent6"/>
                </a:solidFill>
              </a:rPr>
              <a:t>DineInOrderBuilder</a:t>
            </a:r>
            <a:r>
              <a:rPr lang="en-US" sz="1600"/>
              <a:t> extends Order and represents a Dine In order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175" name="Google Shape;175;p22"/>
          <p:cNvPicPr preferRelativeResize="0"/>
          <p:nvPr/>
        </p:nvPicPr>
        <p:blipFill rotWithShape="1">
          <a:blip r:embed="rId3">
            <a:alphaModFix/>
          </a:blip>
          <a:srcRect b="0" l="0" r="0" t="15095"/>
          <a:stretch/>
        </p:blipFill>
        <p:spPr>
          <a:xfrm>
            <a:off x="20" y="220727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/>
          <p:nvPr/>
        </p:nvSpPr>
        <p:spPr>
          <a:xfrm>
            <a:off x="762000" y="1993825"/>
            <a:ext cx="5178000" cy="266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fesf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77" name="Google Shape;177;p22"/>
          <p:cNvCxnSpPr/>
          <p:nvPr/>
        </p:nvCxnSpPr>
        <p:spPr>
          <a:xfrm>
            <a:off x="1631206" y="4572000"/>
            <a:ext cx="9711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" name="Google Shape;178;p22"/>
          <p:cNvSpPr txBox="1"/>
          <p:nvPr/>
        </p:nvSpPr>
        <p:spPr>
          <a:xfrm>
            <a:off x="4112173" y="220727"/>
            <a:ext cx="457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Prototype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Design Pattern</a:t>
            </a:r>
            <a:endParaRPr/>
          </a:p>
        </p:txBody>
      </p:sp>
      <p:pic>
        <p:nvPicPr>
          <p:cNvPr descr="A white background with black and white clouds&#10;&#10;Description automatically generated" id="179" name="Google Shape;17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469" y="4428352"/>
            <a:ext cx="34544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 txBox="1"/>
          <p:nvPr/>
        </p:nvSpPr>
        <p:spPr>
          <a:xfrm>
            <a:off x="679675" y="2142975"/>
            <a:ext cx="5178000" cy="27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Used Prototype Pattern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b="1" lang="en-US" sz="1600">
                <a:solidFill>
                  <a:schemeClr val="accent6"/>
                </a:solidFill>
              </a:rPr>
              <a:t>MenuItem</a:t>
            </a:r>
            <a:r>
              <a:rPr lang="en-US" sz="1600">
                <a:solidFill>
                  <a:schemeClr val="dk1"/>
                </a:solidFill>
              </a:rPr>
              <a:t> is an abstract class that implements the Cloneable interface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b="1" lang="en-US" sz="1600">
                <a:solidFill>
                  <a:schemeClr val="accent6"/>
                </a:solidFill>
              </a:rPr>
              <a:t>MenuRegistry</a:t>
            </a:r>
            <a:r>
              <a:rPr lang="en-US" sz="1600">
                <a:solidFill>
                  <a:schemeClr val="dk1"/>
                </a:solidFill>
              </a:rPr>
              <a:t> is a central location of the different menu items. Anytime we need a menu item we get a clone of a menu item from here.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6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186" name="Google Shape;186;p23"/>
          <p:cNvPicPr preferRelativeResize="0"/>
          <p:nvPr/>
        </p:nvPicPr>
        <p:blipFill rotWithShape="1">
          <a:blip r:embed="rId3">
            <a:alphaModFix/>
          </a:blip>
          <a:srcRect b="0" l="0" r="0" t="15095"/>
          <a:stretch/>
        </p:blipFill>
        <p:spPr>
          <a:xfrm>
            <a:off x="20" y="220727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/>
          <p:nvPr/>
        </p:nvSpPr>
        <p:spPr>
          <a:xfrm>
            <a:off x="762000" y="1993825"/>
            <a:ext cx="5178000" cy="266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fesf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88" name="Google Shape;188;p23"/>
          <p:cNvCxnSpPr/>
          <p:nvPr/>
        </p:nvCxnSpPr>
        <p:spPr>
          <a:xfrm>
            <a:off x="1631206" y="4572000"/>
            <a:ext cx="9711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9" name="Google Shape;189;p23"/>
          <p:cNvSpPr txBox="1"/>
          <p:nvPr/>
        </p:nvSpPr>
        <p:spPr>
          <a:xfrm>
            <a:off x="4112173" y="220727"/>
            <a:ext cx="457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Strategy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Design Pattern</a:t>
            </a:r>
            <a:endParaRPr/>
          </a:p>
        </p:txBody>
      </p:sp>
      <p:pic>
        <p:nvPicPr>
          <p:cNvPr descr="A white background with black and white clouds&#10;&#10;Description automatically generated" id="190" name="Google Shape;19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469" y="4428352"/>
            <a:ext cx="34544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/>
        </p:nvSpPr>
        <p:spPr>
          <a:xfrm>
            <a:off x="679675" y="2142975"/>
            <a:ext cx="5178000" cy="27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Used Strategy Pattern 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6"/>
                </a:solidFill>
              </a:rPr>
              <a:t>PaymentStrategy</a:t>
            </a:r>
            <a:r>
              <a:rPr lang="en-US" sz="1600"/>
              <a:t> is an interface that represents a  different payment strategies to pay for the order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➔"/>
            </a:pPr>
            <a:r>
              <a:rPr lang="en-US" sz="1600"/>
              <a:t>OnlinePaymentStrategy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-US" sz="1600"/>
              <a:t>CreditCardPaymentStrategy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-US" sz="1600"/>
              <a:t>CashPaymentStrategy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rtal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8E8"/>
      </a:lt2>
      <a:accent1>
        <a:srgbClr val="EB4E4E"/>
      </a:accent1>
      <a:accent2>
        <a:srgbClr val="EE6EA4"/>
      </a:accent2>
      <a:accent3>
        <a:srgbClr val="EA8C49"/>
      </a:accent3>
      <a:accent4>
        <a:srgbClr val="36B59E"/>
      </a:accent4>
      <a:accent5>
        <a:srgbClr val="25B1DB"/>
      </a:accent5>
      <a:accent6>
        <a:srgbClr val="4E85EB"/>
      </a:accent6>
      <a:hlink>
        <a:srgbClr val="568D8D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rtal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8E8"/>
      </a:lt2>
      <a:accent1>
        <a:srgbClr val="EB4E4E"/>
      </a:accent1>
      <a:accent2>
        <a:srgbClr val="EE6EA4"/>
      </a:accent2>
      <a:accent3>
        <a:srgbClr val="EA8C49"/>
      </a:accent3>
      <a:accent4>
        <a:srgbClr val="36B59E"/>
      </a:accent4>
      <a:accent5>
        <a:srgbClr val="25B1DB"/>
      </a:accent5>
      <a:accent6>
        <a:srgbClr val="4E85EB"/>
      </a:accent6>
      <a:hlink>
        <a:srgbClr val="568D8D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