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Oswald Light"/>
      <p:regular r:id="rId24"/>
      <p:bold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Ligh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OswaldLight-bold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429612" y="1013984"/>
            <a:ext cx="7714388" cy="3260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429612" y="4848464"/>
            <a:ext cx="7714388" cy="1085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 Light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Oswald Light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1524000" y="457150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1433543" y="1383126"/>
            <a:ext cx="3289886" cy="2045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/>
          <p:nvPr>
            <p:ph idx="2" type="pic"/>
          </p:nvPr>
        </p:nvSpPr>
        <p:spPr>
          <a:xfrm>
            <a:off x="5334001" y="762000"/>
            <a:ext cx="5333999" cy="53340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1433544" y="3649682"/>
            <a:ext cx="3243292" cy="1684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Oswald Light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Font typeface="Oswald Light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 rot="5400000">
            <a:off x="4115762" y="-456238"/>
            <a:ext cx="3866043" cy="923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 rot="5400000">
            <a:off x="7709080" y="2902619"/>
            <a:ext cx="4628301" cy="17584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 rot="5400000">
            <a:off x="2787851" y="-137840"/>
            <a:ext cx="4628301" cy="7839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1429612" y="1013984"/>
            <a:ext cx="7714388" cy="3260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429612" y="4848464"/>
            <a:ext cx="7714388" cy="1085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1524000" y="457150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429566" y="1045445"/>
            <a:ext cx="9238434" cy="857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429566" y="2286000"/>
            <a:ext cx="9238434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1421745" y="1287554"/>
            <a:ext cx="8284963" cy="311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swald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421744" y="4619707"/>
            <a:ext cx="7722256" cy="1476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1429566" y="1013411"/>
            <a:ext cx="9238434" cy="8895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429566" y="2135565"/>
            <a:ext cx="4495800" cy="3960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6172200" y="2135565"/>
            <a:ext cx="4495800" cy="3960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429566" y="1079150"/>
            <a:ext cx="923843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1429567" y="2013217"/>
            <a:ext cx="4495799" cy="704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0" sz="18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1429567" y="3048000"/>
            <a:ext cx="4495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6172200" y="2013215"/>
            <a:ext cx="4495800" cy="704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0" sz="18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6172200" y="3048000"/>
            <a:ext cx="4495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indent="-304164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indent="-29337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>
            <a:off x="6270727" y="2876662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8"/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66" name="Google Shape;66;p8"/>
          <p:cNvCxnSpPr/>
          <p:nvPr/>
        </p:nvCxnSpPr>
        <p:spPr>
          <a:xfrm>
            <a:off x="1524000" y="2876662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443740" y="1558944"/>
            <a:ext cx="3279689" cy="18641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5334000" y="762000"/>
            <a:ext cx="5333999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Oswald Light"/>
              <a:buNone/>
              <a:defRPr sz="2400">
                <a:solidFill>
                  <a:schemeClr val="lt1"/>
                </a:solidFill>
              </a:defRPr>
            </a:lvl2pPr>
            <a:lvl3pPr indent="-33655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2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Oswald Light"/>
              <a:buNone/>
              <a:defRPr sz="1800">
                <a:solidFill>
                  <a:schemeClr val="lt1"/>
                </a:solidFill>
              </a:defRPr>
            </a:lvl4pPr>
            <a:lvl5pPr indent="-325754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 sz="18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1443741" y="3649682"/>
            <a:ext cx="3233096" cy="193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Oswald Light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Font typeface="Oswald Light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Oswald Light"/>
              <a:buNone/>
              <a:defRPr b="1" i="0" sz="16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304164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Oswald Light"/>
              <a:buNone/>
              <a:defRPr b="1" i="0" sz="12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29337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7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b="1" i="0" sz="16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304164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 b="1" i="0" sz="12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29337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1511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/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0" name="Google Shape;110;p15"/>
          <p:cNvSpPr txBox="1"/>
          <p:nvPr>
            <p:ph type="ctrTitle"/>
          </p:nvPr>
        </p:nvSpPr>
        <p:spPr>
          <a:xfrm>
            <a:off x="1280150" y="2972175"/>
            <a:ext cx="4870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0" lang="en-US"/>
              <a:t>Restaurant Management System</a:t>
            </a:r>
            <a:endParaRPr/>
          </a:p>
        </p:txBody>
      </p:sp>
      <p:cxnSp>
        <p:nvCxnSpPr>
          <p:cNvPr id="111" name="Google Shape;111;p15"/>
          <p:cNvCxnSpPr/>
          <p:nvPr/>
        </p:nvCxnSpPr>
        <p:spPr>
          <a:xfrm>
            <a:off x="2562423" y="396058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97" name="Google Shape;197;p24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/>
          <p:nvPr/>
        </p:nvSpPr>
        <p:spPr>
          <a:xfrm>
            <a:off x="762000" y="1993825"/>
            <a:ext cx="47025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fesf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4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24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Command Design Pattern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background with black and white clouds&#10;&#10;Description automatically generated" id="201" name="Google Shape;20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/>
        </p:nvSpPr>
        <p:spPr>
          <a:xfrm>
            <a:off x="679675" y="2142975"/>
            <a:ext cx="4702500" cy="22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Command Pattern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KitchenCommandAPI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represents a command/request to the kitchen.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CookDishCommand :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command to cook a dish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ServeDishCommand :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command to serve a dish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208" name="Google Shape;208;p25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/>
          <p:nvPr/>
        </p:nvSpPr>
        <p:spPr>
          <a:xfrm>
            <a:off x="762000" y="1993825"/>
            <a:ext cx="47025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fesf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25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25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Adapter Design Pattern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background with black and white clouds&#10;&#10;Description automatically generated" id="212" name="Google Shape;21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679675" y="2142975"/>
            <a:ext cx="4702500" cy="22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Adapter Pattern to implement Delivery modes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InHouseDelivery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Client API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DoorDashDelivery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represents the Third party API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219" name="Google Shape;219;p26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/>
          <p:nvPr/>
        </p:nvSpPr>
        <p:spPr>
          <a:xfrm>
            <a:off x="762000" y="1993825"/>
            <a:ext cx="47025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fesf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26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26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Decorator Design Pattern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background with black and white clouds&#10;&#10;Description automatically generated" id="223" name="Google Shape;22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/>
          <p:nvPr/>
        </p:nvSpPr>
        <p:spPr>
          <a:xfrm>
            <a:off x="679675" y="2142975"/>
            <a:ext cx="4702500" cy="22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Decorator Pattern to decorate the different dishes in an Order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ExtraProteinDecorator</a:t>
            </a:r>
            <a:endParaRPr b="1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ExtraRiceDecorator</a:t>
            </a:r>
            <a:endParaRPr b="1" i="0" sz="21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ExtraSpicyDecorator</a:t>
            </a:r>
            <a:endParaRPr b="1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MildSpicyDecorator</a:t>
            </a:r>
            <a:endParaRPr b="1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230" name="Google Shape;230;p27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/>
          <p:nvPr/>
        </p:nvSpPr>
        <p:spPr>
          <a:xfrm>
            <a:off x="762000" y="1993825"/>
            <a:ext cx="47025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fesf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27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3" name="Google Shape;233;p27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Composite Design Pattern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background with black and white clouds&#10;&#10;Description automatically generated" id="234" name="Google Shape;23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/>
        </p:nvSpPr>
        <p:spPr>
          <a:xfrm>
            <a:off x="679675" y="2142975"/>
            <a:ext cx="47025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-"/>
            </a:pPr>
            <a:r>
              <a:rPr b="1" i="0" lang="en-US" sz="17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LunchSection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composite of MenuItem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-"/>
            </a:pPr>
            <a:r>
              <a:rPr b="1" i="0" lang="en-US" sz="17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DinnerSection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composite of MenuItem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241" name="Google Shape;241;p28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/>
          <p:nvPr/>
        </p:nvSpPr>
        <p:spPr>
          <a:xfrm>
            <a:off x="762000" y="1993825"/>
            <a:ext cx="47025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fesf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28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4" name="Google Shape;244;p28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Template Design Pattern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background with black and white clouds&#10;&#10;Description automatically generated" id="245" name="Google Shape;24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 txBox="1"/>
          <p:nvPr/>
        </p:nvSpPr>
        <p:spPr>
          <a:xfrm>
            <a:off x="679675" y="2142975"/>
            <a:ext cx="4702500" cy="2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used Template Design Pattern to implement the the primitive steps to generate an Order Invoice</a:t>
            </a:r>
            <a:r>
              <a:rPr b="0" i="0" lang="en-US" sz="1700" u="none" cap="none" strike="noStrike">
                <a:solidFill>
                  <a:srgbClr val="4444CC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17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OrderInvoice_Template</a:t>
            </a:r>
            <a:r>
              <a:rPr b="1" i="0" lang="en-US" sz="1700" u="none" cap="none" strike="noStrike">
                <a:solidFill>
                  <a:srgbClr val="4444C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b="1" i="0" lang="en-US" sz="17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DineIn_Invoice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used to generate Dine In Invoices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b="1" i="0" lang="en-US" sz="17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TakeOut_Invoice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used to generate Take Out Invoices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252" name="Google Shape;252;p29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/>
          <p:nvPr/>
        </p:nvSpPr>
        <p:spPr>
          <a:xfrm>
            <a:off x="762000" y="1993825"/>
            <a:ext cx="47025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fesf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29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29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State Design Pattern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background with black and white clouds&#10;&#10;Description automatically generated" id="256" name="Google Shape;25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9"/>
          <p:cNvSpPr txBox="1"/>
          <p:nvPr/>
        </p:nvSpPr>
        <p:spPr>
          <a:xfrm>
            <a:off x="679675" y="2142975"/>
            <a:ext cx="4702500" cy="3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b="0" i="0" lang="en-US" sz="1600" u="none" cap="none" strike="noStrike">
                <a:solidFill>
                  <a:srgbClr val="4444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RestaurantTakeoutStateAPI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interface containing the state transition methods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RestaurantDelivery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class that sets the initial state and holds the initial state transition into the selected state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SelectItemsState</a:t>
            </a:r>
            <a:endParaRPr b="1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SelectPaymentMethodState</a:t>
            </a:r>
            <a:endParaRPr b="1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PlaceOrderState </a:t>
            </a:r>
            <a:endParaRPr b="1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CancelState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263" name="Google Shape;263;p30"/>
          <p:cNvPicPr preferRelativeResize="0"/>
          <p:nvPr/>
        </p:nvPicPr>
        <p:blipFill rotWithShape="1">
          <a:blip r:embed="rId3">
            <a:alphaModFix/>
          </a:blip>
          <a:srcRect b="0" l="0" r="0" t="15094"/>
          <a:stretch/>
        </p:blipFill>
        <p:spPr>
          <a:xfrm>
            <a:off x="20" y="232799"/>
            <a:ext cx="12191980" cy="685642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/>
          <p:nvPr/>
        </p:nvSpPr>
        <p:spPr>
          <a:xfrm>
            <a:off x="762000" y="1449850"/>
            <a:ext cx="6820800" cy="394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65" name="Google Shape;265;p30"/>
          <p:cNvSpPr txBox="1"/>
          <p:nvPr>
            <p:ph type="ctrTitle"/>
          </p:nvPr>
        </p:nvSpPr>
        <p:spPr>
          <a:xfrm>
            <a:off x="1523999" y="1524001"/>
            <a:ext cx="5075853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</a:pPr>
            <a:r>
              <a:rPr lang="en-US" sz="3200" cap="none"/>
              <a:t>Future Scope</a:t>
            </a:r>
            <a:br>
              <a:rPr b="0" lang="en-US" sz="1500" cap="none">
                <a:latin typeface="Oswald Light"/>
                <a:ea typeface="Oswald Light"/>
                <a:cs typeface="Oswald Light"/>
                <a:sym typeface="Oswald Light"/>
              </a:rPr>
            </a:br>
            <a:br>
              <a:rPr b="0" lang="en-US" sz="1500" cap="none">
                <a:latin typeface="Oswald Light"/>
                <a:ea typeface="Oswald Light"/>
                <a:cs typeface="Oswald Light"/>
                <a:sym typeface="Oswald Light"/>
              </a:rPr>
            </a:br>
            <a:br>
              <a:rPr lang="en-US" sz="1500"/>
            </a:br>
            <a:br>
              <a:rPr lang="en-US" sz="1500"/>
            </a:br>
            <a:endParaRPr sz="1500"/>
          </a:p>
        </p:txBody>
      </p:sp>
      <p:cxnSp>
        <p:nvCxnSpPr>
          <p:cNvPr id="266" name="Google Shape;266;p30"/>
          <p:cNvCxnSpPr/>
          <p:nvPr/>
        </p:nvCxnSpPr>
        <p:spPr>
          <a:xfrm>
            <a:off x="1631206" y="4572000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7" name="Google Shape;267;p30"/>
          <p:cNvSpPr txBox="1"/>
          <p:nvPr/>
        </p:nvSpPr>
        <p:spPr>
          <a:xfrm>
            <a:off x="1523999" y="2662805"/>
            <a:ext cx="62643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feature for users can be added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extended as mobile app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UI for the application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 the application with a data base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 Scalability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D1DA">
            <a:alpha val="62352"/>
          </a:srgbClr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AD1DA">
              <a:alpha val="6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73" name="Google Shape;273;p31"/>
          <p:cNvSpPr txBox="1"/>
          <p:nvPr>
            <p:ph type="ctrTitle"/>
          </p:nvPr>
        </p:nvSpPr>
        <p:spPr>
          <a:xfrm>
            <a:off x="1088569" y="1406387"/>
            <a:ext cx="3936275" cy="22313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 sz="29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CONTRIBUTIONS</a:t>
            </a:r>
            <a:endParaRPr sz="29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275" name="Google Shape;275;p31"/>
          <p:cNvCxnSpPr/>
          <p:nvPr/>
        </p:nvCxnSpPr>
        <p:spPr>
          <a:xfrm>
            <a:off x="2562423" y="396058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blue and white background&#10;&#10;Description automatically generated with medium confidence" id="276" name="Google Shape;27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4225931"/>
            <a:ext cx="3479800" cy="9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1"/>
          <p:cNvSpPr txBox="1"/>
          <p:nvPr/>
        </p:nvSpPr>
        <p:spPr>
          <a:xfrm>
            <a:off x="6892925" y="470150"/>
            <a:ext cx="42957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Erarica  Mehra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Factory and Abstract factory Design Pattern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Decorator Design Pattern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Builder Factory Pattern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 Testing, Bug fixes, Presentation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6996150" y="2069500"/>
            <a:ext cx="42957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Jason Paul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Prototype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Pattern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Strategy Design Pattern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Composite Factory Pattern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Factory Pattern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 Testing, Bug fixes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6996150" y="3668850"/>
            <a:ext cx="42957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Varun </a:t>
            </a:r>
            <a:r>
              <a:rPr lang="en-US"/>
              <a:t>Venkatesh Gowda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and Singleton Design Pattern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Design Pattern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Singleton Design Pattern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 Testing, Bug fixes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7088875" y="4978350"/>
            <a:ext cx="42957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Manoj </a:t>
            </a:r>
            <a:r>
              <a:rPr lang="en-US"/>
              <a:t>Amireddy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Builder Design Pattern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Adapter Design Pattern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 class, Integration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Testing,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Bug fixes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286" name="Google Shape;286;p32"/>
          <p:cNvPicPr preferRelativeResize="0"/>
          <p:nvPr/>
        </p:nvPicPr>
        <p:blipFill rotWithShape="1">
          <a:blip r:embed="rId3">
            <a:alphaModFix/>
          </a:blip>
          <a:srcRect b="0" l="0" r="0" t="1511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2"/>
          <p:cNvSpPr/>
          <p:nvPr/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88" name="Google Shape;288;p32"/>
          <p:cNvSpPr txBox="1"/>
          <p:nvPr>
            <p:ph type="ctrTitle"/>
          </p:nvPr>
        </p:nvSpPr>
        <p:spPr>
          <a:xfrm>
            <a:off x="1280159" y="2211978"/>
            <a:ext cx="3535679" cy="14257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</a:pPr>
            <a:r>
              <a:rPr lang="en-US" sz="3200" cap="none"/>
              <a:t>THANK</a:t>
            </a:r>
            <a:r>
              <a:rPr lang="en-US" sz="3200"/>
              <a:t> YOU</a:t>
            </a:r>
            <a:endParaRPr/>
          </a:p>
        </p:txBody>
      </p:sp>
      <p:cxnSp>
        <p:nvCxnSpPr>
          <p:cNvPr id="289" name="Google Shape;289;p32"/>
          <p:cNvCxnSpPr/>
          <p:nvPr/>
        </p:nvCxnSpPr>
        <p:spPr>
          <a:xfrm>
            <a:off x="2562423" y="3960586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1509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>
            <a:off x="762000" y="762003"/>
            <a:ext cx="10667999" cy="53339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9" name="Google Shape;119;p16"/>
          <p:cNvSpPr txBox="1"/>
          <p:nvPr>
            <p:ph type="ctrTitle"/>
          </p:nvPr>
        </p:nvSpPr>
        <p:spPr>
          <a:xfrm>
            <a:off x="2602350" y="1493850"/>
            <a:ext cx="7045500" cy="2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</a:pPr>
            <a:r>
              <a:rPr lang="en-US" sz="3200" cap="none"/>
              <a:t>Group</a:t>
            </a:r>
            <a:r>
              <a:rPr lang="en-US" sz="3200"/>
              <a:t> Members</a:t>
            </a:r>
            <a:br>
              <a:rPr b="0" lang="en-US" sz="1500" cap="none">
                <a:latin typeface="Oswald Light"/>
                <a:ea typeface="Oswald Light"/>
                <a:cs typeface="Oswald Light"/>
                <a:sym typeface="Oswald Light"/>
              </a:rPr>
            </a:br>
            <a:endParaRPr b="0" sz="1500" cap="none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1428"/>
              <a:buFont typeface="Oswald"/>
              <a:buNone/>
            </a:pPr>
            <a:r>
              <a:rPr b="0" lang="en-US" sz="1866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lang="en-US" sz="2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rarica Mehra - 002113683</a:t>
            </a:r>
            <a:endParaRPr b="0" sz="2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Oswald"/>
              <a:buNone/>
            </a:pPr>
            <a:r>
              <a:rPr b="0" lang="en-US" sz="2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Jason Paul Darivemula - 002198774</a:t>
            </a:r>
            <a:endParaRPr b="0" sz="2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Oswald"/>
              <a:buNone/>
            </a:pPr>
            <a:r>
              <a:rPr b="0" lang="en-US" sz="2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Varun Venkatesh Gowda - 002126161</a:t>
            </a:r>
            <a:endParaRPr b="0" sz="2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454"/>
              <a:buFont typeface="Oswald"/>
              <a:buNone/>
            </a:pPr>
            <a:r>
              <a:rPr b="0" lang="en-US" sz="2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Manoj Amireddy - 002196218</a:t>
            </a:r>
            <a:endParaRPr b="0" sz="2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1007"/>
              <a:buFont typeface="Oswald"/>
              <a:buNone/>
            </a:pPr>
            <a:r>
              <a:t/>
            </a:r>
            <a:endParaRPr b="0" sz="2644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13333"/>
              <a:buFont typeface="Oswald"/>
              <a:buNone/>
            </a:pPr>
            <a:br>
              <a:rPr lang="en-US" sz="1500"/>
            </a:b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1509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762000" y="762003"/>
            <a:ext cx="10667999" cy="53339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7" name="Google Shape;127;p17"/>
          <p:cNvSpPr txBox="1"/>
          <p:nvPr>
            <p:ph type="ctrTitle"/>
          </p:nvPr>
        </p:nvSpPr>
        <p:spPr>
          <a:xfrm>
            <a:off x="1631200" y="1508925"/>
            <a:ext cx="80469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Idea - Restaurant Management Application</a:t>
            </a:r>
            <a:br>
              <a:rPr b="0" lang="en-US" sz="1500" cap="none">
                <a:latin typeface="Arial"/>
                <a:ea typeface="Arial"/>
                <a:cs typeface="Arial"/>
                <a:sym typeface="Arial"/>
              </a:rPr>
            </a:b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Designed a Restaurant Management Application that supports the following features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-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Building an Order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Building Lunch and Dinner Menu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Notifying the kitchen and chef whenever Order is placed.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Prepping the Order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Creating the invoice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Different Modes of Payment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In house Pickup and Delivery options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15094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8"/>
          <p:cNvCxnSpPr/>
          <p:nvPr/>
        </p:nvCxnSpPr>
        <p:spPr>
          <a:xfrm>
            <a:off x="1631206" y="4572000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18"/>
          <p:cNvSpPr txBox="1"/>
          <p:nvPr/>
        </p:nvSpPr>
        <p:spPr>
          <a:xfrm>
            <a:off x="740223" y="761996"/>
            <a:ext cx="4572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patterns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background with black and white clouds&#10;&#10;Description automatically generated"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984473" y="1672200"/>
            <a:ext cx="44358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Singleton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Factory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Factory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Builder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Adapter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Decorator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Composite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15094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9"/>
          <p:cNvCxnSpPr/>
          <p:nvPr/>
        </p:nvCxnSpPr>
        <p:spPr>
          <a:xfrm>
            <a:off x="1631206" y="4572000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19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background with black and white clouds&#10;&#10;Description automatically generated" id="146" name="Google Shape;14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9825" y="1525275"/>
            <a:ext cx="9252352" cy="519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/>
          <p:nvPr/>
        </p:nvSpPr>
        <p:spPr>
          <a:xfrm>
            <a:off x="762000" y="1063450"/>
            <a:ext cx="5178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fesf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20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20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Factories and Singleton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background with black and white clouds&#10;&#10;Description automatically generated" id="157" name="Google Shape;15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755050" y="1088100"/>
            <a:ext cx="6435900" cy="5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Lazy and Eager Implementations of Singleton Factories to create the following :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DishFactory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a factory interface that represents a factory for obtaining new Dish objects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Lunch Dish Factory and Dinner Dish Factory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concrete implementations of DishFactory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Ingredient Abstract Factory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declare methods for creating different types of ingredients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Standard Ingredient Factory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a concrete implementation of Ingredient Abstract Factory and returns a set of regular ingredients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Spicy Ingredient Factory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a concrete implementation of Ingredient Abstract Factory and returns a set of spicy ingredients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OrderManager: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 is a central repository of all orders in the application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/>
          <p:nvPr/>
        </p:nvSpPr>
        <p:spPr>
          <a:xfrm>
            <a:off x="762000" y="1993825"/>
            <a:ext cx="5178000" cy="40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fesf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21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21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Builder Design Pattern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background with black and white clouds&#10;&#10;Description automatically generated" id="168" name="Google Shape;16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679675" y="2142975"/>
            <a:ext cx="49590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Builder Pattern to create objects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➔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OrderBuilder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builder interface that has the steps to build an Order object.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➔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TakeAwayOrderBuilder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extends Order and represents a Take away order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➔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DineInOrderBuilder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extends Order and represents a Dine In order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75" name="Google Shape;175;p22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/>
          <p:nvPr/>
        </p:nvSpPr>
        <p:spPr>
          <a:xfrm>
            <a:off x="762000" y="1993825"/>
            <a:ext cx="51780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fesf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22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22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Prototype Design Pattern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background with black and white clouds&#10;&#10;Description automatically generated" id="179" name="Google Shape;17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/>
        </p:nvSpPr>
        <p:spPr>
          <a:xfrm>
            <a:off x="679675" y="2142975"/>
            <a:ext cx="5178000" cy="27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Prototype Pattern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MenuItem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abstract class that implements the Cloneable interface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MenuRegistry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central location of the different menu items. Anytime we need a menu item we get a clone of a menu item from here.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Blue and red smoke colliding"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0" t="15095"/>
          <a:stretch/>
        </p:blipFill>
        <p:spPr>
          <a:xfrm>
            <a:off x="20" y="220727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/>
          <p:nvPr/>
        </p:nvSpPr>
        <p:spPr>
          <a:xfrm>
            <a:off x="762000" y="1993825"/>
            <a:ext cx="5178000" cy="26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fesf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3"/>
          <p:cNvCxnSpPr/>
          <p:nvPr/>
        </p:nvCxnSpPr>
        <p:spPr>
          <a:xfrm>
            <a:off x="1631206" y="4572000"/>
            <a:ext cx="971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23"/>
          <p:cNvSpPr txBox="1"/>
          <p:nvPr/>
        </p:nvSpPr>
        <p:spPr>
          <a:xfrm>
            <a:off x="4112173" y="220727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Strategy Design Pattern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background with black and white clouds&#10;&#10;Description automatically generated" id="190" name="Google Shape;19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69" y="4428352"/>
            <a:ext cx="3454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679675" y="2142975"/>
            <a:ext cx="5178000" cy="27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Strategy Pattern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PaymentStrategy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 interface that represents a  different payment strategies to pay for the order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➔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OnlinePaymentStrategy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➔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CreditCardPaymentStrategy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➔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CashPaymentStrategy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rtal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8E8"/>
      </a:lt2>
      <a:accent1>
        <a:srgbClr val="EB4E4E"/>
      </a:accent1>
      <a:accent2>
        <a:srgbClr val="EE6EA4"/>
      </a:accent2>
      <a:accent3>
        <a:srgbClr val="EA8C49"/>
      </a:accent3>
      <a:accent4>
        <a:srgbClr val="36B59E"/>
      </a:accent4>
      <a:accent5>
        <a:srgbClr val="25B1DB"/>
      </a:accent5>
      <a:accent6>
        <a:srgbClr val="4E85EB"/>
      </a:accent6>
      <a:hlink>
        <a:srgbClr val="568D8D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rtal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8E8"/>
      </a:lt2>
      <a:accent1>
        <a:srgbClr val="EB4E4E"/>
      </a:accent1>
      <a:accent2>
        <a:srgbClr val="EE6EA4"/>
      </a:accent2>
      <a:accent3>
        <a:srgbClr val="EA8C49"/>
      </a:accent3>
      <a:accent4>
        <a:srgbClr val="36B59E"/>
      </a:accent4>
      <a:accent5>
        <a:srgbClr val="25B1DB"/>
      </a:accent5>
      <a:accent6>
        <a:srgbClr val="4E85EB"/>
      </a:accent6>
      <a:hlink>
        <a:srgbClr val="568D8D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