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1" r:id="rId1"/>
  </p:sldMasterIdLst>
  <p:notesMasterIdLst>
    <p:notesMasterId r:id="rId16"/>
  </p:notesMasterIdLst>
  <p:sldIdLst>
    <p:sldId id="256" r:id="rId2"/>
    <p:sldId id="257" r:id="rId3"/>
    <p:sldId id="258" r:id="rId4"/>
    <p:sldId id="259" r:id="rId5"/>
    <p:sldId id="260" r:id="rId6"/>
    <p:sldId id="264" r:id="rId7"/>
    <p:sldId id="263" r:id="rId8"/>
    <p:sldId id="262" r:id="rId9"/>
    <p:sldId id="268" r:id="rId10"/>
    <p:sldId id="266" r:id="rId11"/>
    <p:sldId id="267" r:id="rId12"/>
    <p:sldId id="261" r:id="rId13"/>
    <p:sldId id="265"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107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1C8B55-BD7B-4A03-830F-BB129971983C}" type="datetimeFigureOut">
              <a:rPr lang="en-IN" smtClean="0"/>
              <a:t>17-11-2024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DD99D-23FC-4B9D-BD6C-59B618B42AE9}" type="slidenum">
              <a:rPr lang="en-IN" smtClean="0"/>
              <a:t>‹#›</a:t>
            </a:fld>
            <a:endParaRPr lang="en-IN"/>
          </a:p>
        </p:txBody>
      </p:sp>
    </p:spTree>
    <p:extLst>
      <p:ext uri="{BB962C8B-B14F-4D97-AF65-F5344CB8AC3E}">
        <p14:creationId xmlns:p14="http://schemas.microsoft.com/office/powerpoint/2010/main" val="972487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p>
          <a:p>
            <a:endParaRPr lang="en-IN" dirty="0"/>
          </a:p>
        </p:txBody>
      </p:sp>
      <p:sp>
        <p:nvSpPr>
          <p:cNvPr id="4" name="Slide Number Placeholder 3"/>
          <p:cNvSpPr>
            <a:spLocks noGrp="1"/>
          </p:cNvSpPr>
          <p:nvPr>
            <p:ph type="sldNum" sz="quarter" idx="5"/>
          </p:nvPr>
        </p:nvSpPr>
        <p:spPr/>
        <p:txBody>
          <a:bodyPr/>
          <a:lstStyle/>
          <a:p>
            <a:fld id="{88ADD99D-23FC-4B9D-BD6C-59B618B42AE9}" type="slidenum">
              <a:rPr lang="en-IN" smtClean="0"/>
              <a:t>1</a:t>
            </a:fld>
            <a:endParaRPr lang="en-IN"/>
          </a:p>
        </p:txBody>
      </p:sp>
    </p:spTree>
    <p:extLst>
      <p:ext uri="{BB962C8B-B14F-4D97-AF65-F5344CB8AC3E}">
        <p14:creationId xmlns:p14="http://schemas.microsoft.com/office/powerpoint/2010/main" val="726451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7D19DE-5A82-4CA5-944D-14D8E8AB51C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EB16D-161E-43CE-A84A-F51575DE1FAB}" type="slidenum">
              <a:rPr lang="en-IN" smtClean="0"/>
              <a:t>‹#›</a:t>
            </a:fld>
            <a:endParaRPr lang="en-IN"/>
          </a:p>
        </p:txBody>
      </p:sp>
    </p:spTree>
    <p:extLst>
      <p:ext uri="{BB962C8B-B14F-4D97-AF65-F5344CB8AC3E}">
        <p14:creationId xmlns:p14="http://schemas.microsoft.com/office/powerpoint/2010/main" val="3974863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D19DE-5A82-4CA5-944D-14D8E8AB51C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EB16D-161E-43CE-A84A-F51575DE1FAB}" type="slidenum">
              <a:rPr lang="en-IN" smtClean="0"/>
              <a:t>‹#›</a:t>
            </a:fld>
            <a:endParaRPr lang="en-IN"/>
          </a:p>
        </p:txBody>
      </p:sp>
    </p:spTree>
    <p:extLst>
      <p:ext uri="{BB962C8B-B14F-4D97-AF65-F5344CB8AC3E}">
        <p14:creationId xmlns:p14="http://schemas.microsoft.com/office/powerpoint/2010/main" val="2399542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D19DE-5A82-4CA5-944D-14D8E8AB51C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EB16D-161E-43CE-A84A-F51575DE1FA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7809249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D19DE-5A82-4CA5-944D-14D8E8AB51C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EB16D-161E-43CE-A84A-F51575DE1FAB}" type="slidenum">
              <a:rPr lang="en-IN" smtClean="0"/>
              <a:t>‹#›</a:t>
            </a:fld>
            <a:endParaRPr lang="en-IN"/>
          </a:p>
        </p:txBody>
      </p:sp>
    </p:spTree>
    <p:extLst>
      <p:ext uri="{BB962C8B-B14F-4D97-AF65-F5344CB8AC3E}">
        <p14:creationId xmlns:p14="http://schemas.microsoft.com/office/powerpoint/2010/main" val="5211012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D19DE-5A82-4CA5-944D-14D8E8AB51C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EB16D-161E-43CE-A84A-F51575DE1FA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500778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D19DE-5A82-4CA5-944D-14D8E8AB51C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EB16D-161E-43CE-A84A-F51575DE1FAB}" type="slidenum">
              <a:rPr lang="en-IN" smtClean="0"/>
              <a:t>‹#›</a:t>
            </a:fld>
            <a:endParaRPr lang="en-IN"/>
          </a:p>
        </p:txBody>
      </p:sp>
    </p:spTree>
    <p:extLst>
      <p:ext uri="{BB962C8B-B14F-4D97-AF65-F5344CB8AC3E}">
        <p14:creationId xmlns:p14="http://schemas.microsoft.com/office/powerpoint/2010/main" val="2051317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D19DE-5A82-4CA5-944D-14D8E8AB51C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EB16D-161E-43CE-A84A-F51575DE1FAB}" type="slidenum">
              <a:rPr lang="en-IN" smtClean="0"/>
              <a:t>‹#›</a:t>
            </a:fld>
            <a:endParaRPr lang="en-IN"/>
          </a:p>
        </p:txBody>
      </p:sp>
    </p:spTree>
    <p:extLst>
      <p:ext uri="{BB962C8B-B14F-4D97-AF65-F5344CB8AC3E}">
        <p14:creationId xmlns:p14="http://schemas.microsoft.com/office/powerpoint/2010/main" val="3524635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D19DE-5A82-4CA5-944D-14D8E8AB51C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EB16D-161E-43CE-A84A-F51575DE1FAB}" type="slidenum">
              <a:rPr lang="en-IN" smtClean="0"/>
              <a:t>‹#›</a:t>
            </a:fld>
            <a:endParaRPr lang="en-IN"/>
          </a:p>
        </p:txBody>
      </p:sp>
    </p:spTree>
    <p:extLst>
      <p:ext uri="{BB962C8B-B14F-4D97-AF65-F5344CB8AC3E}">
        <p14:creationId xmlns:p14="http://schemas.microsoft.com/office/powerpoint/2010/main" val="2401050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7D19DE-5A82-4CA5-944D-14D8E8AB51C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EB16D-161E-43CE-A84A-F51575DE1FAB}" type="slidenum">
              <a:rPr lang="en-IN" smtClean="0"/>
              <a:t>‹#›</a:t>
            </a:fld>
            <a:endParaRPr lang="en-IN"/>
          </a:p>
        </p:txBody>
      </p:sp>
    </p:spTree>
    <p:extLst>
      <p:ext uri="{BB962C8B-B14F-4D97-AF65-F5344CB8AC3E}">
        <p14:creationId xmlns:p14="http://schemas.microsoft.com/office/powerpoint/2010/main" val="12791951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7D19DE-5A82-4CA5-944D-14D8E8AB51C7}" type="datetimeFigureOut">
              <a:rPr lang="en-IN" smtClean="0"/>
              <a:t>17-11-2024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0EB16D-161E-43CE-A84A-F51575DE1FAB}" type="slidenum">
              <a:rPr lang="en-IN" smtClean="0"/>
              <a:t>‹#›</a:t>
            </a:fld>
            <a:endParaRPr lang="en-IN"/>
          </a:p>
        </p:txBody>
      </p:sp>
    </p:spTree>
    <p:extLst>
      <p:ext uri="{BB962C8B-B14F-4D97-AF65-F5344CB8AC3E}">
        <p14:creationId xmlns:p14="http://schemas.microsoft.com/office/powerpoint/2010/main" val="12973418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7D19DE-5A82-4CA5-944D-14D8E8AB51C7}"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0EB16D-161E-43CE-A84A-F51575DE1FAB}" type="slidenum">
              <a:rPr lang="en-IN" smtClean="0"/>
              <a:t>‹#›</a:t>
            </a:fld>
            <a:endParaRPr lang="en-IN"/>
          </a:p>
        </p:txBody>
      </p:sp>
    </p:spTree>
    <p:extLst>
      <p:ext uri="{BB962C8B-B14F-4D97-AF65-F5344CB8AC3E}">
        <p14:creationId xmlns:p14="http://schemas.microsoft.com/office/powerpoint/2010/main" val="3388968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7D19DE-5A82-4CA5-944D-14D8E8AB51C7}" type="datetimeFigureOut">
              <a:rPr lang="en-IN" smtClean="0"/>
              <a:t>17-11-2024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0EB16D-161E-43CE-A84A-F51575DE1FAB}" type="slidenum">
              <a:rPr lang="en-IN" smtClean="0"/>
              <a:t>‹#›</a:t>
            </a:fld>
            <a:endParaRPr lang="en-IN"/>
          </a:p>
        </p:txBody>
      </p:sp>
    </p:spTree>
    <p:extLst>
      <p:ext uri="{BB962C8B-B14F-4D97-AF65-F5344CB8AC3E}">
        <p14:creationId xmlns:p14="http://schemas.microsoft.com/office/powerpoint/2010/main" val="1211480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7D19DE-5A82-4CA5-944D-14D8E8AB51C7}" type="datetimeFigureOut">
              <a:rPr lang="en-IN" smtClean="0"/>
              <a:t>17-11-2024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0EB16D-161E-43CE-A84A-F51575DE1FAB}" type="slidenum">
              <a:rPr lang="en-IN" smtClean="0"/>
              <a:t>‹#›</a:t>
            </a:fld>
            <a:endParaRPr lang="en-IN"/>
          </a:p>
        </p:txBody>
      </p:sp>
    </p:spTree>
    <p:extLst>
      <p:ext uri="{BB962C8B-B14F-4D97-AF65-F5344CB8AC3E}">
        <p14:creationId xmlns:p14="http://schemas.microsoft.com/office/powerpoint/2010/main" val="2549691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7D19DE-5A82-4CA5-944D-14D8E8AB51C7}" type="datetimeFigureOut">
              <a:rPr lang="en-IN" smtClean="0"/>
              <a:t>17-11-2024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0EB16D-161E-43CE-A84A-F51575DE1FAB}" type="slidenum">
              <a:rPr lang="en-IN" smtClean="0"/>
              <a:t>‹#›</a:t>
            </a:fld>
            <a:endParaRPr lang="en-IN"/>
          </a:p>
        </p:txBody>
      </p:sp>
    </p:spTree>
    <p:extLst>
      <p:ext uri="{BB962C8B-B14F-4D97-AF65-F5344CB8AC3E}">
        <p14:creationId xmlns:p14="http://schemas.microsoft.com/office/powerpoint/2010/main" val="621997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7D19DE-5A82-4CA5-944D-14D8E8AB51C7}"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0EB16D-161E-43CE-A84A-F51575DE1FAB}" type="slidenum">
              <a:rPr lang="en-IN" smtClean="0"/>
              <a:t>‹#›</a:t>
            </a:fld>
            <a:endParaRPr lang="en-IN"/>
          </a:p>
        </p:txBody>
      </p:sp>
    </p:spTree>
    <p:extLst>
      <p:ext uri="{BB962C8B-B14F-4D97-AF65-F5344CB8AC3E}">
        <p14:creationId xmlns:p14="http://schemas.microsoft.com/office/powerpoint/2010/main" val="2878508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7D19DE-5A82-4CA5-944D-14D8E8AB51C7}" type="datetimeFigureOut">
              <a:rPr lang="en-IN" smtClean="0"/>
              <a:t>17-11-2024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0EB16D-161E-43CE-A84A-F51575DE1FAB}" type="slidenum">
              <a:rPr lang="en-IN" smtClean="0"/>
              <a:t>‹#›</a:t>
            </a:fld>
            <a:endParaRPr lang="en-IN"/>
          </a:p>
        </p:txBody>
      </p:sp>
    </p:spTree>
    <p:extLst>
      <p:ext uri="{BB962C8B-B14F-4D97-AF65-F5344CB8AC3E}">
        <p14:creationId xmlns:p14="http://schemas.microsoft.com/office/powerpoint/2010/main" val="18393964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7D19DE-5A82-4CA5-944D-14D8E8AB51C7}" type="datetimeFigureOut">
              <a:rPr lang="en-IN" smtClean="0"/>
              <a:t>17-11-2024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A0EB16D-161E-43CE-A84A-F51575DE1FAB}" type="slidenum">
              <a:rPr lang="en-IN" smtClean="0"/>
              <a:t>‹#›</a:t>
            </a:fld>
            <a:endParaRPr lang="en-IN"/>
          </a:p>
        </p:txBody>
      </p:sp>
    </p:spTree>
    <p:extLst>
      <p:ext uri="{BB962C8B-B14F-4D97-AF65-F5344CB8AC3E}">
        <p14:creationId xmlns:p14="http://schemas.microsoft.com/office/powerpoint/2010/main" val="3126681410"/>
      </p:ext>
    </p:extLst>
  </p:cSld>
  <p:clrMap bg1="lt1" tx1="dk1" bg2="lt2" tx2="dk2" accent1="accent1" accent2="accent2" accent3="accent3" accent4="accent4" accent5="accent5" accent6="accent6" hlink="hlink" folHlink="folHlink"/>
  <p:sldLayoutIdLst>
    <p:sldLayoutId id="2147483902" r:id="rId1"/>
    <p:sldLayoutId id="2147483903" r:id="rId2"/>
    <p:sldLayoutId id="2147483904" r:id="rId3"/>
    <p:sldLayoutId id="2147483905" r:id="rId4"/>
    <p:sldLayoutId id="2147483906" r:id="rId5"/>
    <p:sldLayoutId id="2147483907" r:id="rId6"/>
    <p:sldLayoutId id="2147483908" r:id="rId7"/>
    <p:sldLayoutId id="2147483909" r:id="rId8"/>
    <p:sldLayoutId id="2147483910" r:id="rId9"/>
    <p:sldLayoutId id="2147483911" r:id="rId10"/>
    <p:sldLayoutId id="2147483912" r:id="rId11"/>
    <p:sldLayoutId id="2147483913" r:id="rId12"/>
    <p:sldLayoutId id="2147483914" r:id="rId13"/>
    <p:sldLayoutId id="2147483915" r:id="rId14"/>
    <p:sldLayoutId id="2147483916" r:id="rId15"/>
    <p:sldLayoutId id="2147483917"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46559-BF7F-4FE2-B20A-4202E7E4F5B0}"/>
              </a:ext>
            </a:extLst>
          </p:cNvPr>
          <p:cNvSpPr>
            <a:spLocks noGrp="1"/>
          </p:cNvSpPr>
          <p:nvPr>
            <p:ph type="ctrTitle"/>
          </p:nvPr>
        </p:nvSpPr>
        <p:spPr>
          <a:xfrm>
            <a:off x="1401191" y="2051912"/>
            <a:ext cx="8915399" cy="802540"/>
          </a:xfrm>
        </p:spPr>
        <p:txBody>
          <a:bodyPr>
            <a:normAutofit/>
          </a:bodyPr>
          <a:lstStyle/>
          <a:p>
            <a:pPr algn="ctr"/>
            <a:r>
              <a:rPr lang="en-US" sz="4400" dirty="0"/>
              <a:t>INNOVATIVE PROJECT</a:t>
            </a:r>
            <a:endParaRPr lang="en-IN" sz="4400" dirty="0"/>
          </a:p>
        </p:txBody>
      </p:sp>
      <p:sp>
        <p:nvSpPr>
          <p:cNvPr id="3" name="Subtitle 2">
            <a:extLst>
              <a:ext uri="{FF2B5EF4-FFF2-40B4-BE49-F238E27FC236}">
                <a16:creationId xmlns:a16="http://schemas.microsoft.com/office/drawing/2014/main" id="{2B7D42C2-7453-4314-BD2D-EE6836E95457}"/>
              </a:ext>
            </a:extLst>
          </p:cNvPr>
          <p:cNvSpPr>
            <a:spLocks noGrp="1"/>
          </p:cNvSpPr>
          <p:nvPr>
            <p:ph type="subTitle" idx="1"/>
          </p:nvPr>
        </p:nvSpPr>
        <p:spPr>
          <a:xfrm>
            <a:off x="1638300" y="2826021"/>
            <a:ext cx="8915399" cy="3351177"/>
          </a:xfrm>
        </p:spPr>
        <p:txBody>
          <a:bodyPr>
            <a:normAutofit fontScale="55000" lnSpcReduction="20000"/>
          </a:bodyPr>
          <a:lstStyle/>
          <a:p>
            <a:pPr algn="ctr"/>
            <a:r>
              <a:rPr lang="en-US" sz="3600" b="1" dirty="0">
                <a:solidFill>
                  <a:schemeClr val="accent6">
                    <a:lumMod val="75000"/>
                  </a:schemeClr>
                </a:solidFill>
              </a:rPr>
              <a:t>PROJECT TITLE: Restaurant Management System</a:t>
            </a:r>
          </a:p>
          <a:p>
            <a:pPr algn="ctr"/>
            <a:r>
              <a:rPr lang="en-US" sz="3600" b="1" dirty="0">
                <a:solidFill>
                  <a:srgbClr val="002060"/>
                </a:solidFill>
              </a:rPr>
              <a:t>Project Members: </a:t>
            </a:r>
          </a:p>
          <a:p>
            <a:pPr algn="ctr"/>
            <a:r>
              <a:rPr lang="en-US" sz="3600" b="1" dirty="0">
                <a:solidFill>
                  <a:srgbClr val="002060"/>
                </a:solidFill>
              </a:rPr>
              <a:t>Varun K.</a:t>
            </a:r>
            <a:r>
              <a:rPr lang="en-US" sz="3600" dirty="0">
                <a:solidFill>
                  <a:srgbClr val="002060"/>
                </a:solidFill>
              </a:rPr>
              <a:t> 2201106048</a:t>
            </a:r>
          </a:p>
          <a:p>
            <a:pPr algn="ctr"/>
            <a:r>
              <a:rPr lang="en-US" sz="3600" b="1" dirty="0">
                <a:solidFill>
                  <a:srgbClr val="002060"/>
                </a:solidFill>
              </a:rPr>
              <a:t>Atharva B</a:t>
            </a:r>
            <a:r>
              <a:rPr lang="en-US" sz="3600" dirty="0">
                <a:solidFill>
                  <a:srgbClr val="002060"/>
                </a:solidFill>
              </a:rPr>
              <a:t>. 2201106148</a:t>
            </a:r>
          </a:p>
          <a:p>
            <a:pPr algn="ctr"/>
            <a:r>
              <a:rPr lang="en-US" sz="3600" b="1" dirty="0">
                <a:solidFill>
                  <a:srgbClr val="002060"/>
                </a:solidFill>
              </a:rPr>
              <a:t>Karan P. </a:t>
            </a:r>
            <a:r>
              <a:rPr lang="en-US" sz="3600" dirty="0">
                <a:solidFill>
                  <a:srgbClr val="002060"/>
                </a:solidFill>
              </a:rPr>
              <a:t>2201106151</a:t>
            </a:r>
          </a:p>
          <a:p>
            <a:pPr algn="ctr"/>
            <a:r>
              <a:rPr lang="en-US" sz="3600" b="1" dirty="0">
                <a:solidFill>
                  <a:srgbClr val="002060"/>
                </a:solidFill>
              </a:rPr>
              <a:t>Om S</a:t>
            </a:r>
            <a:r>
              <a:rPr lang="en-US" sz="3600" dirty="0">
                <a:solidFill>
                  <a:srgbClr val="002060"/>
                </a:solidFill>
              </a:rPr>
              <a:t>. 2201106153</a:t>
            </a:r>
          </a:p>
          <a:p>
            <a:pPr algn="ctr"/>
            <a:r>
              <a:rPr lang="en-US" sz="3600" b="1" dirty="0">
                <a:solidFill>
                  <a:srgbClr val="002060"/>
                </a:solidFill>
              </a:rPr>
              <a:t>Omkar S</a:t>
            </a:r>
            <a:r>
              <a:rPr lang="en-US" sz="3600" dirty="0">
                <a:solidFill>
                  <a:srgbClr val="002060"/>
                </a:solidFill>
              </a:rPr>
              <a:t>. 2201106166</a:t>
            </a:r>
          </a:p>
          <a:p>
            <a:pPr algn="ctr"/>
            <a:endParaRPr lang="en-US" sz="3600" dirty="0">
              <a:solidFill>
                <a:srgbClr val="002060"/>
              </a:solidFill>
            </a:endParaRPr>
          </a:p>
          <a:p>
            <a:pPr algn="ctr"/>
            <a:r>
              <a:rPr lang="en-US" sz="3600" b="1" dirty="0">
                <a:solidFill>
                  <a:srgbClr val="002060"/>
                </a:solidFill>
              </a:rPr>
              <a:t>Project Guide: Prof. Veer S. &amp; Prof. Parul B.</a:t>
            </a:r>
          </a:p>
          <a:p>
            <a:pPr algn="ctr"/>
            <a:endParaRPr lang="en-US" sz="3600" b="1" dirty="0"/>
          </a:p>
          <a:p>
            <a:endParaRPr lang="en-IN" sz="2400" b="1" dirty="0"/>
          </a:p>
        </p:txBody>
      </p:sp>
      <p:sp>
        <p:nvSpPr>
          <p:cNvPr id="7" name="Rectangle 6">
            <a:extLst>
              <a:ext uri="{FF2B5EF4-FFF2-40B4-BE49-F238E27FC236}">
                <a16:creationId xmlns:a16="http://schemas.microsoft.com/office/drawing/2014/main" id="{28B33A0E-1062-48AE-8B8E-0AB9D6313B67}"/>
              </a:ext>
            </a:extLst>
          </p:cNvPr>
          <p:cNvSpPr/>
          <p:nvPr/>
        </p:nvSpPr>
        <p:spPr>
          <a:xfrm>
            <a:off x="1819163" y="1437553"/>
            <a:ext cx="8079456" cy="523220"/>
          </a:xfrm>
          <a:prstGeom prst="rect">
            <a:avLst/>
          </a:prstGeom>
        </p:spPr>
        <p:txBody>
          <a:bodyPr wrap="none">
            <a:spAutoFit/>
          </a:bodyPr>
          <a:lstStyle/>
          <a:p>
            <a:r>
              <a:rPr lang="en-IN" sz="2800" b="1" dirty="0">
                <a:solidFill>
                  <a:srgbClr val="FF0000"/>
                </a:solidFill>
              </a:rPr>
              <a:t>Symbiosis Skills &amp; Professional University, Pune</a:t>
            </a:r>
          </a:p>
        </p:txBody>
      </p:sp>
      <p:sp>
        <p:nvSpPr>
          <p:cNvPr id="8" name="Rectangle 7">
            <a:extLst>
              <a:ext uri="{FF2B5EF4-FFF2-40B4-BE49-F238E27FC236}">
                <a16:creationId xmlns:a16="http://schemas.microsoft.com/office/drawing/2014/main" id="{A639B84C-5495-46DD-B330-318B3C352A4F}"/>
              </a:ext>
            </a:extLst>
          </p:cNvPr>
          <p:cNvSpPr/>
          <p:nvPr/>
        </p:nvSpPr>
        <p:spPr>
          <a:xfrm>
            <a:off x="2518674" y="1851857"/>
            <a:ext cx="8339106" cy="400110"/>
          </a:xfrm>
          <a:prstGeom prst="rect">
            <a:avLst/>
          </a:prstGeom>
        </p:spPr>
        <p:txBody>
          <a:bodyPr wrap="square">
            <a:spAutoFit/>
          </a:bodyPr>
          <a:lstStyle/>
          <a:p>
            <a:r>
              <a:rPr lang="en-US" sz="2000" b="1" dirty="0"/>
              <a:t>School of Computer Science &amp; Information Technology</a:t>
            </a:r>
          </a:p>
        </p:txBody>
      </p:sp>
      <p:pic>
        <p:nvPicPr>
          <p:cNvPr id="12" name="Picture 11">
            <a:extLst>
              <a:ext uri="{FF2B5EF4-FFF2-40B4-BE49-F238E27FC236}">
                <a16:creationId xmlns:a16="http://schemas.microsoft.com/office/drawing/2014/main" id="{27351E53-5C08-40E7-BABA-B4FFA0FCACB7}"/>
              </a:ext>
            </a:extLst>
          </p:cNvPr>
          <p:cNvPicPr>
            <a:picLocks noChangeAspect="1"/>
          </p:cNvPicPr>
          <p:nvPr/>
        </p:nvPicPr>
        <p:blipFill>
          <a:blip r:embed="rId3"/>
          <a:stretch>
            <a:fillRect/>
          </a:stretch>
        </p:blipFill>
        <p:spPr>
          <a:xfrm>
            <a:off x="5589786" y="77823"/>
            <a:ext cx="1374154" cy="1388468"/>
          </a:xfrm>
          <a:prstGeom prst="rect">
            <a:avLst/>
          </a:prstGeom>
        </p:spPr>
      </p:pic>
    </p:spTree>
    <p:extLst>
      <p:ext uri="{BB962C8B-B14F-4D97-AF65-F5344CB8AC3E}">
        <p14:creationId xmlns:p14="http://schemas.microsoft.com/office/powerpoint/2010/main" val="1905790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92EE56-5487-FA31-7367-D2581C162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A82FC1-8093-5A46-EB00-C59DBAD78666}"/>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E0E2C245-6CD3-D214-B2FA-1FBAA1C72B7D}"/>
              </a:ext>
            </a:extLst>
          </p:cNvPr>
          <p:cNvSpPr>
            <a:spLocks noGrp="1"/>
          </p:cNvSpPr>
          <p:nvPr>
            <p:ph idx="1"/>
          </p:nvPr>
        </p:nvSpPr>
        <p:spPr>
          <a:xfrm>
            <a:off x="677334" y="1488613"/>
            <a:ext cx="8596668" cy="3880773"/>
          </a:xfrm>
        </p:spPr>
        <p:txBody>
          <a:bodyPr>
            <a:normAutofit/>
          </a:bodyPr>
          <a:lstStyle/>
          <a:p>
            <a:r>
              <a:rPr lang="en-US" dirty="0"/>
              <a:t>Inventory updates automatically with each order.</a:t>
            </a:r>
          </a:p>
          <a:p>
            <a:pPr marL="0" indent="0">
              <a:buNone/>
            </a:pPr>
            <a:r>
              <a:rPr lang="en-US" dirty="0"/>
              <a:t>Inventory Management Integration :</a:t>
            </a:r>
          </a:p>
          <a:p>
            <a:pPr marL="0" indent="0">
              <a:buNone/>
            </a:pPr>
            <a:r>
              <a:rPr lang="en-US" dirty="0"/>
              <a:t>As orders are processed, the system automatically updates the inventory in the backend. For example, if a customer orders a dish that contains tomatoes, the system will reduce the stock of tomatoes in real-time. Each menu item is linked to its ingredients, and the system tracks the amount of each ingredient used as the orders are placed. This helps prevent overstocking or running out of crucial ingredients.</a:t>
            </a:r>
          </a:p>
          <a:p>
            <a:pPr marL="0" indent="0">
              <a:buNone/>
            </a:pPr>
            <a:endParaRPr lang="en-US" dirty="0"/>
          </a:p>
        </p:txBody>
      </p:sp>
    </p:spTree>
    <p:extLst>
      <p:ext uri="{BB962C8B-B14F-4D97-AF65-F5344CB8AC3E}">
        <p14:creationId xmlns:p14="http://schemas.microsoft.com/office/powerpoint/2010/main" val="1893024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4F819-8114-D569-1D23-DE7C3D18EB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865C2A-E67E-B201-2F68-D740078A6584}"/>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5670BE9E-7792-E92D-08F2-8018D21BEA0F}"/>
              </a:ext>
            </a:extLst>
          </p:cNvPr>
          <p:cNvSpPr>
            <a:spLocks noGrp="1"/>
          </p:cNvSpPr>
          <p:nvPr>
            <p:ph idx="1"/>
          </p:nvPr>
        </p:nvSpPr>
        <p:spPr>
          <a:xfrm>
            <a:off x="677334" y="1488613"/>
            <a:ext cx="8596668" cy="3880773"/>
          </a:xfrm>
        </p:spPr>
        <p:txBody>
          <a:bodyPr>
            <a:normAutofit/>
          </a:bodyPr>
          <a:lstStyle/>
          <a:p>
            <a:r>
              <a:rPr lang="en-US" dirty="0"/>
              <a:t>The system generates bills and maintains transaction records.</a:t>
            </a:r>
          </a:p>
          <a:p>
            <a:pPr marL="0" indent="0">
              <a:buNone/>
            </a:pPr>
            <a:r>
              <a:rPr lang="en-US" dirty="0"/>
              <a:t>Bill Creation: </a:t>
            </a:r>
          </a:p>
          <a:p>
            <a:pPr marL="0" indent="0">
              <a:buNone/>
            </a:pPr>
            <a:r>
              <a:rPr lang="en-US" dirty="0"/>
              <a:t>Once the meal is completed and served, the system generates an itemized bill based on the customer's order. The bill includes the prices of individual items, taxes, and any applicable discounts or tips. The system can also allow customers to review their bill before proceeding with payment, ensuring transparency.</a:t>
            </a:r>
          </a:p>
          <a:p>
            <a:pPr marL="0" indent="0">
              <a:buNone/>
            </a:pPr>
            <a:r>
              <a:rPr lang="en-US" dirty="0"/>
              <a:t>Payment Processing:</a:t>
            </a:r>
          </a:p>
          <a:p>
            <a:pPr marL="0" indent="0">
              <a:buNone/>
            </a:pPr>
            <a:r>
              <a:rPr lang="en-US" dirty="0"/>
              <a:t>The system supports multiple payment options, including cash, credit/debit cards, mobile payments, and digital wallets. Payments can be processed through an integrated payment gateway. Once the payment is completed, the system finalizes the transaction and marks the order as "paid."</a:t>
            </a:r>
          </a:p>
          <a:p>
            <a:pPr marL="0" indent="0">
              <a:buNone/>
            </a:pPr>
            <a:endParaRPr lang="en-IN" dirty="0"/>
          </a:p>
        </p:txBody>
      </p:sp>
    </p:spTree>
    <p:extLst>
      <p:ext uri="{BB962C8B-B14F-4D97-AF65-F5344CB8AC3E}">
        <p14:creationId xmlns:p14="http://schemas.microsoft.com/office/powerpoint/2010/main" val="173584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EBD80-2C30-BF4C-D2E1-6DB0F3FE43C0}"/>
              </a:ext>
            </a:extLst>
          </p:cNvPr>
          <p:cNvSpPr>
            <a:spLocks noGrp="1"/>
          </p:cNvSpPr>
          <p:nvPr>
            <p:ph type="title"/>
          </p:nvPr>
        </p:nvSpPr>
        <p:spPr>
          <a:xfrm>
            <a:off x="592274" y="522848"/>
            <a:ext cx="3854528" cy="1278466"/>
          </a:xfrm>
        </p:spPr>
        <p:txBody>
          <a:bodyPr/>
          <a:lstStyle/>
          <a:p>
            <a:r>
              <a:rPr lang="en-IN" dirty="0"/>
              <a:t>Architecture</a:t>
            </a:r>
          </a:p>
        </p:txBody>
      </p:sp>
      <p:pic>
        <p:nvPicPr>
          <p:cNvPr id="5" name="Content Placeholder 4">
            <a:extLst>
              <a:ext uri="{FF2B5EF4-FFF2-40B4-BE49-F238E27FC236}">
                <a16:creationId xmlns:a16="http://schemas.microsoft.com/office/drawing/2014/main" id="{2FFA4964-C083-5701-1E5F-C3C8F8EB9467}"/>
              </a:ext>
            </a:extLst>
          </p:cNvPr>
          <p:cNvPicPr>
            <a:picLocks noGrp="1" noChangeAspect="1"/>
          </p:cNvPicPr>
          <p:nvPr>
            <p:ph idx="1"/>
          </p:nvPr>
        </p:nvPicPr>
        <p:blipFill>
          <a:blip r:embed="rId2"/>
          <a:stretch>
            <a:fillRect/>
          </a:stretch>
        </p:blipFill>
        <p:spPr>
          <a:xfrm>
            <a:off x="4760913" y="2001579"/>
            <a:ext cx="4513262" cy="2553216"/>
          </a:xfrm>
          <a:prstGeom prst="rect">
            <a:avLst/>
          </a:prstGeom>
        </p:spPr>
      </p:pic>
      <p:sp>
        <p:nvSpPr>
          <p:cNvPr id="4" name="Text Placeholder 3">
            <a:extLst>
              <a:ext uri="{FF2B5EF4-FFF2-40B4-BE49-F238E27FC236}">
                <a16:creationId xmlns:a16="http://schemas.microsoft.com/office/drawing/2014/main" id="{7DF27290-A438-2914-7B20-9DA2F9395EC2}"/>
              </a:ext>
            </a:extLst>
          </p:cNvPr>
          <p:cNvSpPr>
            <a:spLocks noGrp="1"/>
          </p:cNvSpPr>
          <p:nvPr>
            <p:ph type="body" sz="half" idx="2"/>
          </p:nvPr>
        </p:nvSpPr>
        <p:spPr>
          <a:xfrm>
            <a:off x="592274" y="2035765"/>
            <a:ext cx="3854528" cy="2584449"/>
          </a:xfrm>
        </p:spPr>
        <p:txBody>
          <a:bodyPr>
            <a:noAutofit/>
          </a:bodyPr>
          <a:lstStyle/>
          <a:p>
            <a:pPr algn="l"/>
            <a:r>
              <a:rPr lang="en-IN" sz="1800" b="0" i="0" dirty="0">
                <a:solidFill>
                  <a:schemeClr val="tx1"/>
                </a:solidFill>
                <a:effectLst/>
                <a:latin typeface="+mj-lt"/>
              </a:rPr>
              <a:t>Frontend: Developed using  HTML, CSS, JavaScript.</a:t>
            </a:r>
          </a:p>
          <a:p>
            <a:pPr algn="l"/>
            <a:r>
              <a:rPr lang="en-IN" sz="1800" b="0" i="0" dirty="0">
                <a:solidFill>
                  <a:schemeClr val="tx1"/>
                </a:solidFill>
                <a:effectLst/>
                <a:latin typeface="+mj-lt"/>
              </a:rPr>
              <a:t>Backend: Specify framework Django, Flask, Node.js</a:t>
            </a:r>
          </a:p>
          <a:p>
            <a:pPr algn="l"/>
            <a:r>
              <a:rPr lang="en-IN" sz="1800" b="0" i="0" dirty="0">
                <a:solidFill>
                  <a:schemeClr val="tx1"/>
                </a:solidFill>
                <a:effectLst/>
                <a:latin typeface="+mj-lt"/>
              </a:rPr>
              <a:t>Database: Specific database MySQL, MongoDB</a:t>
            </a:r>
          </a:p>
          <a:p>
            <a:pPr algn="l"/>
            <a:r>
              <a:rPr lang="en-IN" sz="1800" b="0" i="0" dirty="0">
                <a:solidFill>
                  <a:schemeClr val="tx1"/>
                </a:solidFill>
                <a:effectLst/>
                <a:latin typeface="+mj-lt"/>
              </a:rPr>
              <a:t>Architecture: Client-server model with integrated database access.</a:t>
            </a:r>
          </a:p>
        </p:txBody>
      </p:sp>
    </p:spTree>
    <p:extLst>
      <p:ext uri="{BB962C8B-B14F-4D97-AF65-F5344CB8AC3E}">
        <p14:creationId xmlns:p14="http://schemas.microsoft.com/office/powerpoint/2010/main" val="534455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D77BC-0C28-79ED-852A-135EF783EEF8}"/>
              </a:ext>
            </a:extLst>
          </p:cNvPr>
          <p:cNvSpPr>
            <a:spLocks noGrp="1"/>
          </p:cNvSpPr>
          <p:nvPr>
            <p:ph type="title"/>
          </p:nvPr>
        </p:nvSpPr>
        <p:spPr/>
        <p:txBody>
          <a:bodyPr/>
          <a:lstStyle/>
          <a:p>
            <a:r>
              <a:rPr lang="en-IN" dirty="0"/>
              <a:t>Results And Output</a:t>
            </a:r>
          </a:p>
        </p:txBody>
      </p:sp>
      <p:sp>
        <p:nvSpPr>
          <p:cNvPr id="3" name="Content Placeholder 2">
            <a:extLst>
              <a:ext uri="{FF2B5EF4-FFF2-40B4-BE49-F238E27FC236}">
                <a16:creationId xmlns:a16="http://schemas.microsoft.com/office/drawing/2014/main" id="{FA9FAF0C-573A-CEAD-F589-B3C881BDC836}"/>
              </a:ext>
            </a:extLst>
          </p:cNvPr>
          <p:cNvSpPr>
            <a:spLocks noGrp="1"/>
          </p:cNvSpPr>
          <p:nvPr>
            <p:ph idx="1"/>
          </p:nvPr>
        </p:nvSpPr>
        <p:spPr/>
        <p:txBody>
          <a:bodyPr/>
          <a:lstStyle/>
          <a:p>
            <a:endParaRPr lang="en-IN"/>
          </a:p>
        </p:txBody>
      </p:sp>
      <p:sp>
        <p:nvSpPr>
          <p:cNvPr id="4" name="Text Placeholder 3">
            <a:extLst>
              <a:ext uri="{FF2B5EF4-FFF2-40B4-BE49-F238E27FC236}">
                <a16:creationId xmlns:a16="http://schemas.microsoft.com/office/drawing/2014/main" id="{01E3276D-AF03-AEED-B50B-DA241F74B4A7}"/>
              </a:ext>
            </a:extLst>
          </p:cNvPr>
          <p:cNvSpPr>
            <a:spLocks noGrp="1"/>
          </p:cNvSpPr>
          <p:nvPr>
            <p:ph type="body" sz="half" idx="2"/>
          </p:nvPr>
        </p:nvSpPr>
        <p:spPr/>
        <p:txBody>
          <a:bodyPr/>
          <a:lstStyle/>
          <a:p>
            <a:r>
              <a:rPr lang="en-US" dirty="0"/>
              <a:t>Reduced operational errors.</a:t>
            </a:r>
          </a:p>
          <a:p>
            <a:r>
              <a:rPr lang="en-US" dirty="0"/>
              <a:t>Faster order processing and billing.</a:t>
            </a:r>
          </a:p>
          <a:p>
            <a:r>
              <a:rPr lang="en-US" dirty="0"/>
              <a:t>Real-time inventory and sales tracking.</a:t>
            </a:r>
            <a:endParaRPr lang="en-IN" dirty="0"/>
          </a:p>
        </p:txBody>
      </p:sp>
    </p:spTree>
    <p:extLst>
      <p:ext uri="{BB962C8B-B14F-4D97-AF65-F5344CB8AC3E}">
        <p14:creationId xmlns:p14="http://schemas.microsoft.com/office/powerpoint/2010/main" val="410498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1ADF1-C212-B308-110E-CE6D522910BD}"/>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3D3EA011-7539-A5C1-E97E-52FAE5D7CC1E}"/>
              </a:ext>
            </a:extLst>
          </p:cNvPr>
          <p:cNvSpPr>
            <a:spLocks noGrp="1"/>
          </p:cNvSpPr>
          <p:nvPr>
            <p:ph idx="1"/>
          </p:nvPr>
        </p:nvSpPr>
        <p:spPr/>
        <p:txBody>
          <a:bodyPr/>
          <a:lstStyle/>
          <a:p>
            <a:pPr marL="0" indent="0">
              <a:buNone/>
            </a:pPr>
            <a:r>
              <a:rPr lang="en-US" dirty="0"/>
              <a:t>The Restaurant Management System makes running a restaurant easier by automating key tasks like taking orders, managing inventory, and processing payments. It helps the restaurant run more smoothly and efficiently, making sure that orders are accurate, stock levels are up to date, and customers get their bills quickly.</a:t>
            </a:r>
            <a:endParaRPr lang="en-IN" dirty="0"/>
          </a:p>
        </p:txBody>
      </p:sp>
    </p:spTree>
    <p:extLst>
      <p:ext uri="{BB962C8B-B14F-4D97-AF65-F5344CB8AC3E}">
        <p14:creationId xmlns:p14="http://schemas.microsoft.com/office/powerpoint/2010/main" val="2803625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00B21-146C-467C-A0DD-B43389E54146}"/>
              </a:ext>
            </a:extLst>
          </p:cNvPr>
          <p:cNvSpPr>
            <a:spLocks noGrp="1"/>
          </p:cNvSpPr>
          <p:nvPr>
            <p:ph type="title"/>
          </p:nvPr>
        </p:nvSpPr>
        <p:spPr/>
        <p:txBody>
          <a:bodyPr/>
          <a:lstStyle/>
          <a:p>
            <a:r>
              <a:rPr lang="en-US" dirty="0"/>
              <a:t>Index</a:t>
            </a:r>
            <a:endParaRPr lang="en-IN" dirty="0"/>
          </a:p>
        </p:txBody>
      </p:sp>
      <p:sp>
        <p:nvSpPr>
          <p:cNvPr id="3" name="Content Placeholder 2">
            <a:extLst>
              <a:ext uri="{FF2B5EF4-FFF2-40B4-BE49-F238E27FC236}">
                <a16:creationId xmlns:a16="http://schemas.microsoft.com/office/drawing/2014/main" id="{5DED30F2-0A7B-41AD-B067-72D9E9062697}"/>
              </a:ext>
            </a:extLst>
          </p:cNvPr>
          <p:cNvSpPr>
            <a:spLocks noGrp="1"/>
          </p:cNvSpPr>
          <p:nvPr>
            <p:ph idx="1"/>
          </p:nvPr>
        </p:nvSpPr>
        <p:spPr>
          <a:xfrm>
            <a:off x="2701179" y="1540188"/>
            <a:ext cx="8915400" cy="3983533"/>
          </a:xfrm>
        </p:spPr>
        <p:txBody>
          <a:bodyPr>
            <a:normAutofit/>
          </a:bodyPr>
          <a:lstStyle/>
          <a:p>
            <a:r>
              <a:rPr lang="en-US" sz="2000" dirty="0"/>
              <a:t>Project Title</a:t>
            </a:r>
          </a:p>
          <a:p>
            <a:r>
              <a:rPr lang="en-US" sz="2000" dirty="0"/>
              <a:t>Problem Statement</a:t>
            </a:r>
          </a:p>
          <a:p>
            <a:r>
              <a:rPr lang="en-US" sz="2000" dirty="0"/>
              <a:t>Introduction</a:t>
            </a:r>
          </a:p>
          <a:p>
            <a:r>
              <a:rPr lang="en-US" sz="2000" dirty="0"/>
              <a:t>Objectives</a:t>
            </a:r>
          </a:p>
          <a:p>
            <a:r>
              <a:rPr lang="en-US" sz="2000" dirty="0"/>
              <a:t>Methodology/</a:t>
            </a:r>
            <a:r>
              <a:rPr lang="en-US" sz="2000" dirty="0" err="1"/>
              <a:t>Architechture</a:t>
            </a:r>
            <a:endParaRPr lang="en-US" sz="2000" dirty="0"/>
          </a:p>
          <a:p>
            <a:r>
              <a:rPr lang="en-US" sz="2000" dirty="0"/>
              <a:t>Working</a:t>
            </a:r>
          </a:p>
          <a:p>
            <a:r>
              <a:rPr lang="en-US" sz="2000" dirty="0"/>
              <a:t>Results/Outputs</a:t>
            </a:r>
          </a:p>
          <a:p>
            <a:r>
              <a:rPr lang="en-US" sz="2000" dirty="0"/>
              <a:t>Conclusion</a:t>
            </a:r>
          </a:p>
          <a:p>
            <a:endParaRPr lang="en-IN" sz="2000" dirty="0"/>
          </a:p>
        </p:txBody>
      </p:sp>
    </p:spTree>
    <p:extLst>
      <p:ext uri="{BB962C8B-B14F-4D97-AF65-F5344CB8AC3E}">
        <p14:creationId xmlns:p14="http://schemas.microsoft.com/office/powerpoint/2010/main" val="1999911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762A1-3EAD-4EAC-0517-48298CEA370D}"/>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BC07C26-2ABC-1903-FE71-54AB46A82203}"/>
              </a:ext>
            </a:extLst>
          </p:cNvPr>
          <p:cNvSpPr>
            <a:spLocks noGrp="1"/>
          </p:cNvSpPr>
          <p:nvPr>
            <p:ph idx="1"/>
          </p:nvPr>
        </p:nvSpPr>
        <p:spPr/>
        <p:txBody>
          <a:bodyPr>
            <a:normAutofit/>
          </a:bodyPr>
          <a:lstStyle/>
          <a:p>
            <a:r>
              <a:rPr lang="en-US" dirty="0"/>
              <a:t>Restaurants that handle both in-house orders and deliveries often struggle with maintaining efficiency and accuracy due to the lack of an integrated system.</a:t>
            </a:r>
          </a:p>
          <a:p>
            <a:r>
              <a:rPr lang="en-US" dirty="0"/>
              <a:t>Streamlined Restaurant Order and Delivery Management System with Automated Billing for Enhanced Efficiency for administrator use. The system will focus on:</a:t>
            </a:r>
            <a:endParaRPr lang="en-IN" dirty="0"/>
          </a:p>
          <a:p>
            <a:pPr marL="0" indent="0">
              <a:buNone/>
            </a:pPr>
            <a:r>
              <a:rPr lang="en-US" dirty="0"/>
              <a:t>					   1. Order Management</a:t>
            </a:r>
          </a:p>
          <a:p>
            <a:pPr marL="0" indent="0">
              <a:buNone/>
            </a:pPr>
            <a:r>
              <a:rPr lang="en-US" dirty="0"/>
              <a:t>					   2. Delivery Coordination</a:t>
            </a:r>
          </a:p>
          <a:p>
            <a:pPr marL="0" indent="0">
              <a:buNone/>
            </a:pPr>
            <a:r>
              <a:rPr lang="en-US" dirty="0"/>
              <a:t>					   3. Order Status Monitoring</a:t>
            </a:r>
          </a:p>
          <a:p>
            <a:pPr marL="0" indent="0">
              <a:buNone/>
            </a:pPr>
            <a:r>
              <a:rPr lang="en-US" dirty="0"/>
              <a:t>					   4. Automated Billing</a:t>
            </a:r>
          </a:p>
        </p:txBody>
      </p:sp>
    </p:spTree>
    <p:extLst>
      <p:ext uri="{BB962C8B-B14F-4D97-AF65-F5344CB8AC3E}">
        <p14:creationId xmlns:p14="http://schemas.microsoft.com/office/powerpoint/2010/main" val="3335928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8D814D-9A6A-E1F2-79A3-17DFBFD06FAE}"/>
              </a:ext>
            </a:extLst>
          </p:cNvPr>
          <p:cNvSpPr>
            <a:spLocks noGrp="1"/>
          </p:cNvSpPr>
          <p:nvPr>
            <p:ph type="title"/>
          </p:nvPr>
        </p:nvSpPr>
        <p:spPr>
          <a:xfrm>
            <a:off x="677334" y="-504998"/>
            <a:ext cx="3854528" cy="1278466"/>
          </a:xfrm>
        </p:spPr>
        <p:txBody>
          <a:bodyPr/>
          <a:lstStyle/>
          <a:p>
            <a:r>
              <a:rPr lang="en-IN" dirty="0"/>
              <a:t>Introduction</a:t>
            </a:r>
          </a:p>
        </p:txBody>
      </p:sp>
      <p:pic>
        <p:nvPicPr>
          <p:cNvPr id="9" name="Content Placeholder 8">
            <a:extLst>
              <a:ext uri="{FF2B5EF4-FFF2-40B4-BE49-F238E27FC236}">
                <a16:creationId xmlns:a16="http://schemas.microsoft.com/office/drawing/2014/main" id="{E15F5B02-E907-DC93-B080-AF736ED58AAE}"/>
              </a:ext>
            </a:extLst>
          </p:cNvPr>
          <p:cNvPicPr>
            <a:picLocks noGrp="1" noChangeAspect="1"/>
          </p:cNvPicPr>
          <p:nvPr>
            <p:ph idx="1"/>
          </p:nvPr>
        </p:nvPicPr>
        <p:blipFill>
          <a:blip r:embed="rId2"/>
          <a:stretch>
            <a:fillRect/>
          </a:stretch>
        </p:blipFill>
        <p:spPr>
          <a:xfrm>
            <a:off x="2541262" y="2888231"/>
            <a:ext cx="4667901" cy="3229426"/>
          </a:xfrm>
        </p:spPr>
      </p:pic>
      <p:sp>
        <p:nvSpPr>
          <p:cNvPr id="4" name="Text Placeholder 3">
            <a:extLst>
              <a:ext uri="{FF2B5EF4-FFF2-40B4-BE49-F238E27FC236}">
                <a16:creationId xmlns:a16="http://schemas.microsoft.com/office/drawing/2014/main" id="{76E3A47D-C8EB-58D3-C6C1-C36A5C000C56}"/>
              </a:ext>
            </a:extLst>
          </p:cNvPr>
          <p:cNvSpPr>
            <a:spLocks noGrp="1"/>
          </p:cNvSpPr>
          <p:nvPr>
            <p:ph type="body" sz="half" idx="2"/>
          </p:nvPr>
        </p:nvSpPr>
        <p:spPr>
          <a:xfrm>
            <a:off x="677334" y="773468"/>
            <a:ext cx="8596668" cy="2584449"/>
          </a:xfrm>
        </p:spPr>
        <p:txBody>
          <a:bodyPr>
            <a:noAutofit/>
          </a:bodyPr>
          <a:lstStyle/>
          <a:p>
            <a:r>
              <a:rPr lang="en-US" sz="1900" dirty="0"/>
              <a:t>In today's fast-paced restaurant industry, efficiency and accuracy are critical to ensuring customer satisfaction and smooth operations. Restaurants handling both in-house and delivery orders often face challenges such as order mix-ups, billing inefficiencies The project automates restaurant operations, providing an efficient way to manage orders, tables, menu updates, and payments through a centralized system.</a:t>
            </a:r>
            <a:endParaRPr lang="en-IN" sz="1900" dirty="0"/>
          </a:p>
        </p:txBody>
      </p:sp>
    </p:spTree>
    <p:extLst>
      <p:ext uri="{BB962C8B-B14F-4D97-AF65-F5344CB8AC3E}">
        <p14:creationId xmlns:p14="http://schemas.microsoft.com/office/powerpoint/2010/main" val="323092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8249C-6C21-B76C-8628-956C1A1BFAF0}"/>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E2AA60DF-E04B-23D0-9421-7590A92BA6A7}"/>
              </a:ext>
            </a:extLst>
          </p:cNvPr>
          <p:cNvSpPr>
            <a:spLocks noGrp="1"/>
          </p:cNvSpPr>
          <p:nvPr>
            <p:ph sz="half" idx="1"/>
          </p:nvPr>
        </p:nvSpPr>
        <p:spPr/>
        <p:txBody>
          <a:bodyPr/>
          <a:lstStyle/>
          <a:p>
            <a:r>
              <a:rPr lang="en-US" dirty="0"/>
              <a:t>Reduced Wait Time for Customers:</a:t>
            </a:r>
          </a:p>
          <a:p>
            <a:pPr marL="0" indent="0">
              <a:buNone/>
            </a:pPr>
            <a:r>
              <a:rPr lang="en-US" dirty="0"/>
              <a:t>By automating the order-taking process, the system allows staff to instantly enter orders into the database. This speeds up the entire process, allowing kitchen staff to start preparing food immediately, reducing the time customers have to wait for their meals.</a:t>
            </a:r>
            <a:endParaRPr lang="en-IN" dirty="0"/>
          </a:p>
        </p:txBody>
      </p:sp>
      <p:pic>
        <p:nvPicPr>
          <p:cNvPr id="11" name="Content Placeholder 10">
            <a:extLst>
              <a:ext uri="{FF2B5EF4-FFF2-40B4-BE49-F238E27FC236}">
                <a16:creationId xmlns:a16="http://schemas.microsoft.com/office/drawing/2014/main" id="{4CB1ACB1-559C-69C6-8890-A38D2BE7FC3F}"/>
              </a:ext>
            </a:extLst>
          </p:cNvPr>
          <p:cNvPicPr>
            <a:picLocks noGrp="1" noChangeAspect="1"/>
          </p:cNvPicPr>
          <p:nvPr>
            <p:ph sz="half" idx="2"/>
          </p:nvPr>
        </p:nvPicPr>
        <p:blipFill>
          <a:blip r:embed="rId2"/>
          <a:stretch>
            <a:fillRect/>
          </a:stretch>
        </p:blipFill>
        <p:spPr>
          <a:xfrm>
            <a:off x="5429767" y="756075"/>
            <a:ext cx="5851378" cy="2809028"/>
          </a:xfrm>
          <a:prstGeom prst="rect">
            <a:avLst/>
          </a:prstGeom>
        </p:spPr>
      </p:pic>
      <p:pic>
        <p:nvPicPr>
          <p:cNvPr id="12" name="Picture 11">
            <a:extLst>
              <a:ext uri="{FF2B5EF4-FFF2-40B4-BE49-F238E27FC236}">
                <a16:creationId xmlns:a16="http://schemas.microsoft.com/office/drawing/2014/main" id="{49952EC5-0A61-855E-1A67-5891731007F6}"/>
              </a:ext>
            </a:extLst>
          </p:cNvPr>
          <p:cNvPicPr>
            <a:picLocks noChangeAspect="1"/>
          </p:cNvPicPr>
          <p:nvPr/>
        </p:nvPicPr>
        <p:blipFill>
          <a:blip r:embed="rId3"/>
          <a:stretch>
            <a:fillRect/>
          </a:stretch>
        </p:blipFill>
        <p:spPr>
          <a:xfrm>
            <a:off x="5429767" y="3711578"/>
            <a:ext cx="5851378" cy="2902163"/>
          </a:xfrm>
          <a:prstGeom prst="rect">
            <a:avLst/>
          </a:prstGeom>
        </p:spPr>
      </p:pic>
    </p:spTree>
    <p:extLst>
      <p:ext uri="{BB962C8B-B14F-4D97-AF65-F5344CB8AC3E}">
        <p14:creationId xmlns:p14="http://schemas.microsoft.com/office/powerpoint/2010/main" val="1083924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2955-D69F-F69D-C0FF-531D04C4C496}"/>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87C27379-7008-1BFE-7C7D-7A34B6583E25}"/>
              </a:ext>
            </a:extLst>
          </p:cNvPr>
          <p:cNvSpPr>
            <a:spLocks noGrp="1"/>
          </p:cNvSpPr>
          <p:nvPr>
            <p:ph sz="half" idx="1"/>
          </p:nvPr>
        </p:nvSpPr>
        <p:spPr/>
        <p:txBody>
          <a:bodyPr/>
          <a:lstStyle/>
          <a:p>
            <a:r>
              <a:rPr lang="en-IN" dirty="0"/>
              <a:t>Efficient Table Management:</a:t>
            </a:r>
          </a:p>
          <a:p>
            <a:pPr marL="0" indent="0">
              <a:buNone/>
            </a:pPr>
            <a:r>
              <a:rPr lang="en-US" dirty="0"/>
              <a:t>The system provides real-time tracking of table statuses (e.g., occupied, free, reserved). This helps restaurant staff efficiently allocate tables, reducing the chances of overbooking or confusion, ensuring that customers are seated and served promptly</a:t>
            </a:r>
            <a:endParaRPr lang="en-IN" dirty="0"/>
          </a:p>
        </p:txBody>
      </p:sp>
      <p:pic>
        <p:nvPicPr>
          <p:cNvPr id="5" name="Content Placeholder 4">
            <a:extLst>
              <a:ext uri="{FF2B5EF4-FFF2-40B4-BE49-F238E27FC236}">
                <a16:creationId xmlns:a16="http://schemas.microsoft.com/office/drawing/2014/main" id="{29D4F5E5-E09C-1653-8A9F-1203F0C2E125}"/>
              </a:ext>
            </a:extLst>
          </p:cNvPr>
          <p:cNvPicPr>
            <a:picLocks noGrp="1" noChangeAspect="1"/>
          </p:cNvPicPr>
          <p:nvPr>
            <p:ph sz="half" idx="2"/>
          </p:nvPr>
        </p:nvPicPr>
        <p:blipFill>
          <a:blip r:embed="rId2"/>
          <a:stretch>
            <a:fillRect/>
          </a:stretch>
        </p:blipFill>
        <p:spPr>
          <a:xfrm>
            <a:off x="4861369" y="1930400"/>
            <a:ext cx="6653297" cy="3385879"/>
          </a:xfrm>
          <a:prstGeom prst="rect">
            <a:avLst/>
          </a:prstGeom>
        </p:spPr>
      </p:pic>
    </p:spTree>
    <p:extLst>
      <p:ext uri="{BB962C8B-B14F-4D97-AF65-F5344CB8AC3E}">
        <p14:creationId xmlns:p14="http://schemas.microsoft.com/office/powerpoint/2010/main" val="4269612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95164-7E8E-0194-E706-D68564C7CE12}"/>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AAB6A38E-440D-BCAD-6E00-C87E2575E89C}"/>
              </a:ext>
            </a:extLst>
          </p:cNvPr>
          <p:cNvSpPr>
            <a:spLocks noGrp="1"/>
          </p:cNvSpPr>
          <p:nvPr>
            <p:ph sz="half" idx="1"/>
          </p:nvPr>
        </p:nvSpPr>
        <p:spPr/>
        <p:txBody>
          <a:bodyPr/>
          <a:lstStyle/>
          <a:p>
            <a:r>
              <a:rPr lang="en-US" dirty="0"/>
              <a:t>Automated Order Updates and Notifications:</a:t>
            </a:r>
          </a:p>
          <a:p>
            <a:pPr marL="0" indent="0">
              <a:buNone/>
            </a:pPr>
            <a:r>
              <a:rPr lang="en-US" dirty="0"/>
              <a:t>The system can provide immediate feedback to both the customers and staff about the status of their orders. For example, once an order is placed, the kitchen receives it instantly, and customers can be notified when their order is being prepared, ready, or delivered. This transparency enhances the customer experience by keeping them informed and reducing anxiety over wait times.</a:t>
            </a:r>
            <a:endParaRPr lang="en-IN" dirty="0"/>
          </a:p>
        </p:txBody>
      </p:sp>
      <p:pic>
        <p:nvPicPr>
          <p:cNvPr id="5" name="Content Placeholder 4">
            <a:extLst>
              <a:ext uri="{FF2B5EF4-FFF2-40B4-BE49-F238E27FC236}">
                <a16:creationId xmlns:a16="http://schemas.microsoft.com/office/drawing/2014/main" id="{99B21468-C3C1-CAC6-B866-5C4DFC8A9FD4}"/>
              </a:ext>
            </a:extLst>
          </p:cNvPr>
          <p:cNvPicPr>
            <a:picLocks noGrp="1" noChangeAspect="1"/>
          </p:cNvPicPr>
          <p:nvPr>
            <p:ph sz="half" idx="2"/>
          </p:nvPr>
        </p:nvPicPr>
        <p:blipFill>
          <a:blip r:embed="rId2"/>
          <a:stretch>
            <a:fillRect/>
          </a:stretch>
        </p:blipFill>
        <p:spPr>
          <a:xfrm>
            <a:off x="5124893" y="2160589"/>
            <a:ext cx="6262576" cy="3107221"/>
          </a:xfrm>
          <a:prstGeom prst="rect">
            <a:avLst/>
          </a:prstGeom>
        </p:spPr>
      </p:pic>
    </p:spTree>
    <p:extLst>
      <p:ext uri="{BB962C8B-B14F-4D97-AF65-F5344CB8AC3E}">
        <p14:creationId xmlns:p14="http://schemas.microsoft.com/office/powerpoint/2010/main" val="830676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F146C-0D02-21CF-1FC8-A00D4180E399}"/>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C6D74630-5F14-ADE1-B1B7-D8D1EEBCB721}"/>
              </a:ext>
            </a:extLst>
          </p:cNvPr>
          <p:cNvSpPr>
            <a:spLocks noGrp="1"/>
          </p:cNvSpPr>
          <p:nvPr>
            <p:ph idx="1"/>
          </p:nvPr>
        </p:nvSpPr>
        <p:spPr>
          <a:xfrm>
            <a:off x="677334" y="1488613"/>
            <a:ext cx="8596668" cy="3880773"/>
          </a:xfrm>
        </p:spPr>
        <p:txBody>
          <a:bodyPr>
            <a:normAutofit fontScale="92500" lnSpcReduction="10000"/>
          </a:bodyPr>
          <a:lstStyle/>
          <a:p>
            <a:r>
              <a:rPr lang="en-US" dirty="0"/>
              <a:t>Customers place orders via a user interface or staff input.</a:t>
            </a:r>
          </a:p>
          <a:p>
            <a:pPr marL="0" indent="0">
              <a:buNone/>
            </a:pPr>
            <a:r>
              <a:rPr lang="en-US" dirty="0"/>
              <a:t>User Interface (UI) for Customers:</a:t>
            </a:r>
          </a:p>
          <a:p>
            <a:pPr marL="0" indent="0">
              <a:buNone/>
            </a:pPr>
            <a:r>
              <a:rPr lang="en-US" dirty="0"/>
              <a:t>Customers can place their orders through a digital interface, which could be either a tablet at the table, a self-service kiosk, or an online ordering system. The UI displays the restaurant's menu, allowing customers to browse through various categories (e.g., appetizers, mains, desserts, drinks) and select items. Once customers select their items, the system asks for any customizations or special requests (e.g., "no onions", "extra spicy", etc.).After confirming the order, customers can submit it to the system for processing.</a:t>
            </a:r>
          </a:p>
          <a:p>
            <a:pPr marL="0" indent="0">
              <a:buNone/>
            </a:pPr>
            <a:r>
              <a:rPr lang="en-US" dirty="0"/>
              <a:t>Staff Input:</a:t>
            </a:r>
          </a:p>
          <a:p>
            <a:pPr marL="0" indent="0">
              <a:buNone/>
            </a:pPr>
            <a:r>
              <a:rPr lang="en-US" dirty="0"/>
              <a:t>Alternatively, the waitstaff can input the customer's order manually using a Point of Sale (POS) terminal, especially in cases where the customer prefers to give their order verbally.</a:t>
            </a:r>
          </a:p>
          <a:p>
            <a:pPr marL="0" indent="0">
              <a:buNone/>
            </a:pPr>
            <a:endParaRPr lang="en-US" dirty="0"/>
          </a:p>
        </p:txBody>
      </p:sp>
    </p:spTree>
    <p:extLst>
      <p:ext uri="{BB962C8B-B14F-4D97-AF65-F5344CB8AC3E}">
        <p14:creationId xmlns:p14="http://schemas.microsoft.com/office/powerpoint/2010/main" val="8156223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963AC9-5853-081B-4B0F-F8260EF7A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0B18F6-6535-C308-A5E1-114E10FE4AED}"/>
              </a:ext>
            </a:extLst>
          </p:cNvPr>
          <p:cNvSpPr>
            <a:spLocks noGrp="1"/>
          </p:cNvSpPr>
          <p:nvPr>
            <p:ph type="title"/>
          </p:nvPr>
        </p:nvSpPr>
        <p:spPr/>
        <p:txBody>
          <a:bodyPr/>
          <a:lstStyle/>
          <a:p>
            <a:r>
              <a:rPr lang="en-IN" dirty="0"/>
              <a:t>Working</a:t>
            </a:r>
          </a:p>
        </p:txBody>
      </p:sp>
      <p:sp>
        <p:nvSpPr>
          <p:cNvPr id="3" name="Content Placeholder 2">
            <a:extLst>
              <a:ext uri="{FF2B5EF4-FFF2-40B4-BE49-F238E27FC236}">
                <a16:creationId xmlns:a16="http://schemas.microsoft.com/office/drawing/2014/main" id="{A9A7B48A-C568-88D7-C3F5-79FCE32ADC34}"/>
              </a:ext>
            </a:extLst>
          </p:cNvPr>
          <p:cNvSpPr>
            <a:spLocks noGrp="1"/>
          </p:cNvSpPr>
          <p:nvPr>
            <p:ph idx="1"/>
          </p:nvPr>
        </p:nvSpPr>
        <p:spPr>
          <a:xfrm>
            <a:off x="677334" y="1488613"/>
            <a:ext cx="8596668" cy="3880773"/>
          </a:xfrm>
        </p:spPr>
        <p:txBody>
          <a:bodyPr>
            <a:normAutofit lnSpcReduction="10000"/>
          </a:bodyPr>
          <a:lstStyle/>
          <a:p>
            <a:r>
              <a:rPr lang="en-US" dirty="0"/>
              <a:t>Orders are processed and displayed in the kitchen interface.</a:t>
            </a:r>
          </a:p>
          <a:p>
            <a:pPr marL="0" indent="0">
              <a:buNone/>
            </a:pPr>
            <a:r>
              <a:rPr lang="en-US" dirty="0"/>
              <a:t>Order Sent to the Kitchen :</a:t>
            </a:r>
          </a:p>
          <a:p>
            <a:pPr marL="0" indent="0">
              <a:buNone/>
            </a:pPr>
            <a:r>
              <a:rPr lang="en-US" dirty="0"/>
              <a:t>Once an order is placed, the system sends the order details (including items, quantities, and any special requests) to the kitchen in real-time. The kitchen staff sees the order on a digital screen, which displays all the items needed to prepare, their cooking instructions, and the time for each item. The kitchen interface updates the status of the order in real-time (e.g., "Order in progress", "Order ready for serving") so that both kitchen staff and the waitstaff know the current status. </a:t>
            </a:r>
          </a:p>
          <a:p>
            <a:pPr marL="0" indent="0">
              <a:buNone/>
            </a:pPr>
            <a:r>
              <a:rPr lang="en-US" dirty="0"/>
              <a:t>Order Priority:</a:t>
            </a:r>
          </a:p>
          <a:p>
            <a:pPr marL="0" indent="0">
              <a:buNone/>
            </a:pPr>
            <a:r>
              <a:rPr lang="en-US" dirty="0"/>
              <a:t>The system may also prioritize orders based on time and complexity, ensuring that more urgent orders are prepared first or that orders with longer preparation times are started earlier.</a:t>
            </a:r>
          </a:p>
          <a:p>
            <a:pPr marL="0" indent="0">
              <a:buNone/>
            </a:pPr>
            <a:endParaRPr lang="en-US" dirty="0"/>
          </a:p>
        </p:txBody>
      </p:sp>
    </p:spTree>
    <p:extLst>
      <p:ext uri="{BB962C8B-B14F-4D97-AF65-F5344CB8AC3E}">
        <p14:creationId xmlns:p14="http://schemas.microsoft.com/office/powerpoint/2010/main" val="386868518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299</TotalTime>
  <Words>1039</Words>
  <Application>Microsoft Office PowerPoint</Application>
  <PresentationFormat>Widescreen</PresentationFormat>
  <Paragraphs>73</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Trebuchet MS</vt:lpstr>
      <vt:lpstr>Wingdings 3</vt:lpstr>
      <vt:lpstr>Facet</vt:lpstr>
      <vt:lpstr>INNOVATIVE PROJECT</vt:lpstr>
      <vt:lpstr>Index</vt:lpstr>
      <vt:lpstr>Problem statement</vt:lpstr>
      <vt:lpstr>Introduction</vt:lpstr>
      <vt:lpstr>Objectives</vt:lpstr>
      <vt:lpstr>Objectives</vt:lpstr>
      <vt:lpstr>Objectives</vt:lpstr>
      <vt:lpstr>Working</vt:lpstr>
      <vt:lpstr>Working</vt:lpstr>
      <vt:lpstr>Working</vt:lpstr>
      <vt:lpstr>Working</vt:lpstr>
      <vt:lpstr>Architecture</vt:lpstr>
      <vt:lpstr>Results And Output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Parul  Bhanarkar</dc:creator>
  <cp:lastModifiedBy>Karan Patil</cp:lastModifiedBy>
  <cp:revision>8</cp:revision>
  <dcterms:created xsi:type="dcterms:W3CDTF">2024-11-04T08:10:29Z</dcterms:created>
  <dcterms:modified xsi:type="dcterms:W3CDTF">2024-11-17T13:55:12Z</dcterms:modified>
</cp:coreProperties>
</file>