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c2c9496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3c2c9496c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ef2237ce9_0_29: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53" name="Google Shape;153;g21ef2237ce9_0_29: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g21ef2237ce9_0_29: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ef47749d4_0_12: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60" name="Google Shape;160;g21ef47749d4_0_12: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g21ef47749d4_0_12: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ef47749d4_0_19: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68" name="Google Shape;168;g21ef47749d4_0_19: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g21ef47749d4_0_19: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ef47749d4_0_26: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76" name="Google Shape;176;g21ef47749d4_0_2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g21ef47749d4_0_26: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c2c9496c5_2_69: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84" name="Google Shape;184;g23c2c9496c5_2_69: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g23c2c9496c5_2_69: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c2c9496c5_2_74: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90" name="Google Shape;190;g23c2c9496c5_2_74: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g23c2c9496c5_2_74: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c2c9496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3c2c9496c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ef2237c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1ef2237ce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c2c9496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3c2c9496c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c2c9496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3c2c9496c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c2c9496c5_6_0: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18" name="Google Shape;118;g23c2c9496c5_6_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g23c2c9496c5_6_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ef2237ce9_0_10: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28" name="Google Shape;128;g21ef2237ce9_0_1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g21ef2237ce9_0_1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c2c9496c5_2_59: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37" name="Google Shape;137;g23c2c9496c5_2_59: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g23c2c9496c5_2_59: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c2c9496c5_2_64:notes"/>
          <p:cNvSpPr txBox="1"/>
          <p:nvPr>
            <p:ph idx="12" type="sldNum"/>
          </p:nvPr>
        </p:nvSpPr>
        <p:spPr>
          <a:xfrm>
            <a:off x="3884414" y="8685893"/>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45" name="Google Shape;145;g23c2c9496c5_2_64: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g23c2c9496c5_2_64: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9" name="Shape 59"/>
        <p:cNvGrpSpPr/>
        <p:nvPr/>
      </p:nvGrpSpPr>
      <p:grpSpPr>
        <a:xfrm>
          <a:off x="0" y="0"/>
          <a:ext cx="0" cy="0"/>
          <a:chOff x="0" y="0"/>
          <a:chExt cx="0" cy="0"/>
        </a:xfrm>
      </p:grpSpPr>
      <p:sp>
        <p:nvSpPr>
          <p:cNvPr id="60" name="Google Shape;60;p16"/>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6"/>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2" name="Shape 62"/>
        <p:cNvGrpSpPr/>
        <p:nvPr/>
      </p:nvGrpSpPr>
      <p:grpSpPr>
        <a:xfrm>
          <a:off x="0" y="0"/>
          <a:ext cx="0" cy="0"/>
          <a:chOff x="0" y="0"/>
          <a:chExt cx="0" cy="0"/>
        </a:xfrm>
      </p:grpSpPr>
      <p:sp>
        <p:nvSpPr>
          <p:cNvPr id="63" name="Google Shape;63;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7"/>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65" name="Google Shape;65;p17"/>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66" name="Google Shape;66;p17"/>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67" name="Google Shape;67;p17"/>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8"/>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71" name="Google Shape;71;p18"/>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9"/>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9"/>
          <p:cNvSpPr/>
          <p:nvPr>
            <p:ph idx="2" type="pic"/>
          </p:nvPr>
        </p:nvSpPr>
        <p:spPr>
          <a:xfrm>
            <a:off x="1792288" y="459581"/>
            <a:ext cx="5486400" cy="3086100"/>
          </a:xfrm>
          <a:prstGeom prst="rect">
            <a:avLst/>
          </a:prstGeom>
          <a:noFill/>
          <a:ln>
            <a:noFill/>
          </a:ln>
        </p:spPr>
      </p:sp>
      <p:sp>
        <p:nvSpPr>
          <p:cNvPr id="75" name="Google Shape;75;p19"/>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6" name="Shape 76"/>
        <p:cNvGrpSpPr/>
        <p:nvPr/>
      </p:nvGrpSpPr>
      <p:grpSpPr>
        <a:xfrm>
          <a:off x="0" y="0"/>
          <a:ext cx="0" cy="0"/>
          <a:chOff x="0" y="0"/>
          <a:chExt cx="0" cy="0"/>
        </a:xfrm>
      </p:grpSpPr>
      <p:sp>
        <p:nvSpPr>
          <p:cNvPr id="77" name="Google Shape;77;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20"/>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9" name="Shape 79"/>
        <p:cNvGrpSpPr/>
        <p:nvPr/>
      </p:nvGrpSpPr>
      <p:grpSpPr>
        <a:xfrm>
          <a:off x="0" y="0"/>
          <a:ext cx="0" cy="0"/>
          <a:chOff x="0" y="0"/>
          <a:chExt cx="0" cy="0"/>
        </a:xfrm>
      </p:grpSpPr>
      <p:sp>
        <p:nvSpPr>
          <p:cNvPr id="80" name="Google Shape;80;p21"/>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21"/>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82" name="Shape 82"/>
        <p:cNvGrpSpPr/>
        <p:nvPr/>
      </p:nvGrpSpPr>
      <p:grpSpPr>
        <a:xfrm>
          <a:off x="0" y="0"/>
          <a:ext cx="0" cy="0"/>
          <a:chOff x="0" y="0"/>
          <a:chExt cx="0" cy="0"/>
        </a:xfrm>
      </p:grpSpPr>
      <p:sp>
        <p:nvSpPr>
          <p:cNvPr id="83" name="Google Shape;83;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22"/>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85" name="Google Shape;85;p22"/>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arxiv.org/pdf/1606.05250.pdf" TargetMode="External"/><Relationship Id="rId4" Type="http://schemas.openxmlformats.org/officeDocument/2006/relationships/hyperlink" Target="https://arxiv.org/abs/1705.0236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3"/>
          <p:cNvSpPr txBox="1"/>
          <p:nvPr/>
        </p:nvSpPr>
        <p:spPr>
          <a:xfrm>
            <a:off x="3543300" y="2400300"/>
            <a:ext cx="20574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23"/>
          <p:cNvSpPr txBox="1"/>
          <p:nvPr/>
        </p:nvSpPr>
        <p:spPr>
          <a:xfrm>
            <a:off x="3543300" y="2400300"/>
            <a:ext cx="20574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23"/>
          <p:cNvSpPr txBox="1"/>
          <p:nvPr/>
        </p:nvSpPr>
        <p:spPr>
          <a:xfrm>
            <a:off x="544781" y="344386"/>
            <a:ext cx="8195400" cy="3621900"/>
          </a:xfrm>
          <a:prstGeom prst="rect">
            <a:avLst/>
          </a:prstGeom>
          <a:noFill/>
          <a:ln>
            <a:noFill/>
          </a:ln>
        </p:spPr>
        <p:txBody>
          <a:bodyPr anchorCtr="0" anchor="t" bIns="34275" lIns="68575" spcFirstLastPara="1" rIns="68575" wrap="square" tIns="34275">
            <a:spAutoFit/>
          </a:bodyPr>
          <a:lstStyle/>
          <a:p>
            <a:pPr indent="0" lvl="0" marL="0" rtl="0" algn="ctr">
              <a:spcBef>
                <a:spcPts val="0"/>
              </a:spcBef>
              <a:spcAft>
                <a:spcPts val="0"/>
              </a:spcAft>
              <a:buClr>
                <a:schemeClr val="dk1"/>
              </a:buClr>
              <a:buSzPts val="1400"/>
              <a:buFont typeface="Arial"/>
              <a:buNone/>
            </a:pPr>
            <a:r>
              <a:rPr b="1" lang="en" sz="4000">
                <a:solidFill>
                  <a:srgbClr val="009900"/>
                </a:solidFill>
              </a:rPr>
              <a:t>Question-Answering System</a:t>
            </a:r>
            <a:endParaRPr sz="2400">
              <a:solidFill>
                <a:srgbClr val="000000"/>
              </a:solidFill>
              <a:latin typeface="Calibri"/>
              <a:ea typeface="Calibri"/>
              <a:cs typeface="Calibri"/>
              <a:sym typeface="Calibri"/>
            </a:endParaRPr>
          </a:p>
          <a:p>
            <a:pPr indent="0" lvl="0" marL="0" marR="0" rtl="0" algn="ctr">
              <a:spcBef>
                <a:spcPts val="0"/>
              </a:spcBef>
              <a:spcAft>
                <a:spcPts val="0"/>
              </a:spcAft>
              <a:buNone/>
            </a:pPr>
            <a:r>
              <a:rPr b="1" lang="en" sz="3600">
                <a:solidFill>
                  <a:srgbClr val="009900"/>
                </a:solidFill>
              </a:rPr>
              <a:t>Final</a:t>
            </a:r>
            <a:r>
              <a:rPr b="1" lang="en" sz="3600">
                <a:solidFill>
                  <a:srgbClr val="009900"/>
                </a:solidFill>
                <a:latin typeface="Arial"/>
                <a:ea typeface="Arial"/>
                <a:cs typeface="Arial"/>
                <a:sym typeface="Arial"/>
              </a:rPr>
              <a:t> Project discussion</a:t>
            </a:r>
            <a:endParaRPr b="1" sz="3600">
              <a:solidFill>
                <a:srgbClr val="009900"/>
              </a:solidFill>
              <a:latin typeface="Arial"/>
              <a:ea typeface="Arial"/>
              <a:cs typeface="Arial"/>
              <a:sym typeface="Arial"/>
            </a:endParaRPr>
          </a:p>
          <a:p>
            <a:pPr indent="0" lvl="0" marL="0" marR="0" rtl="0" algn="ctr">
              <a:spcBef>
                <a:spcPts val="0"/>
              </a:spcBef>
              <a:spcAft>
                <a:spcPts val="0"/>
              </a:spcAft>
              <a:buNone/>
            </a:pPr>
            <a:br>
              <a:rPr lang="en" sz="2400">
                <a:solidFill>
                  <a:schemeClr val="dk1"/>
                </a:solidFill>
                <a:latin typeface="Calibri"/>
                <a:ea typeface="Calibri"/>
                <a:cs typeface="Calibri"/>
                <a:sym typeface="Calibri"/>
              </a:rPr>
            </a:br>
            <a:r>
              <a:rPr lang="en" sz="2400">
                <a:solidFill>
                  <a:srgbClr val="0000FF"/>
                </a:solidFill>
              </a:rPr>
              <a:t>Praneeth,200050028</a:t>
            </a:r>
            <a:endParaRPr sz="2400">
              <a:solidFill>
                <a:srgbClr val="0000FF"/>
              </a:solidFill>
            </a:endParaRPr>
          </a:p>
          <a:p>
            <a:pPr indent="0" lvl="0" marL="0" rtl="0" algn="ctr">
              <a:lnSpc>
                <a:spcPct val="115000"/>
              </a:lnSpc>
              <a:spcBef>
                <a:spcPts val="0"/>
              </a:spcBef>
              <a:spcAft>
                <a:spcPts val="0"/>
              </a:spcAft>
              <a:buClr>
                <a:schemeClr val="dk1"/>
              </a:buClr>
              <a:buSzPts val="1100"/>
              <a:buFont typeface="Arial"/>
              <a:buNone/>
            </a:pPr>
            <a:r>
              <a:rPr lang="en" sz="2400">
                <a:solidFill>
                  <a:srgbClr val="0000FF"/>
                </a:solidFill>
              </a:rPr>
              <a:t>Janaki Ram,200050112</a:t>
            </a:r>
            <a:endParaRPr sz="2400">
              <a:solidFill>
                <a:srgbClr val="0000FF"/>
              </a:solidFill>
            </a:endParaRPr>
          </a:p>
          <a:p>
            <a:pPr indent="0" lvl="0" marL="0" rtl="0" algn="ctr">
              <a:lnSpc>
                <a:spcPct val="115000"/>
              </a:lnSpc>
              <a:spcBef>
                <a:spcPts val="0"/>
              </a:spcBef>
              <a:spcAft>
                <a:spcPts val="0"/>
              </a:spcAft>
              <a:buClr>
                <a:schemeClr val="dk1"/>
              </a:buClr>
              <a:buSzPts val="1100"/>
              <a:buFont typeface="Arial"/>
              <a:buNone/>
            </a:pPr>
            <a:r>
              <a:rPr lang="en" sz="2400">
                <a:solidFill>
                  <a:srgbClr val="0000FF"/>
                </a:solidFill>
              </a:rPr>
              <a:t>Varun,200050073</a:t>
            </a:r>
            <a:endParaRPr sz="2400">
              <a:solidFill>
                <a:srgbClr val="0000FF"/>
              </a:solidFill>
            </a:endParaRPr>
          </a:p>
          <a:p>
            <a:pPr indent="0" lvl="0" marL="0" rtl="0" algn="ctr">
              <a:lnSpc>
                <a:spcPct val="115000"/>
              </a:lnSpc>
              <a:spcBef>
                <a:spcPts val="0"/>
              </a:spcBef>
              <a:spcAft>
                <a:spcPts val="0"/>
              </a:spcAft>
              <a:buClr>
                <a:schemeClr val="dk1"/>
              </a:buClr>
              <a:buSzPts val="1100"/>
              <a:buFont typeface="Arial"/>
              <a:buNone/>
            </a:pPr>
            <a:r>
              <a:rPr lang="en" sz="2400">
                <a:solidFill>
                  <a:srgbClr val="0000FF"/>
                </a:solidFill>
              </a:rPr>
              <a:t>Samarth,19d180029</a:t>
            </a:r>
            <a:endParaRPr sz="2400">
              <a:solidFill>
                <a:srgbClr val="0000FF"/>
              </a:solidFill>
            </a:endParaRPr>
          </a:p>
          <a:p>
            <a:pPr indent="0" lvl="0" marL="0" rtl="0" algn="ctr">
              <a:lnSpc>
                <a:spcPct val="115000"/>
              </a:lnSpc>
              <a:spcBef>
                <a:spcPts val="0"/>
              </a:spcBef>
              <a:spcAft>
                <a:spcPts val="0"/>
              </a:spcAft>
              <a:buClr>
                <a:schemeClr val="dk1"/>
              </a:buClr>
              <a:buSzPts val="1100"/>
              <a:buFont typeface="Arial"/>
              <a:buNone/>
            </a:pPr>
            <a:r>
              <a:rPr lang="en" sz="2400">
                <a:solidFill>
                  <a:srgbClr val="0000FF"/>
                </a:solidFill>
              </a:rPr>
              <a:t>30th April 2023</a:t>
            </a:r>
            <a:endParaRPr sz="33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32"/>
          <p:cNvSpPr txBox="1"/>
          <p:nvPr>
            <p:ph type="ctrTitle"/>
          </p:nvPr>
        </p:nvSpPr>
        <p:spPr>
          <a:xfrm>
            <a:off x="304800" y="4845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 and Analysis</a:t>
            </a:r>
            <a:endParaRPr sz="4400"/>
          </a:p>
        </p:txBody>
      </p:sp>
      <p:sp>
        <p:nvSpPr>
          <p:cNvPr id="157" name="Google Shape;157;p32"/>
          <p:cNvSpPr txBox="1"/>
          <p:nvPr/>
        </p:nvSpPr>
        <p:spPr>
          <a:xfrm>
            <a:off x="571275" y="821725"/>
            <a:ext cx="8206800" cy="3786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800"/>
              <a:t>BERT worked pretty well in extracting answers for factoid questions like “Who is the current captain of CSK?” but fared poorly when given open-ended questions</a:t>
            </a:r>
            <a:r>
              <a:rPr lang="en"/>
              <a:t> </a:t>
            </a:r>
            <a:r>
              <a:rPr lang="en" sz="1800"/>
              <a:t>such as “Is Dhoni the best captain?”.</a:t>
            </a:r>
            <a:endParaRPr sz="1800"/>
          </a:p>
          <a:p>
            <a:pPr indent="-342900" lvl="0" marL="457200" rtl="0" algn="l">
              <a:spcBef>
                <a:spcPts val="0"/>
              </a:spcBef>
              <a:spcAft>
                <a:spcPts val="0"/>
              </a:spcAft>
              <a:buSzPts val="1800"/>
              <a:buChar char="●"/>
            </a:pPr>
            <a:r>
              <a:rPr lang="en" sz="1800"/>
              <a:t>This is because we trained the model on dataset which has fact-based questions with explicit answers. To answer open-ended questions, it needs better interpretation and understanding.</a:t>
            </a:r>
            <a:endParaRPr sz="1800"/>
          </a:p>
          <a:p>
            <a:pPr indent="-342900" lvl="0" marL="457200" rtl="0" algn="l">
              <a:spcBef>
                <a:spcPts val="0"/>
              </a:spcBef>
              <a:spcAft>
                <a:spcPts val="0"/>
              </a:spcAft>
              <a:buSzPts val="1800"/>
              <a:buChar char="●"/>
            </a:pPr>
            <a:r>
              <a:rPr lang="en" sz="1800"/>
              <a:t>Answering open-ended questions might also come under the category of generative tasks which is tough for BERT as it’s language and concepts of relations between words is limited to the training data and also due to its MLM objective.</a:t>
            </a:r>
            <a:endParaRPr sz="1800"/>
          </a:p>
          <a:p>
            <a:pPr indent="-342900" lvl="0" marL="457200" rtl="0" algn="l">
              <a:spcBef>
                <a:spcPts val="0"/>
              </a:spcBef>
              <a:spcAft>
                <a:spcPts val="0"/>
              </a:spcAft>
              <a:buSzPts val="1800"/>
              <a:buChar char="●"/>
            </a:pPr>
            <a:r>
              <a:rPr lang="en" sz="1800"/>
              <a:t>Although MLM objective is useful for learning representations of words and their relationships with other objects, it is not as effective for learning how to generate grammatically correct text.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33"/>
          <p:cNvSpPr txBox="1"/>
          <p:nvPr>
            <p:ph type="ctrTitle"/>
          </p:nvPr>
        </p:nvSpPr>
        <p:spPr>
          <a:xfrm>
            <a:off x="304800" y="4845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a:t>
            </a:r>
            <a:endParaRPr sz="4400"/>
          </a:p>
        </p:txBody>
      </p:sp>
      <p:pic>
        <p:nvPicPr>
          <p:cNvPr id="164" name="Google Shape;164;p33"/>
          <p:cNvPicPr preferRelativeResize="0"/>
          <p:nvPr/>
        </p:nvPicPr>
        <p:blipFill>
          <a:blip r:embed="rId3">
            <a:alphaModFix/>
          </a:blip>
          <a:stretch>
            <a:fillRect/>
          </a:stretch>
        </p:blipFill>
        <p:spPr>
          <a:xfrm>
            <a:off x="344750" y="782150"/>
            <a:ext cx="6721526" cy="3836676"/>
          </a:xfrm>
          <a:prstGeom prst="rect">
            <a:avLst/>
          </a:prstGeom>
          <a:noFill/>
          <a:ln>
            <a:noFill/>
          </a:ln>
        </p:spPr>
      </p:pic>
      <p:sp>
        <p:nvSpPr>
          <p:cNvPr id="165" name="Google Shape;165;p33"/>
          <p:cNvSpPr txBox="1"/>
          <p:nvPr/>
        </p:nvSpPr>
        <p:spPr>
          <a:xfrm>
            <a:off x="7340725" y="1518075"/>
            <a:ext cx="165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AA84F"/>
                </a:solidFill>
              </a:rPr>
              <a:t>Context</a:t>
            </a:r>
            <a:r>
              <a:rPr lang="en"/>
              <a:t>-English</a:t>
            </a:r>
            <a:endParaRPr/>
          </a:p>
          <a:p>
            <a:pPr indent="0" lvl="0" marL="0" rtl="0" algn="l">
              <a:spcBef>
                <a:spcPts val="0"/>
              </a:spcBef>
              <a:spcAft>
                <a:spcPts val="0"/>
              </a:spcAft>
              <a:buNone/>
            </a:pPr>
            <a:r>
              <a:rPr lang="en">
                <a:solidFill>
                  <a:srgbClr val="6AA84F"/>
                </a:solidFill>
              </a:rPr>
              <a:t>Question</a:t>
            </a:r>
            <a:r>
              <a:rPr lang="en"/>
              <a:t>-Hindi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34"/>
          <p:cNvSpPr txBox="1"/>
          <p:nvPr>
            <p:ph type="ctrTitle"/>
          </p:nvPr>
        </p:nvSpPr>
        <p:spPr>
          <a:xfrm>
            <a:off x="304800" y="4845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a:t>
            </a:r>
            <a:endParaRPr sz="4400"/>
          </a:p>
        </p:txBody>
      </p:sp>
      <p:pic>
        <p:nvPicPr>
          <p:cNvPr id="172" name="Google Shape;172;p34"/>
          <p:cNvPicPr preferRelativeResize="0"/>
          <p:nvPr/>
        </p:nvPicPr>
        <p:blipFill>
          <a:blip r:embed="rId3">
            <a:alphaModFix/>
          </a:blip>
          <a:stretch>
            <a:fillRect/>
          </a:stretch>
        </p:blipFill>
        <p:spPr>
          <a:xfrm>
            <a:off x="304800" y="921975"/>
            <a:ext cx="6590976" cy="3762125"/>
          </a:xfrm>
          <a:prstGeom prst="rect">
            <a:avLst/>
          </a:prstGeom>
          <a:noFill/>
          <a:ln>
            <a:noFill/>
          </a:ln>
        </p:spPr>
      </p:pic>
      <p:sp>
        <p:nvSpPr>
          <p:cNvPr id="173" name="Google Shape;173;p34"/>
          <p:cNvSpPr txBox="1"/>
          <p:nvPr/>
        </p:nvSpPr>
        <p:spPr>
          <a:xfrm>
            <a:off x="7340725" y="1518075"/>
            <a:ext cx="165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AA84F"/>
                </a:solidFill>
              </a:rPr>
              <a:t>Context</a:t>
            </a:r>
            <a:r>
              <a:rPr lang="en"/>
              <a:t>-Hindi</a:t>
            </a:r>
            <a:endParaRPr/>
          </a:p>
          <a:p>
            <a:pPr indent="0" lvl="0" marL="0" rtl="0" algn="l">
              <a:spcBef>
                <a:spcPts val="0"/>
              </a:spcBef>
              <a:spcAft>
                <a:spcPts val="0"/>
              </a:spcAft>
              <a:buNone/>
            </a:pPr>
            <a:r>
              <a:rPr lang="en">
                <a:solidFill>
                  <a:srgbClr val="6AA84F"/>
                </a:solidFill>
              </a:rPr>
              <a:t>Question</a:t>
            </a:r>
            <a:r>
              <a:rPr lang="en"/>
              <a:t>-Telugu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35"/>
          <p:cNvSpPr txBox="1"/>
          <p:nvPr>
            <p:ph type="ctrTitle"/>
          </p:nvPr>
        </p:nvSpPr>
        <p:spPr>
          <a:xfrm>
            <a:off x="269675" y="68425"/>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a:t>
            </a:r>
            <a:endParaRPr sz="4400"/>
          </a:p>
        </p:txBody>
      </p:sp>
      <p:pic>
        <p:nvPicPr>
          <p:cNvPr id="180" name="Google Shape;180;p35"/>
          <p:cNvPicPr preferRelativeResize="0"/>
          <p:nvPr/>
        </p:nvPicPr>
        <p:blipFill>
          <a:blip r:embed="rId3">
            <a:alphaModFix/>
          </a:blip>
          <a:stretch>
            <a:fillRect/>
          </a:stretch>
        </p:blipFill>
        <p:spPr>
          <a:xfrm>
            <a:off x="269675" y="951925"/>
            <a:ext cx="6760699" cy="3859001"/>
          </a:xfrm>
          <a:prstGeom prst="rect">
            <a:avLst/>
          </a:prstGeom>
          <a:noFill/>
          <a:ln>
            <a:noFill/>
          </a:ln>
        </p:spPr>
      </p:pic>
      <p:sp>
        <p:nvSpPr>
          <p:cNvPr id="181" name="Google Shape;181;p35"/>
          <p:cNvSpPr txBox="1"/>
          <p:nvPr/>
        </p:nvSpPr>
        <p:spPr>
          <a:xfrm>
            <a:off x="7340725" y="1518075"/>
            <a:ext cx="165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AA84F"/>
                </a:solidFill>
              </a:rPr>
              <a:t>Context</a:t>
            </a:r>
            <a:r>
              <a:rPr lang="en"/>
              <a:t>-Telugu</a:t>
            </a:r>
            <a:endParaRPr/>
          </a:p>
          <a:p>
            <a:pPr indent="0" lvl="0" marL="0" rtl="0" algn="l">
              <a:spcBef>
                <a:spcPts val="0"/>
              </a:spcBef>
              <a:spcAft>
                <a:spcPts val="0"/>
              </a:spcAft>
              <a:buNone/>
            </a:pPr>
            <a:r>
              <a:rPr lang="en">
                <a:solidFill>
                  <a:srgbClr val="6AA84F"/>
                </a:solidFill>
              </a:rPr>
              <a:t>Question</a:t>
            </a:r>
            <a:r>
              <a:rPr lang="en"/>
              <a:t>-English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36"/>
          <p:cNvSpPr txBox="1"/>
          <p:nvPr>
            <p:ph type="ctrTitle"/>
          </p:nvPr>
        </p:nvSpPr>
        <p:spPr>
          <a:xfrm>
            <a:off x="228600" y="2667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Demo</a:t>
            </a:r>
            <a:endParaRPr sz="4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Evaluation Scheme</a:t>
            </a:r>
            <a:endParaRPr sz="4400"/>
          </a:p>
        </p:txBody>
      </p:sp>
      <p:sp>
        <p:nvSpPr>
          <p:cNvPr id="194" name="Google Shape;194;p37"/>
          <p:cNvSpPr txBox="1"/>
          <p:nvPr/>
        </p:nvSpPr>
        <p:spPr>
          <a:xfrm>
            <a:off x="289050" y="799150"/>
            <a:ext cx="8561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Clr>
                <a:schemeClr val="dk1"/>
              </a:buClr>
              <a:buSzPts val="1100"/>
              <a:buFont typeface="Arial"/>
              <a:buNone/>
            </a:pPr>
            <a:r>
              <a:rPr lang="en"/>
              <a:t>1. Attractive and complex problem: 5</a:t>
            </a:r>
            <a:endParaRPr/>
          </a:p>
          <a:p>
            <a:pPr indent="0" lvl="0" marL="0" rtl="0" algn="l">
              <a:lnSpc>
                <a:spcPct val="100000"/>
              </a:lnSpc>
              <a:spcBef>
                <a:spcPts val="480"/>
              </a:spcBef>
              <a:spcAft>
                <a:spcPts val="0"/>
              </a:spcAft>
              <a:buClr>
                <a:schemeClr val="dk1"/>
              </a:buClr>
              <a:buSzPts val="1100"/>
              <a:buFont typeface="Arial"/>
              <a:buNone/>
            </a:pPr>
            <a:r>
              <a:rPr lang="en"/>
              <a:t>2. Clarity in task and in input-output description: 5</a:t>
            </a:r>
            <a:endParaRPr/>
          </a:p>
          <a:p>
            <a:pPr indent="0" lvl="0" marL="0" rtl="0" algn="l">
              <a:lnSpc>
                <a:spcPct val="100000"/>
              </a:lnSpc>
              <a:spcBef>
                <a:spcPts val="480"/>
              </a:spcBef>
              <a:spcAft>
                <a:spcPts val="0"/>
              </a:spcAft>
              <a:buClr>
                <a:schemeClr val="dk1"/>
              </a:buClr>
              <a:buSzPts val="1100"/>
              <a:buFont typeface="Arial"/>
              <a:buNone/>
            </a:pPr>
            <a:r>
              <a:rPr lang="en"/>
              <a:t>3. Dataset effort- collection, annotation: 10</a:t>
            </a:r>
            <a:endParaRPr/>
          </a:p>
          <a:p>
            <a:pPr indent="0" lvl="0" marL="0" rtl="0" algn="l">
              <a:lnSpc>
                <a:spcPct val="100000"/>
              </a:lnSpc>
              <a:spcBef>
                <a:spcPts val="480"/>
              </a:spcBef>
              <a:spcAft>
                <a:spcPts val="0"/>
              </a:spcAft>
              <a:buClr>
                <a:schemeClr val="dk1"/>
              </a:buClr>
              <a:buSzPts val="1100"/>
              <a:buFont typeface="Arial"/>
              <a:buNone/>
            </a:pPr>
            <a:r>
              <a:rPr lang="en"/>
              <a:t>4. Workflow, Architecture, technique: 10</a:t>
            </a:r>
            <a:endParaRPr/>
          </a:p>
          <a:p>
            <a:pPr indent="0" lvl="0" marL="0" rtl="0" algn="l">
              <a:lnSpc>
                <a:spcPct val="100000"/>
              </a:lnSpc>
              <a:spcBef>
                <a:spcPts val="480"/>
              </a:spcBef>
              <a:spcAft>
                <a:spcPts val="0"/>
              </a:spcAft>
              <a:buClr>
                <a:schemeClr val="dk1"/>
              </a:buClr>
              <a:buSzPts val="1100"/>
              <a:buFont typeface="Arial"/>
              <a:buNone/>
            </a:pPr>
            <a:r>
              <a:rPr lang="en"/>
              <a:t>5. Results and analysis: 10</a:t>
            </a:r>
            <a:endParaRPr/>
          </a:p>
          <a:p>
            <a:pPr indent="0" lvl="0" marL="0" rtl="0" algn="l">
              <a:lnSpc>
                <a:spcPct val="100000"/>
              </a:lnSpc>
              <a:spcBef>
                <a:spcPts val="480"/>
              </a:spcBef>
              <a:spcAft>
                <a:spcPts val="0"/>
              </a:spcAft>
              <a:buSzPts val="2400"/>
              <a:buNone/>
            </a:pPr>
            <a:r>
              <a:rPr lang="en"/>
              <a:t>6. Demo working: 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4"/>
          <p:cNvSpPr txBox="1"/>
          <p:nvPr/>
        </p:nvSpPr>
        <p:spPr>
          <a:xfrm>
            <a:off x="2741715" y="270659"/>
            <a:ext cx="55086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009900"/>
                </a:solidFill>
                <a:latin typeface="Arial"/>
                <a:ea typeface="Arial"/>
                <a:cs typeface="Arial"/>
                <a:sym typeface="Arial"/>
              </a:rPr>
              <a:t>Problem Statement</a:t>
            </a:r>
            <a:endParaRPr sz="1400">
              <a:solidFill>
                <a:schemeClr val="dk1"/>
              </a:solidFill>
              <a:latin typeface="Calibri"/>
              <a:ea typeface="Calibri"/>
              <a:cs typeface="Calibri"/>
              <a:sym typeface="Calibri"/>
            </a:endParaRPr>
          </a:p>
        </p:txBody>
      </p:sp>
      <p:sp>
        <p:nvSpPr>
          <p:cNvPr id="98" name="Google Shape;98;p24"/>
          <p:cNvSpPr txBox="1"/>
          <p:nvPr/>
        </p:nvSpPr>
        <p:spPr>
          <a:xfrm>
            <a:off x="591075" y="1032500"/>
            <a:ext cx="7994100" cy="397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Building Question-Answering System in </a:t>
            </a:r>
            <a:endParaRPr b="1" sz="2200">
              <a:solidFill>
                <a:schemeClr val="dk1"/>
              </a:solidFill>
            </a:endParaRPr>
          </a:p>
          <a:p>
            <a:pPr indent="0" lvl="0" marL="0" rtl="0" algn="ctr">
              <a:spcBef>
                <a:spcPts val="0"/>
              </a:spcBef>
              <a:spcAft>
                <a:spcPts val="0"/>
              </a:spcAft>
              <a:buNone/>
            </a:pPr>
            <a:r>
              <a:rPr b="1" lang="en" sz="2200">
                <a:solidFill>
                  <a:schemeClr val="dk1"/>
                </a:solidFill>
              </a:rPr>
              <a:t>Telugu, English and Hindi.</a:t>
            </a:r>
            <a:endParaRPr b="1" sz="2200">
              <a:solidFill>
                <a:schemeClr val="dk1"/>
              </a:solidFill>
            </a:endParaRPr>
          </a:p>
          <a:p>
            <a:pPr indent="0" lvl="0" marL="0" rtl="0" algn="ctr">
              <a:spcBef>
                <a:spcPts val="0"/>
              </a:spcBef>
              <a:spcAft>
                <a:spcPts val="0"/>
              </a:spcAft>
              <a:buNone/>
            </a:pPr>
            <a:r>
              <a:t/>
            </a:r>
            <a:endParaRPr b="1" sz="2200">
              <a:solidFill>
                <a:schemeClr val="dk1"/>
              </a:solidFill>
            </a:endParaRPr>
          </a:p>
          <a:p>
            <a:pPr indent="0" lvl="0" marL="0" rtl="0" algn="l">
              <a:spcBef>
                <a:spcPts val="0"/>
              </a:spcBef>
              <a:spcAft>
                <a:spcPts val="0"/>
              </a:spcAft>
              <a:buNone/>
            </a:pPr>
            <a:r>
              <a:rPr lang="en" sz="1800">
                <a:solidFill>
                  <a:schemeClr val="dk1"/>
                </a:solidFill>
              </a:rPr>
              <a:t>For each observation in the training set we have a context, question, and answer.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goal is to find the answer for any new question and context provided.</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800">
              <a:solidFill>
                <a:schemeClr val="dk1"/>
              </a:solidFill>
            </a:endParaRPr>
          </a:p>
          <a:p>
            <a:pPr indent="0" lvl="0" marL="0" rtl="0" algn="l">
              <a:spcBef>
                <a:spcPts val="0"/>
              </a:spcBef>
              <a:spcAft>
                <a:spcPts val="0"/>
              </a:spcAft>
              <a:buNone/>
            </a:pPr>
            <a:r>
              <a:rPr lang="en" sz="1800">
                <a:solidFill>
                  <a:schemeClr val="dk1"/>
                </a:solidFill>
              </a:rPr>
              <a:t>We used “Extractive Question Answering” Method. This involves posing questions about a document and identifying the answers as spans of text in the document itself. This makes it a closed dataset meaning that the answer to a question is always a part of the context and also a continuous span of context.</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nvSpPr>
        <p:spPr>
          <a:xfrm>
            <a:off x="1979715" y="270659"/>
            <a:ext cx="55086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009900"/>
                </a:solidFill>
                <a:latin typeface="Arial"/>
                <a:ea typeface="Arial"/>
                <a:cs typeface="Arial"/>
                <a:sym typeface="Arial"/>
              </a:rPr>
              <a:t>Problem Statement - Cont</a:t>
            </a:r>
            <a:r>
              <a:rPr b="1" lang="en" sz="3000">
                <a:solidFill>
                  <a:srgbClr val="009900"/>
                </a:solidFill>
              </a:rPr>
              <a:t>d.</a:t>
            </a:r>
            <a:endParaRPr sz="1400">
              <a:solidFill>
                <a:schemeClr val="dk1"/>
              </a:solidFill>
              <a:latin typeface="Calibri"/>
              <a:ea typeface="Calibri"/>
              <a:cs typeface="Calibri"/>
              <a:sym typeface="Calibri"/>
            </a:endParaRPr>
          </a:p>
        </p:txBody>
      </p:sp>
      <p:sp>
        <p:nvSpPr>
          <p:cNvPr id="104" name="Google Shape;104;p25"/>
          <p:cNvSpPr txBox="1"/>
          <p:nvPr/>
        </p:nvSpPr>
        <p:spPr>
          <a:xfrm>
            <a:off x="591075" y="1032500"/>
            <a:ext cx="7994100" cy="286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Building Question-Answering System in </a:t>
            </a:r>
            <a:endParaRPr b="1" sz="2200">
              <a:solidFill>
                <a:schemeClr val="dk1"/>
              </a:solidFill>
            </a:endParaRPr>
          </a:p>
          <a:p>
            <a:pPr indent="0" lvl="0" marL="0" rtl="0" algn="ctr">
              <a:spcBef>
                <a:spcPts val="0"/>
              </a:spcBef>
              <a:spcAft>
                <a:spcPts val="0"/>
              </a:spcAft>
              <a:buNone/>
            </a:pPr>
            <a:r>
              <a:rPr b="1" lang="en" sz="2200">
                <a:solidFill>
                  <a:schemeClr val="dk1"/>
                </a:solidFill>
              </a:rPr>
              <a:t>Telugu, English and Hindi.</a:t>
            </a:r>
            <a:endParaRPr b="1" sz="2200">
              <a:solidFill>
                <a:schemeClr val="dk1"/>
              </a:solidFill>
            </a:endParaRPr>
          </a:p>
          <a:p>
            <a:pPr indent="0" lvl="0" marL="0" rtl="0" algn="ctr">
              <a:spcBef>
                <a:spcPts val="0"/>
              </a:spcBef>
              <a:spcAft>
                <a:spcPts val="0"/>
              </a:spcAft>
              <a:buNone/>
            </a:pPr>
            <a:r>
              <a:t/>
            </a:r>
            <a:endParaRPr b="1" sz="2200">
              <a:solidFill>
                <a:schemeClr val="dk1"/>
              </a:solidFill>
            </a:endParaRPr>
          </a:p>
          <a:p>
            <a:pPr indent="0" lvl="0" marL="0" rtl="0" algn="l">
              <a:spcBef>
                <a:spcPts val="0"/>
              </a:spcBef>
              <a:spcAft>
                <a:spcPts val="0"/>
              </a:spcAft>
              <a:buNone/>
            </a:pPr>
            <a:r>
              <a:rPr lang="en" sz="1800">
                <a:solidFill>
                  <a:schemeClr val="dk1"/>
                </a:solidFill>
              </a:rPr>
              <a:t>The context can be in any of the three languages: Telugu, English and Hindi.</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question can also be in any of the three languages mentioned above.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We used google-translate API to translate any text to English before passing it to our model.</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nvSpPr>
        <p:spPr>
          <a:xfrm>
            <a:off x="1139575" y="603175"/>
            <a:ext cx="7115100" cy="394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009900"/>
                </a:solidFill>
                <a:latin typeface="Arial"/>
                <a:ea typeface="Arial"/>
                <a:cs typeface="Arial"/>
                <a:sym typeface="Arial"/>
              </a:rPr>
              <a:t>                   Related works</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000">
              <a:solidFill>
                <a:srgbClr val="0099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600">
                <a:solidFill>
                  <a:schemeClr val="dk1"/>
                </a:solidFill>
              </a:rPr>
              <a:t>Pranav Rajpurkar</a:t>
            </a:r>
            <a:r>
              <a:rPr lang="en" sz="1600">
                <a:solidFill>
                  <a:schemeClr val="dk1"/>
                </a:solidFill>
              </a:rPr>
              <a:t>, </a:t>
            </a:r>
            <a:r>
              <a:rPr b="1" lang="en" sz="1600">
                <a:solidFill>
                  <a:schemeClr val="dk1"/>
                </a:solidFill>
              </a:rPr>
              <a:t>Jian Zhang</a:t>
            </a:r>
            <a:r>
              <a:rPr lang="en" sz="1600">
                <a:solidFill>
                  <a:schemeClr val="dk1"/>
                </a:solidFill>
              </a:rPr>
              <a:t>, </a:t>
            </a:r>
            <a:r>
              <a:rPr b="1" lang="en" sz="1600">
                <a:solidFill>
                  <a:schemeClr val="dk1"/>
                </a:solidFill>
              </a:rPr>
              <a:t>Konstantin Lopyrev</a:t>
            </a:r>
            <a:r>
              <a:rPr lang="en" sz="1600">
                <a:solidFill>
                  <a:schemeClr val="dk1"/>
                </a:solidFill>
              </a:rPr>
              <a:t>, </a:t>
            </a:r>
            <a:r>
              <a:rPr b="1" lang="en" sz="1600">
                <a:solidFill>
                  <a:schemeClr val="dk1"/>
                </a:solidFill>
              </a:rPr>
              <a:t>Percy Liang</a:t>
            </a:r>
            <a:r>
              <a:rPr lang="en" sz="1600">
                <a:solidFill>
                  <a:schemeClr val="dk1"/>
                </a:solidFill>
              </a:rPr>
              <a:t> : SQuAD: 100,000+ Questions for Machine Comprehension of Text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u="sng">
                <a:solidFill>
                  <a:srgbClr val="009999"/>
                </a:solidFill>
                <a:hlinkClick r:id="rId3">
                  <a:extLst>
                    <a:ext uri="{A12FA001-AC4F-418D-AE19-62706E023703}">
                      <ahyp:hlinkClr val="tx"/>
                    </a:ext>
                  </a:extLst>
                </a:hlinkClick>
              </a:rPr>
              <a:t>Link to Paper</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rgbClr val="24292F"/>
                </a:solidFill>
                <a:highlight>
                  <a:schemeClr val="lt1"/>
                </a:highlight>
              </a:rPr>
              <a:t>A. Conneau, D. Kiela, H. Schwenk, L. Barrault, A. Bordes</a:t>
            </a:r>
            <a:r>
              <a:rPr lang="en" sz="1300">
                <a:solidFill>
                  <a:srgbClr val="24292F"/>
                </a:solidFill>
                <a:highlight>
                  <a:schemeClr val="lt1"/>
                </a:highlight>
              </a:rPr>
              <a:t> :</a:t>
            </a:r>
            <a:endParaRPr sz="1300">
              <a:solidFill>
                <a:srgbClr val="24292F"/>
              </a:solidFill>
              <a:highlight>
                <a:schemeClr val="lt1"/>
              </a:highlight>
            </a:endParaRPr>
          </a:p>
          <a:p>
            <a:pPr indent="0" lvl="0" marL="0" rtl="0" algn="l">
              <a:spcBef>
                <a:spcPts val="0"/>
              </a:spcBef>
              <a:spcAft>
                <a:spcPts val="0"/>
              </a:spcAft>
              <a:buClr>
                <a:schemeClr val="dk1"/>
              </a:buClr>
              <a:buSzPts val="1100"/>
              <a:buFont typeface="Arial"/>
              <a:buNone/>
            </a:pPr>
            <a:r>
              <a:rPr lang="en" sz="1600">
                <a:solidFill>
                  <a:srgbClr val="24292F"/>
                </a:solidFill>
                <a:highlight>
                  <a:schemeClr val="lt1"/>
                </a:highlight>
              </a:rPr>
              <a:t>Supervised Learning of Universal Sentence Representations from Natural Language Inference Data</a:t>
            </a:r>
            <a:endParaRPr sz="1600">
              <a:solidFill>
                <a:srgbClr val="24292F"/>
              </a:solidFill>
              <a:highlight>
                <a:schemeClr val="lt1"/>
              </a:highlight>
            </a:endParaRPr>
          </a:p>
          <a:p>
            <a:pPr indent="0" lvl="0" marL="0" rtl="0" algn="l">
              <a:spcBef>
                <a:spcPts val="0"/>
              </a:spcBef>
              <a:spcAft>
                <a:spcPts val="0"/>
              </a:spcAft>
              <a:buClr>
                <a:schemeClr val="dk1"/>
              </a:buClr>
              <a:buSzPts val="1100"/>
              <a:buFont typeface="Arial"/>
              <a:buNone/>
            </a:pPr>
            <a:r>
              <a:t/>
            </a:r>
            <a:endParaRPr sz="1600">
              <a:solidFill>
                <a:srgbClr val="24292F"/>
              </a:solidFill>
              <a:highlight>
                <a:schemeClr val="lt1"/>
              </a:highlight>
            </a:endParaRPr>
          </a:p>
          <a:p>
            <a:pPr indent="0" lvl="0" marL="0" rtl="0" algn="l">
              <a:spcBef>
                <a:spcPts val="0"/>
              </a:spcBef>
              <a:spcAft>
                <a:spcPts val="0"/>
              </a:spcAft>
              <a:buClr>
                <a:schemeClr val="dk1"/>
              </a:buClr>
              <a:buSzPts val="1100"/>
              <a:buFont typeface="Arial"/>
              <a:buNone/>
            </a:pPr>
            <a:r>
              <a:rPr lang="en" sz="1600" u="sng">
                <a:solidFill>
                  <a:srgbClr val="009999"/>
                </a:solidFill>
                <a:highlight>
                  <a:schemeClr val="lt1"/>
                </a:highlight>
                <a:hlinkClick r:id="rId4">
                  <a:extLst>
                    <a:ext uri="{A12FA001-AC4F-418D-AE19-62706E023703}">
                      <ahyp:hlinkClr val="tx"/>
                    </a:ext>
                  </a:extLst>
                </a:hlinkClick>
              </a:rPr>
              <a:t>Link to Paper</a:t>
            </a:r>
            <a:endParaRPr sz="18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nvSpPr>
        <p:spPr>
          <a:xfrm>
            <a:off x="3628901" y="367145"/>
            <a:ext cx="24210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009900"/>
                </a:solidFill>
                <a:latin typeface="Arial"/>
                <a:ea typeface="Arial"/>
                <a:cs typeface="Arial"/>
                <a:sym typeface="Arial"/>
              </a:rPr>
              <a:t>Dataset</a:t>
            </a:r>
            <a:endParaRPr sz="1400">
              <a:solidFill>
                <a:schemeClr val="dk1"/>
              </a:solidFill>
              <a:latin typeface="Calibri"/>
              <a:ea typeface="Calibri"/>
              <a:cs typeface="Calibri"/>
              <a:sym typeface="Calibri"/>
            </a:endParaRPr>
          </a:p>
        </p:txBody>
      </p:sp>
      <p:sp>
        <p:nvSpPr>
          <p:cNvPr id="115" name="Google Shape;115;p27"/>
          <p:cNvSpPr txBox="1"/>
          <p:nvPr/>
        </p:nvSpPr>
        <p:spPr>
          <a:xfrm>
            <a:off x="672225" y="1194800"/>
            <a:ext cx="7740600" cy="20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800">
                <a:solidFill>
                  <a:schemeClr val="dk1"/>
                </a:solidFill>
              </a:rPr>
              <a:t>Stanford Question Answering Dataset (</a:t>
            </a:r>
            <a:r>
              <a:rPr b="1" lang="en" sz="1900">
                <a:solidFill>
                  <a:schemeClr val="dk1"/>
                </a:solidFill>
              </a:rPr>
              <a:t>SQuAD</a:t>
            </a:r>
            <a:r>
              <a:rPr lang="en" sz="1800">
                <a:solidFill>
                  <a:schemeClr val="dk1"/>
                </a:solidFill>
              </a:rPr>
              <a:t>) is a new reading comprehension dataset, consisting of questions posed by crowdworkers on a set of Wikipedia articles, where the answer to every question is a segment of text, or span, from the corresponding reading passage. With 100,000+ question-answer pairs on 500+ articles, SQuAD is significantly larger than previous reading comprehension 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28"/>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Dataset Contd.</a:t>
            </a:r>
            <a:endParaRPr sz="4400"/>
          </a:p>
        </p:txBody>
      </p:sp>
      <p:pic>
        <p:nvPicPr>
          <p:cNvPr id="122" name="Google Shape;122;p28"/>
          <p:cNvPicPr preferRelativeResize="0"/>
          <p:nvPr/>
        </p:nvPicPr>
        <p:blipFill>
          <a:blip r:embed="rId3">
            <a:alphaModFix/>
          </a:blip>
          <a:stretch>
            <a:fillRect/>
          </a:stretch>
        </p:blipFill>
        <p:spPr>
          <a:xfrm>
            <a:off x="533400" y="1308900"/>
            <a:ext cx="3495675" cy="819150"/>
          </a:xfrm>
          <a:prstGeom prst="rect">
            <a:avLst/>
          </a:prstGeom>
          <a:noFill/>
          <a:ln>
            <a:noFill/>
          </a:ln>
        </p:spPr>
      </p:pic>
      <p:sp>
        <p:nvSpPr>
          <p:cNvPr id="123" name="Google Shape;123;p28"/>
          <p:cNvSpPr txBox="1"/>
          <p:nvPr/>
        </p:nvSpPr>
        <p:spPr>
          <a:xfrm>
            <a:off x="477200" y="800100"/>
            <a:ext cx="596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Loading the Dataset:</a:t>
            </a:r>
            <a:endParaRPr sz="1800"/>
          </a:p>
        </p:txBody>
      </p:sp>
      <p:sp>
        <p:nvSpPr>
          <p:cNvPr id="124" name="Google Shape;124;p28"/>
          <p:cNvSpPr txBox="1"/>
          <p:nvPr/>
        </p:nvSpPr>
        <p:spPr>
          <a:xfrm>
            <a:off x="480975" y="2252725"/>
            <a:ext cx="596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print(raw_datasets):</a:t>
            </a:r>
            <a:endParaRPr sz="1800"/>
          </a:p>
        </p:txBody>
      </p:sp>
      <p:pic>
        <p:nvPicPr>
          <p:cNvPr id="125" name="Google Shape;125;p28"/>
          <p:cNvPicPr preferRelativeResize="0"/>
          <p:nvPr/>
        </p:nvPicPr>
        <p:blipFill>
          <a:blip r:embed="rId4">
            <a:alphaModFix/>
          </a:blip>
          <a:stretch>
            <a:fillRect/>
          </a:stretch>
        </p:blipFill>
        <p:spPr>
          <a:xfrm>
            <a:off x="457200" y="2805325"/>
            <a:ext cx="6046380" cy="203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p29"/>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Dataset Contd.</a:t>
            </a:r>
            <a:endParaRPr sz="4400"/>
          </a:p>
        </p:txBody>
      </p:sp>
      <p:sp>
        <p:nvSpPr>
          <p:cNvPr id="132" name="Google Shape;132;p29"/>
          <p:cNvSpPr txBox="1"/>
          <p:nvPr/>
        </p:nvSpPr>
        <p:spPr>
          <a:xfrm>
            <a:off x="477200" y="800100"/>
            <a:ext cx="5961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The training dataset has only one possible answer while the validation dataset has several possible answers, which may be same or different</a:t>
            </a:r>
            <a:endParaRPr sz="1800"/>
          </a:p>
        </p:txBody>
      </p:sp>
      <p:pic>
        <p:nvPicPr>
          <p:cNvPr id="133" name="Google Shape;133;p29"/>
          <p:cNvPicPr preferRelativeResize="0"/>
          <p:nvPr/>
        </p:nvPicPr>
        <p:blipFill>
          <a:blip r:embed="rId3">
            <a:alphaModFix/>
          </a:blip>
          <a:stretch>
            <a:fillRect/>
          </a:stretch>
        </p:blipFill>
        <p:spPr>
          <a:xfrm>
            <a:off x="477200" y="1815900"/>
            <a:ext cx="6629400" cy="1847850"/>
          </a:xfrm>
          <a:prstGeom prst="rect">
            <a:avLst/>
          </a:prstGeom>
          <a:noFill/>
          <a:ln>
            <a:noFill/>
          </a:ln>
        </p:spPr>
      </p:pic>
      <p:pic>
        <p:nvPicPr>
          <p:cNvPr id="134" name="Google Shape;134;p29"/>
          <p:cNvPicPr preferRelativeResize="0"/>
          <p:nvPr/>
        </p:nvPicPr>
        <p:blipFill>
          <a:blip r:embed="rId4">
            <a:alphaModFix/>
          </a:blip>
          <a:stretch>
            <a:fillRect/>
          </a:stretch>
        </p:blipFill>
        <p:spPr>
          <a:xfrm>
            <a:off x="457200" y="3816150"/>
            <a:ext cx="8581425" cy="73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30"/>
          <p:cNvSpPr txBox="1"/>
          <p:nvPr>
            <p:ph type="ctrTitle"/>
          </p:nvPr>
        </p:nvSpPr>
        <p:spPr>
          <a:xfrm>
            <a:off x="304800" y="3810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Workflow, Architecture, Technique</a:t>
            </a:r>
            <a:endParaRPr sz="4400"/>
          </a:p>
        </p:txBody>
      </p:sp>
      <p:pic>
        <p:nvPicPr>
          <p:cNvPr id="141" name="Google Shape;141;p30"/>
          <p:cNvPicPr preferRelativeResize="0"/>
          <p:nvPr/>
        </p:nvPicPr>
        <p:blipFill>
          <a:blip r:embed="rId3">
            <a:alphaModFix/>
          </a:blip>
          <a:stretch>
            <a:fillRect/>
          </a:stretch>
        </p:blipFill>
        <p:spPr>
          <a:xfrm>
            <a:off x="5202750" y="758575"/>
            <a:ext cx="3545587" cy="4139401"/>
          </a:xfrm>
          <a:prstGeom prst="rect">
            <a:avLst/>
          </a:prstGeom>
          <a:noFill/>
          <a:ln>
            <a:noFill/>
          </a:ln>
        </p:spPr>
      </p:pic>
      <p:sp>
        <p:nvSpPr>
          <p:cNvPr id="142" name="Google Shape;142;p30"/>
          <p:cNvSpPr txBox="1"/>
          <p:nvPr/>
        </p:nvSpPr>
        <p:spPr>
          <a:xfrm>
            <a:off x="560925" y="935550"/>
            <a:ext cx="43467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We have used a BERT Model (Bidirectional Encoder Representations from Transformers) and fine-tuned it for our task.</a:t>
            </a:r>
            <a:endParaRPr sz="1800"/>
          </a:p>
          <a:p>
            <a:pPr indent="-342900" lvl="0" marL="457200" rtl="0" algn="l">
              <a:spcBef>
                <a:spcPts val="0"/>
              </a:spcBef>
              <a:spcAft>
                <a:spcPts val="0"/>
              </a:spcAft>
              <a:buSzPts val="1800"/>
              <a:buChar char="●"/>
            </a:pPr>
            <a:r>
              <a:rPr lang="en" sz="1800"/>
              <a:t>The Architecture of this model is shown in the picture on the right-side.</a:t>
            </a:r>
            <a:endParaRPr sz="1800"/>
          </a:p>
          <a:p>
            <a:pPr indent="-342900" lvl="0" marL="457200" rtl="0" algn="l">
              <a:spcBef>
                <a:spcPts val="0"/>
              </a:spcBef>
              <a:spcAft>
                <a:spcPts val="0"/>
              </a:spcAft>
              <a:buSzPts val="1800"/>
              <a:buChar char="●"/>
            </a:pPr>
            <a:r>
              <a:rPr lang="en" sz="1800"/>
              <a:t>We chose BERT, which is an encoder model, because it is less complex than other encoder-decoder architectures such as BART, owing to its training cost.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31"/>
          <p:cNvSpPr txBox="1"/>
          <p:nvPr>
            <p:ph type="ctrTitle"/>
          </p:nvPr>
        </p:nvSpPr>
        <p:spPr>
          <a:xfrm>
            <a:off x="228600" y="277050"/>
            <a:ext cx="8686800" cy="661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 and Analysis</a:t>
            </a:r>
            <a:endParaRPr sz="4400"/>
          </a:p>
        </p:txBody>
      </p:sp>
      <p:sp>
        <p:nvSpPr>
          <p:cNvPr id="149" name="Google Shape;149;p31"/>
          <p:cNvSpPr txBox="1"/>
          <p:nvPr/>
        </p:nvSpPr>
        <p:spPr>
          <a:xfrm>
            <a:off x="571275" y="821725"/>
            <a:ext cx="82068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p>
        </p:txBody>
      </p:sp>
      <p:pic>
        <p:nvPicPr>
          <p:cNvPr id="150" name="Google Shape;150;p31"/>
          <p:cNvPicPr preferRelativeResize="0"/>
          <p:nvPr/>
        </p:nvPicPr>
        <p:blipFill>
          <a:blip r:embed="rId3">
            <a:alphaModFix/>
          </a:blip>
          <a:stretch>
            <a:fillRect/>
          </a:stretch>
        </p:blipFill>
        <p:spPr>
          <a:xfrm>
            <a:off x="940900" y="1310350"/>
            <a:ext cx="7010400" cy="28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