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2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1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22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53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C080B9-994D-4A61-B363-057FF2E78C24}" type="datetimeFigureOut">
              <a:rPr lang="en-US" smtClean="0"/>
              <a:t>2020-12-30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352D34-0399-4489-9242-12F341C4A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03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.S._states_and_territories_by_area" TargetMode="External"/><Relationship Id="rId2" Type="http://schemas.openxmlformats.org/officeDocument/2006/relationships/hyperlink" Target="https://en.wikipedia.org/wiki/List_of_states_and_territories_of_the_United_States_by_popul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country_subdivisions_by_GDP_over_200_billion_USD" TargetMode="External"/><Relationship Id="rId5" Type="http://schemas.openxmlformats.org/officeDocument/2006/relationships/hyperlink" Target="https://en.wikipedia.org/wiki/Gross_state_product" TargetMode="External"/><Relationship Id="rId4" Type="http://schemas.openxmlformats.org/officeDocument/2006/relationships/hyperlink" Target="https://en.wikipedia.org/wiki/List_of_country_subdivisions_by_popul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51E8-7095-4CA2-93B0-01CC1B9B1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057" y="439223"/>
            <a:ext cx="9144000" cy="2387600"/>
          </a:xfrm>
        </p:spPr>
        <p:txBody>
          <a:bodyPr/>
          <a:lstStyle/>
          <a:p>
            <a:r>
              <a:rPr lang="en-US" dirty="0"/>
              <a:t>Data Analysis for starting a new restaurant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6583-C500-47DA-91DC-6B486004C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1582"/>
            <a:ext cx="9144000" cy="22371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Capstone Project - The Battle of Neighborhoods</a:t>
            </a:r>
          </a:p>
          <a:p>
            <a:pPr algn="l"/>
            <a:r>
              <a:rPr lang="en-US" dirty="0"/>
              <a:t>IBM Applied Data Science Capstone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pPr algn="l"/>
            <a:r>
              <a:rPr lang="en-US" dirty="0"/>
              <a:t>Varun Kumar Anand</a:t>
            </a:r>
          </a:p>
          <a:p>
            <a:pPr algn="l"/>
            <a:r>
              <a:rPr lang="en-US" dirty="0"/>
              <a:t>30-Dec-2020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0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66D5-0277-409B-87BD-E8C6B762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7A8C-DA65-413C-A9ED-4C81C574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3 contains most suitable cities for opening new restaurants.</a:t>
            </a:r>
          </a:p>
          <a:p>
            <a:r>
              <a:rPr lang="en-US" dirty="0"/>
              <a:t>Cluster 4 has a greater concentration of Mexican Restaurants.</a:t>
            </a:r>
          </a:p>
          <a:p>
            <a:r>
              <a:rPr lang="en-US" dirty="0"/>
              <a:t>Based on the Cuisine of the new Restaurant proper location can be selected from Cluster 3 and 4.</a:t>
            </a:r>
          </a:p>
          <a:p>
            <a:r>
              <a:rPr lang="en-US" dirty="0"/>
              <a:t>Prices and other variables are excluded from this study.</a:t>
            </a:r>
          </a:p>
          <a:p>
            <a:r>
              <a:rPr lang="en-US" dirty="0"/>
              <a:t>Improvements can be made with paid/premium account of foursquare  where Ratings and Reviews can also be taken into account.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2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2F4-4A3F-4309-A153-91AAA834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FD83-197E-4AC6-9C42-AC0010D9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305064"/>
            <a:ext cx="10353762" cy="2695716"/>
          </a:xfrm>
        </p:spPr>
        <p:txBody>
          <a:bodyPr/>
          <a:lstStyle/>
          <a:p>
            <a:r>
              <a:rPr lang="en-US" dirty="0"/>
              <a:t>Machine Learning is very helpful in solving Business problems provided data is accurate.</a:t>
            </a:r>
          </a:p>
          <a:p>
            <a:r>
              <a:rPr lang="en-US" dirty="0"/>
              <a:t>Python’s inbuilt libraries are very helpful for applying machine learning technique and Data analysis.</a:t>
            </a:r>
          </a:p>
          <a:p>
            <a:r>
              <a:rPr lang="en-US" dirty="0"/>
              <a:t>This project can be re-used for other states also provided data is available in Foursquare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2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7BB2-FB83-4358-AB97-A75F7B4F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4FA1-ABB0-477B-A9CA-64302DFD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/>
              <a:t>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5BD2-D5AD-413A-95DD-77ED02AC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22DF-8E60-4756-AA51-5C1976A0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9172"/>
            <a:ext cx="10353762" cy="3353259"/>
          </a:xfrm>
        </p:spPr>
        <p:txBody>
          <a:bodyPr/>
          <a:lstStyle/>
          <a:p>
            <a:r>
              <a:rPr lang="en-US" dirty="0">
                <a:effectLst/>
              </a:rPr>
              <a:t>California is the </a:t>
            </a:r>
            <a:r>
              <a:rPr lang="en-US" dirty="0">
                <a:effectLst/>
                <a:hlinkClick r:id="rId2" tooltip="List of states and territories of the United States by population"/>
              </a:rPr>
              <a:t>most populous U.S. state</a:t>
            </a:r>
            <a:r>
              <a:rPr lang="en-US" dirty="0">
                <a:effectLst/>
              </a:rPr>
              <a:t> and the </a:t>
            </a:r>
            <a:r>
              <a:rPr lang="en-US" dirty="0">
                <a:effectLst/>
                <a:hlinkClick r:id="rId3" tooltip="List of U.S. states and territories by area"/>
              </a:rPr>
              <a:t>third-largest</a:t>
            </a:r>
            <a:r>
              <a:rPr lang="en-US" dirty="0">
                <a:effectLst/>
              </a:rPr>
              <a:t> by area and is also the </a:t>
            </a:r>
            <a:r>
              <a:rPr lang="en-US" dirty="0">
                <a:effectLst/>
                <a:hlinkClick r:id="rId4" tooltip="List of country subdivisions by population"/>
              </a:rPr>
              <a:t>world's thirty-fourth most populous</a:t>
            </a:r>
            <a:r>
              <a:rPr lang="en-US" dirty="0">
                <a:effectLst/>
              </a:rPr>
              <a:t> subnational entity.</a:t>
            </a:r>
          </a:p>
          <a:p>
            <a:r>
              <a:rPr lang="en-US" dirty="0">
                <a:effectLst/>
              </a:rPr>
              <a:t>California's economy, with a </a:t>
            </a:r>
            <a:r>
              <a:rPr lang="en-US" dirty="0">
                <a:effectLst/>
                <a:hlinkClick r:id="rId5" tooltip="Gross state product"/>
              </a:rPr>
              <a:t>gross state product</a:t>
            </a:r>
            <a:r>
              <a:rPr lang="en-US" dirty="0">
                <a:effectLst/>
              </a:rPr>
              <a:t> of $3.0 trillion, is the </a:t>
            </a:r>
            <a:r>
              <a:rPr lang="en-US" dirty="0">
                <a:effectLst/>
                <a:hlinkClick r:id="rId6" tooltip="List of country subdivisions by GDP over 200 billion USD"/>
              </a:rPr>
              <a:t>largest sub-national economy</a:t>
            </a:r>
            <a:r>
              <a:rPr lang="en-US" dirty="0">
                <a:effectLst/>
              </a:rPr>
              <a:t> in the world.</a:t>
            </a:r>
          </a:p>
          <a:p>
            <a:r>
              <a:rPr lang="en-US" dirty="0">
                <a:effectLst/>
              </a:rPr>
              <a:t>California integrates foods, languages, and traditions from other areas across the country and around the globe.</a:t>
            </a:r>
          </a:p>
          <a:p>
            <a:r>
              <a:rPr lang="en-US" dirty="0">
                <a:effectLst/>
              </a:rPr>
              <a:t>California's agriculture industry has the highest output of any U.S. state.</a:t>
            </a:r>
          </a:p>
        </p:txBody>
      </p:sp>
    </p:spTree>
    <p:extLst>
      <p:ext uri="{BB962C8B-B14F-4D97-AF65-F5344CB8AC3E}">
        <p14:creationId xmlns:p14="http://schemas.microsoft.com/office/powerpoint/2010/main" val="120745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F0F1-282D-46AD-B80D-73EA6DF1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F55C-C773-4276-BB4D-C22670FB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70" y="2965348"/>
            <a:ext cx="10353762" cy="1534733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To Provide locations in California for staring a new Restaurant which are more likely to give a good business.</a:t>
            </a:r>
          </a:p>
        </p:txBody>
      </p:sp>
    </p:spTree>
    <p:extLst>
      <p:ext uri="{BB962C8B-B14F-4D97-AF65-F5344CB8AC3E}">
        <p14:creationId xmlns:p14="http://schemas.microsoft.com/office/powerpoint/2010/main" val="293312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0293-76A3-4728-ABFE-F7E6B7E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 Acquisition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A0BC-4759-4E86-B3BC-6EA13F568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69448"/>
            <a:ext cx="10353762" cy="387895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i="1" u="sng" dirty="0">
                <a:effectLst/>
              </a:rPr>
              <a:t>Data Sources</a:t>
            </a:r>
          </a:p>
          <a:p>
            <a:pPr marL="36900" indent="0">
              <a:buNone/>
            </a:pPr>
            <a:endParaRPr lang="en-US" b="1" u="sng" dirty="0">
              <a:effectLst/>
            </a:endParaRPr>
          </a:p>
          <a:p>
            <a:pPr marL="36900" indent="0">
              <a:buNone/>
            </a:pPr>
            <a:r>
              <a:rPr lang="en-US" dirty="0">
                <a:effectLst/>
              </a:rPr>
              <a:t>Data was extracted from “California demographics by Cubit” Webpage using web scraping with </a:t>
            </a:r>
            <a:r>
              <a:rPr lang="en-US" dirty="0" err="1">
                <a:effectLst/>
              </a:rPr>
              <a:t>BeautifulSoup</a:t>
            </a:r>
            <a:r>
              <a:rPr lang="en-US" dirty="0">
                <a:effectLst/>
              </a:rPr>
              <a:t>. 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 err="1">
                <a:effectLst/>
              </a:rPr>
              <a:t>GeoPy</a:t>
            </a:r>
            <a:r>
              <a:rPr lang="en-US" dirty="0">
                <a:effectLst/>
              </a:rPr>
              <a:t> was used for calculating Latitude and Longitude for these Cities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>
                <a:effectLst/>
              </a:rPr>
              <a:t>Foursquare API was used for getting Venue data for these cities. </a:t>
            </a:r>
          </a:p>
        </p:txBody>
      </p:sp>
    </p:spTree>
    <p:extLst>
      <p:ext uri="{BB962C8B-B14F-4D97-AF65-F5344CB8AC3E}">
        <p14:creationId xmlns:p14="http://schemas.microsoft.com/office/powerpoint/2010/main" val="70530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EDB3-58F1-4427-829E-0303DDAC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Libraries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8B1A-0087-45DF-80D7-98EB0290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07107"/>
            <a:ext cx="10353762" cy="4058751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Pandas – For Data Analysis</a:t>
            </a:r>
          </a:p>
          <a:p>
            <a:pPr lvl="0"/>
            <a:r>
              <a:rPr lang="en-US" dirty="0">
                <a:effectLst/>
              </a:rPr>
              <a:t>Json – For handling json files</a:t>
            </a:r>
          </a:p>
          <a:p>
            <a:pPr lvl="0"/>
            <a:r>
              <a:rPr lang="en-US" dirty="0" err="1">
                <a:effectLst/>
              </a:rPr>
              <a:t>Geopy</a:t>
            </a:r>
            <a:r>
              <a:rPr lang="en-US" dirty="0">
                <a:effectLst/>
              </a:rPr>
              <a:t> – For converting address into Latitude and Longitude</a:t>
            </a:r>
          </a:p>
          <a:p>
            <a:pPr lvl="0"/>
            <a:r>
              <a:rPr lang="en-US" dirty="0" err="1">
                <a:effectLst/>
              </a:rPr>
              <a:t>sklearn.cluster</a:t>
            </a:r>
            <a:r>
              <a:rPr lang="en-US" dirty="0">
                <a:effectLst/>
              </a:rPr>
              <a:t> -  for </a:t>
            </a:r>
            <a:r>
              <a:rPr lang="en-US" dirty="0" err="1">
                <a:effectLst/>
              </a:rPr>
              <a:t>Kmeans</a:t>
            </a:r>
            <a:r>
              <a:rPr lang="en-US" dirty="0">
                <a:effectLst/>
              </a:rPr>
              <a:t> Clustering</a:t>
            </a:r>
          </a:p>
          <a:p>
            <a:pPr lvl="0"/>
            <a:r>
              <a:rPr lang="en-US" dirty="0">
                <a:effectLst/>
              </a:rPr>
              <a:t>folium – For Maps rendering</a:t>
            </a:r>
          </a:p>
          <a:p>
            <a:pPr lvl="0"/>
            <a:r>
              <a:rPr lang="en-US" dirty="0" err="1">
                <a:effectLst/>
              </a:rPr>
              <a:t>BeautifulSoup</a:t>
            </a:r>
            <a:r>
              <a:rPr lang="en-US" dirty="0">
                <a:effectLst/>
              </a:rPr>
              <a:t> -  For parsing HTML and XML files</a:t>
            </a:r>
          </a:p>
          <a:p>
            <a:pPr lvl="0"/>
            <a:r>
              <a:rPr lang="en-US" dirty="0" err="1">
                <a:effectLst/>
              </a:rPr>
              <a:t>Numpy</a:t>
            </a:r>
            <a:r>
              <a:rPr lang="en-US" dirty="0">
                <a:effectLst/>
              </a:rPr>
              <a:t> – For Numerical analysis</a:t>
            </a:r>
          </a:p>
          <a:p>
            <a:r>
              <a:rPr lang="en-US" dirty="0">
                <a:effectLst/>
              </a:rPr>
              <a:t>Matplotlib – Python plotting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0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AE06-C652-43F5-8C28-5216CF38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D6B1-B099-4A61-9DC6-E707C5A7F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i="1" u="sng" dirty="0">
                <a:effectLst/>
              </a:rPr>
              <a:t>Feature Extraction</a:t>
            </a:r>
          </a:p>
          <a:p>
            <a:pPr marL="36900" indent="0">
              <a:buNone/>
            </a:pPr>
            <a:endParaRPr lang="en-US" b="1" u="sng" dirty="0">
              <a:effectLst/>
            </a:endParaRPr>
          </a:p>
          <a:p>
            <a:r>
              <a:rPr lang="en-US" dirty="0">
                <a:effectLst/>
              </a:rPr>
              <a:t>One Hot Encoding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0DCA1-E2C7-478E-B2C5-D758A8F8F5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6771" y="3467528"/>
            <a:ext cx="5943600" cy="15392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934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6B23-355C-4B1E-B8B8-C1FC6E21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effectLst/>
              </a:rPr>
              <a:t>Unsupervised Learning- K-Means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72003-2115-46D2-BD05-BB427399DD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8449" y="2278185"/>
            <a:ext cx="4712227" cy="2507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61A34-677F-4236-8E2E-F890B4B3BF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2000" y="2278185"/>
            <a:ext cx="5176881" cy="2507110"/>
          </a:xfrm>
          <a:prstGeom prst="rect">
            <a:avLst/>
          </a:prstGeom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DB34D5-5FAC-4ADE-94C0-B7C8A27C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Methodology -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7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4230-FB34-493D-9387-02C3B770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effectLst/>
              </a:rPr>
              <a:t>Plotting</a:t>
            </a:r>
            <a:endParaRPr lang="en-US" b="1" u="sng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BB1F3-7720-479D-8A2B-3B1C1920C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858" y="2214831"/>
            <a:ext cx="3754755" cy="41338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3179BF-D519-4E3B-9A59-D59B6A92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Methodology -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1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98CA-4662-4D41-A4E4-92F07A5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C3BCA5-AA90-485C-A1F6-548D3944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effectLst/>
              </a:rPr>
              <a:t>Visualization of Clusters</a:t>
            </a:r>
          </a:p>
          <a:p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7BDD0D2-88ED-4206-BEC6-37175170D1B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16" y="2278207"/>
            <a:ext cx="4767260" cy="397019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97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</TotalTime>
  <Words>369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Data Analysis for starting a new restaurant in California</vt:lpstr>
      <vt:lpstr>Introduction</vt:lpstr>
      <vt:lpstr>Problem</vt:lpstr>
      <vt:lpstr>Data Acquisition</vt:lpstr>
      <vt:lpstr>Libraries Used</vt:lpstr>
      <vt:lpstr>Methodology</vt:lpstr>
      <vt:lpstr>Methodology - Cont.</vt:lpstr>
      <vt:lpstr>Methodology - Cont.</vt:lpstr>
      <vt:lpstr>Results</vt:lpstr>
      <vt:lpstr>Discussion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starting a new restaurant in California</dc:title>
  <dc:creator>Varun Kumar Anand</dc:creator>
  <cp:lastModifiedBy>Varun Kumar Anand</cp:lastModifiedBy>
  <cp:revision>30</cp:revision>
  <dcterms:created xsi:type="dcterms:W3CDTF">2020-12-30T08:42:53Z</dcterms:created>
  <dcterms:modified xsi:type="dcterms:W3CDTF">2020-12-30T09:30:43Z</dcterms:modified>
</cp:coreProperties>
</file>