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455" r:id="rId5"/>
    <p:sldId id="501" r:id="rId6"/>
    <p:sldId id="468" r:id="rId7"/>
    <p:sldId id="502" r:id="rId8"/>
    <p:sldId id="503" r:id="rId9"/>
    <p:sldId id="498" r:id="rId10"/>
  </p:sldIdLst>
  <p:sldSz cx="10333038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DFE"/>
    <a:srgbClr val="EAEAEA"/>
    <a:srgbClr val="1F6595"/>
    <a:srgbClr val="D18F00"/>
    <a:srgbClr val="0191A0"/>
    <a:srgbClr val="003399"/>
    <a:srgbClr val="BF4D00"/>
    <a:srgbClr val="AC3500"/>
    <a:srgbClr val="E2E2E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86323" autoAdjust="0"/>
  </p:normalViewPr>
  <p:slideViewPr>
    <p:cSldViewPr showGuides="1">
      <p:cViewPr varScale="1">
        <p:scale>
          <a:sx n="65" d="100"/>
          <a:sy n="65" d="100"/>
        </p:scale>
        <p:origin x="1386" y="66"/>
      </p:cViewPr>
      <p:guideLst>
        <p:guide orient="horz" pos="1117"/>
        <p:guide pos="302"/>
        <p:guide pos="7378"/>
        <p:guide pos="256"/>
        <p:guide pos="625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Planned Vs. Actual - Burndown Based on Build Drop / Defect Fixes Plan</a:t>
            </a:r>
          </a:p>
        </c:rich>
      </c:tx>
      <c:layout>
        <c:manualLayout>
          <c:xMode val="edge"/>
          <c:yMode val="edge"/>
          <c:x val="0.28245643979240453"/>
          <c:y val="4.5558911300471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529696603406185E-2"/>
          <c:y val="4.5196965761681133E-2"/>
          <c:w val="0.88615824851040947"/>
          <c:h val="0.76360819153886372"/>
        </c:manualLayout>
      </c:layout>
      <c:lineChart>
        <c:grouping val="standard"/>
        <c:varyColors val="0"/>
        <c:ser>
          <c:idx val="2"/>
          <c:order val="0"/>
          <c:tx>
            <c:strRef>
              <c:f>'BurnDown - No BIRI'!$C$5</c:f>
              <c:strCache>
                <c:ptCount val="1"/>
                <c:pt idx="0">
                  <c:v>Base Plan (14 Oct)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0726269486619044E-2"/>
                  <c:y val="5.2871346450677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990447863178761E-2"/>
                  <c:y val="3.74716571537848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3321802112316126E-3"/>
                  <c:y val="-2.8942496515253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2172196907086917E-2"/>
                  <c:y val="-2.6221487180793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521277158360762E-2"/>
                  <c:y val="-2.62214871807932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863513541490519E-2"/>
                  <c:y val="-2.01192765949472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7.8426170341101657E-4"/>
                  <c:y val="-2.4954437628440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0379244779494484E-3"/>
                  <c:y val="-4.4309811478761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5.0299502018838569E-3"/>
                  <c:y val="-1.79582772162195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2180683181918398E-3"/>
                  <c:y val="-1.98550076325681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9.6758398303709828E-4"/>
                  <c:y val="-2.622592598351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'BurnDown - No BIRI'!$B$6:$B$26</c:f>
              <c:strCache>
                <c:ptCount val="21"/>
                <c:pt idx="0">
                  <c:v>26-Sep</c:v>
                </c:pt>
                <c:pt idx="1">
                  <c:v>17-Oct</c:v>
                </c:pt>
                <c:pt idx="2">
                  <c:v>20-Oct</c:v>
                </c:pt>
                <c:pt idx="3">
                  <c:v>27-Oct</c:v>
                </c:pt>
                <c:pt idx="4">
                  <c:v>1-Nov</c:v>
                </c:pt>
                <c:pt idx="5">
                  <c:v>3-Nov</c:v>
                </c:pt>
                <c:pt idx="6">
                  <c:v>5-Nov</c:v>
                </c:pt>
                <c:pt idx="7">
                  <c:v>8-Nov</c:v>
                </c:pt>
                <c:pt idx="8">
                  <c:v>10-Nov</c:v>
                </c:pt>
                <c:pt idx="9">
                  <c:v>15-Nov</c:v>
                </c:pt>
                <c:pt idx="10">
                  <c:v>17-Nov</c:v>
                </c:pt>
                <c:pt idx="11">
                  <c:v>22-Nov</c:v>
                </c:pt>
                <c:pt idx="12">
                  <c:v>24-Nov</c:v>
                </c:pt>
                <c:pt idx="13">
                  <c:v>29-Nov</c:v>
                </c:pt>
                <c:pt idx="14">
                  <c:v>01-Dec</c:v>
                </c:pt>
                <c:pt idx="15">
                  <c:v>8-Dec</c:v>
                </c:pt>
                <c:pt idx="16">
                  <c:v>15-Dec</c:v>
                </c:pt>
                <c:pt idx="17">
                  <c:v>22-Dec</c:v>
                </c:pt>
                <c:pt idx="18">
                  <c:v>29-Dec</c:v>
                </c:pt>
                <c:pt idx="19">
                  <c:v>5-Jan</c:v>
                </c:pt>
                <c:pt idx="20">
                  <c:v>12-Jan</c:v>
                </c:pt>
              </c:strCache>
            </c:strRef>
          </c:cat>
          <c:val>
            <c:numRef>
              <c:f>'BurnDown - No BIRI'!$C$6:$C$26</c:f>
              <c:numCache>
                <c:formatCode>General</c:formatCode>
                <c:ptCount val="21"/>
                <c:pt idx="0">
                  <c:v>5807</c:v>
                </c:pt>
                <c:pt idx="1">
                  <c:v>4352</c:v>
                </c:pt>
                <c:pt idx="2">
                  <c:v>3744</c:v>
                </c:pt>
                <c:pt idx="3">
                  <c:v>1766</c:v>
                </c:pt>
                <c:pt idx="4">
                  <c:v>1766</c:v>
                </c:pt>
                <c:pt idx="5">
                  <c:v>168</c:v>
                </c:pt>
                <c:pt idx="6">
                  <c:v>168</c:v>
                </c:pt>
                <c:pt idx="7">
                  <c:v>168</c:v>
                </c:pt>
                <c:pt idx="8">
                  <c:v>47</c:v>
                </c:pt>
                <c:pt idx="9">
                  <c:v>47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'BurnDown - No BIRI'!$G$5</c:f>
              <c:strCache>
                <c:ptCount val="1"/>
                <c:pt idx="0">
                  <c:v>Revised Plan (17 Nov)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4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2.0970467925501078E-2"/>
                  <c:y val="-5.10137299637239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0810142393994972E-2"/>
                  <c:y val="-3.7131597438468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9.8452267901254237E-3"/>
                  <c:y val="-4.0082676440442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589915933251758E-2"/>
                  <c:y val="3.49530359569369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9374352862359416E-2"/>
                  <c:y val="5.04374164491720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3.4210554894067373E-2"/>
                  <c:y val="3.80764595183219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3.3984171519838166E-2"/>
                  <c:y val="4.3958232307125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'BurnDown - No BIRI'!$B$6:$B$26</c:f>
              <c:strCache>
                <c:ptCount val="21"/>
                <c:pt idx="0">
                  <c:v>26-Sep</c:v>
                </c:pt>
                <c:pt idx="1">
                  <c:v>17-Oct</c:v>
                </c:pt>
                <c:pt idx="2">
                  <c:v>20-Oct</c:v>
                </c:pt>
                <c:pt idx="3">
                  <c:v>27-Oct</c:v>
                </c:pt>
                <c:pt idx="4">
                  <c:v>1-Nov</c:v>
                </c:pt>
                <c:pt idx="5">
                  <c:v>3-Nov</c:v>
                </c:pt>
                <c:pt idx="6">
                  <c:v>5-Nov</c:v>
                </c:pt>
                <c:pt idx="7">
                  <c:v>8-Nov</c:v>
                </c:pt>
                <c:pt idx="8">
                  <c:v>10-Nov</c:v>
                </c:pt>
                <c:pt idx="9">
                  <c:v>15-Nov</c:v>
                </c:pt>
                <c:pt idx="10">
                  <c:v>17-Nov</c:v>
                </c:pt>
                <c:pt idx="11">
                  <c:v>22-Nov</c:v>
                </c:pt>
                <c:pt idx="12">
                  <c:v>24-Nov</c:v>
                </c:pt>
                <c:pt idx="13">
                  <c:v>29-Nov</c:v>
                </c:pt>
                <c:pt idx="14">
                  <c:v>01-Dec</c:v>
                </c:pt>
                <c:pt idx="15">
                  <c:v>8-Dec</c:v>
                </c:pt>
                <c:pt idx="16">
                  <c:v>15-Dec</c:v>
                </c:pt>
                <c:pt idx="17">
                  <c:v>22-Dec</c:v>
                </c:pt>
                <c:pt idx="18">
                  <c:v>29-Dec</c:v>
                </c:pt>
                <c:pt idx="19">
                  <c:v>5-Jan</c:v>
                </c:pt>
                <c:pt idx="20">
                  <c:v>12-Jan</c:v>
                </c:pt>
              </c:strCache>
            </c:strRef>
          </c:cat>
          <c:val>
            <c:numRef>
              <c:f>'BurnDown - No BIRI'!$G$6:$G$26</c:f>
              <c:numCache>
                <c:formatCode>General</c:formatCode>
                <c:ptCount val="21"/>
                <c:pt idx="0">
                  <c:v>5807</c:v>
                </c:pt>
                <c:pt idx="1">
                  <c:v>4352</c:v>
                </c:pt>
                <c:pt idx="2">
                  <c:v>3744</c:v>
                </c:pt>
                <c:pt idx="3">
                  <c:v>3436</c:v>
                </c:pt>
                <c:pt idx="4" formatCode="0">
                  <c:v>3436</c:v>
                </c:pt>
                <c:pt idx="5" formatCode="0">
                  <c:v>3436</c:v>
                </c:pt>
                <c:pt idx="6" formatCode="0">
                  <c:v>3436</c:v>
                </c:pt>
                <c:pt idx="7" formatCode="0">
                  <c:v>2642</c:v>
                </c:pt>
                <c:pt idx="8" formatCode="0">
                  <c:v>2428</c:v>
                </c:pt>
                <c:pt idx="9" formatCode="0">
                  <c:v>2428</c:v>
                </c:pt>
                <c:pt idx="10" formatCode="0">
                  <c:v>2145</c:v>
                </c:pt>
                <c:pt idx="11" formatCode="0">
                  <c:v>2145</c:v>
                </c:pt>
                <c:pt idx="12" formatCode="0">
                  <c:v>9</c:v>
                </c:pt>
                <c:pt idx="13" formatCode="0">
                  <c:v>0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'BurnDown - No BIRI'!$I$5</c:f>
              <c:strCache>
                <c:ptCount val="1"/>
                <c:pt idx="0">
                  <c:v>Actual QA Burn Down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840870248599113E-2"/>
                  <c:y val="-3.950100254034545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2546517629505582E-2"/>
                  <c:y val="2.445021515453345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5.122596315797693E-2"/>
                  <c:y val="3.86946516956412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0810142393994993E-2"/>
                  <c:y val="5.031382233225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0810142393994972E-2"/>
                  <c:y val="4.1569280355179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0810142393995014E-2"/>
                  <c:y val="3.7197009366643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1991194743256844E-2"/>
                  <c:y val="4.1569280355179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163822934399889E-2"/>
                  <c:y val="2.40801964010357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6693756473701311E-2"/>
                  <c:y val="-2.6285955473756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0323501575380262E-2"/>
                  <c:y val="-3.80095010537148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462563895771851E-2"/>
                  <c:y val="-2.60616440769951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8.0921496538508275E-3"/>
                  <c:y val="-2.0106922095588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'BurnDown - No BIRI'!$B$6:$B$26</c:f>
              <c:strCache>
                <c:ptCount val="21"/>
                <c:pt idx="0">
                  <c:v>26-Sep</c:v>
                </c:pt>
                <c:pt idx="1">
                  <c:v>17-Oct</c:v>
                </c:pt>
                <c:pt idx="2">
                  <c:v>20-Oct</c:v>
                </c:pt>
                <c:pt idx="3">
                  <c:v>27-Oct</c:v>
                </c:pt>
                <c:pt idx="4">
                  <c:v>1-Nov</c:v>
                </c:pt>
                <c:pt idx="5">
                  <c:v>3-Nov</c:v>
                </c:pt>
                <c:pt idx="6">
                  <c:v>5-Nov</c:v>
                </c:pt>
                <c:pt idx="7">
                  <c:v>8-Nov</c:v>
                </c:pt>
                <c:pt idx="8">
                  <c:v>10-Nov</c:v>
                </c:pt>
                <c:pt idx="9">
                  <c:v>15-Nov</c:v>
                </c:pt>
                <c:pt idx="10">
                  <c:v>17-Nov</c:v>
                </c:pt>
                <c:pt idx="11">
                  <c:v>22-Nov</c:v>
                </c:pt>
                <c:pt idx="12">
                  <c:v>24-Nov</c:v>
                </c:pt>
                <c:pt idx="13">
                  <c:v>29-Nov</c:v>
                </c:pt>
                <c:pt idx="14">
                  <c:v>01-Dec</c:v>
                </c:pt>
                <c:pt idx="15">
                  <c:v>8-Dec</c:v>
                </c:pt>
                <c:pt idx="16">
                  <c:v>15-Dec</c:v>
                </c:pt>
                <c:pt idx="17">
                  <c:v>22-Dec</c:v>
                </c:pt>
                <c:pt idx="18">
                  <c:v>29-Dec</c:v>
                </c:pt>
                <c:pt idx="19">
                  <c:v>5-Jan</c:v>
                </c:pt>
                <c:pt idx="20">
                  <c:v>12-Jan</c:v>
                </c:pt>
              </c:strCache>
            </c:strRef>
          </c:cat>
          <c:val>
            <c:numRef>
              <c:f>'BurnDown - No BIRI'!$I$6:$I$26</c:f>
              <c:numCache>
                <c:formatCode>General</c:formatCode>
                <c:ptCount val="21"/>
                <c:pt idx="0">
                  <c:v>5807</c:v>
                </c:pt>
                <c:pt idx="1">
                  <c:v>4352</c:v>
                </c:pt>
                <c:pt idx="2">
                  <c:v>3744</c:v>
                </c:pt>
                <c:pt idx="3">
                  <c:v>3436</c:v>
                </c:pt>
                <c:pt idx="4">
                  <c:v>3436</c:v>
                </c:pt>
                <c:pt idx="5">
                  <c:v>3436</c:v>
                </c:pt>
                <c:pt idx="6">
                  <c:v>3436</c:v>
                </c:pt>
                <c:pt idx="7">
                  <c:v>2814</c:v>
                </c:pt>
                <c:pt idx="8">
                  <c:v>2594</c:v>
                </c:pt>
                <c:pt idx="9">
                  <c:v>2454</c:v>
                </c:pt>
                <c:pt idx="10">
                  <c:v>2145</c:v>
                </c:pt>
                <c:pt idx="11">
                  <c:v>2145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271264"/>
        <c:axId val="411270480"/>
      </c:lineChart>
      <c:lineChart>
        <c:grouping val="standard"/>
        <c:varyColors val="0"/>
        <c:ser>
          <c:idx val="0"/>
          <c:order val="3"/>
          <c:tx>
            <c:strRef>
              <c:f>'BurnDown - No BIRI'!$M$5</c:f>
              <c:strCache>
                <c:ptCount val="1"/>
                <c:pt idx="0">
                  <c:v>Pass Rate (%)</c:v>
                </c:pt>
              </c:strCache>
            </c:strRef>
          </c:tx>
          <c:spPr>
            <a:ln w="2222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7075959826558813E-2"/>
                  <c:y val="-5.96168657951771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9037427256504556E-2"/>
                  <c:y val="-5.74509729488675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008909412540797E-2"/>
                  <c:y val="5.04498102881947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9583549160944468E-2"/>
                  <c:y val="-0.118624876018575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6484665527008084E-2"/>
                  <c:y val="-0.120101283488042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2.3316610261730243E-2"/>
                  <c:y val="-6.4863369490904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'BurnDown - No BIRI'!$M$6:$M$26</c:f>
              <c:numCache>
                <c:formatCode>0%</c:formatCode>
                <c:ptCount val="21"/>
                <c:pt idx="0">
                  <c:v>0</c:v>
                </c:pt>
                <c:pt idx="1">
                  <c:v>0.14000000000000001</c:v>
                </c:pt>
                <c:pt idx="2">
                  <c:v>0.2</c:v>
                </c:pt>
                <c:pt idx="3">
                  <c:v>0.24</c:v>
                </c:pt>
                <c:pt idx="4">
                  <c:v>0.24</c:v>
                </c:pt>
                <c:pt idx="5">
                  <c:v>0.24</c:v>
                </c:pt>
                <c:pt idx="6">
                  <c:v>0.25</c:v>
                </c:pt>
                <c:pt idx="7">
                  <c:v>0.32</c:v>
                </c:pt>
                <c:pt idx="8">
                  <c:v>0.33</c:v>
                </c:pt>
                <c:pt idx="9">
                  <c:v>0.33</c:v>
                </c:pt>
                <c:pt idx="10">
                  <c:v>0.36</c:v>
                </c:pt>
                <c:pt idx="11">
                  <c:v>0.37368692956776306</c:v>
                </c:pt>
                <c:pt idx="12">
                  <c:v>0.57310142930945407</c:v>
                </c:pt>
                <c:pt idx="13">
                  <c:v>0.58937489237127605</c:v>
                </c:pt>
                <c:pt idx="14">
                  <c:v>0.62037196486998447</c:v>
                </c:pt>
                <c:pt idx="15">
                  <c:v>0.651369037368693</c:v>
                </c:pt>
                <c:pt idx="16">
                  <c:v>0.68236610986740143</c:v>
                </c:pt>
                <c:pt idx="17">
                  <c:v>0.71336318236610985</c:v>
                </c:pt>
                <c:pt idx="18">
                  <c:v>0.74436025486481827</c:v>
                </c:pt>
                <c:pt idx="19">
                  <c:v>0.7753573273635268</c:v>
                </c:pt>
                <c:pt idx="20">
                  <c:v>0.80635439986223523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272048"/>
        <c:axId val="411271656"/>
      </c:lineChart>
      <c:catAx>
        <c:axId val="4112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70480"/>
        <c:crosses val="autoZero"/>
        <c:auto val="0"/>
        <c:lblAlgn val="ctr"/>
        <c:lblOffset val="100"/>
        <c:noMultiLvlLbl val="0"/>
      </c:catAx>
      <c:valAx>
        <c:axId val="411270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Test Case</a:t>
                </a:r>
                <a:r>
                  <a:rPr lang="en-US" sz="1000" b="1" baseline="0"/>
                  <a:t> Count</a:t>
                </a:r>
              </a:p>
            </c:rich>
          </c:tx>
          <c:layout>
            <c:manualLayout>
              <c:xMode val="edge"/>
              <c:yMode val="edge"/>
              <c:x val="8.4758247709083054E-4"/>
              <c:y val="0.336947724561116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71264"/>
        <c:crosses val="autoZero"/>
        <c:crossBetween val="between"/>
      </c:valAx>
      <c:valAx>
        <c:axId val="411271656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Pass 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72048"/>
        <c:crosses val="max"/>
        <c:crossBetween val="between"/>
      </c:valAx>
      <c:catAx>
        <c:axId val="411272048"/>
        <c:scaling>
          <c:orientation val="minMax"/>
        </c:scaling>
        <c:delete val="1"/>
        <c:axPos val="b"/>
        <c:majorTickMark val="out"/>
        <c:minorTickMark val="none"/>
        <c:tickLblPos val="nextTo"/>
        <c:crossAx val="411271656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2438624277003034E-2"/>
          <c:y val="0.90247442236810937"/>
          <c:w val="0.83877911156170282"/>
          <c:h val="9.7525617516988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pPr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21/11/2016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93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95DFA42-FEF2-4B97-A44E-61C088B33886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1F2-6433-4748-92F3-482A4CECA1DA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793-F731-478B-9C2C-6F25994626BE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573-498D-4E3A-84C1-37E7CADB1A19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B3AA-E646-416F-95FF-1130EC0EEA5C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7A2FD-9187-41D5-9AC6-183AABE1846B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7599" y="1052736"/>
            <a:ext cx="774978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4D8657-06FA-4F82-A443-0ED31E1D9698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D392C-8C28-423F-9CF9-168C5FDCF3D4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692DD-A5CB-4CBC-B62D-B02332574F71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BB828-61F0-4AD9-B83F-B51E2FD5D965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F1CBB15-4623-4BC3-98F4-7FBDC5C3EB7E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364F9-B8D7-4760-9E36-ADB2A13415EE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746B7F-10AF-47B2-AE12-0E664AA0F191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4F059C-5358-4382-9F64-9EFC1EE2C2AD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2817FE-8B22-4431-B6F5-9F30154539AA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E50640B-77AE-4DAF-A2C2-AA97F1AC5427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t>21 November, 2016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5A55F63-72A7-4C3C-BB7A-0DF3442B8F2C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3966573-0FF1-454F-84B8-67E0AE6B6D51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3F7355F-59D9-4B15-B7A2-069ADDF07430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8B6D070-CEAD-4B53-9A04-293A45B82D8D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F28026C-9853-4899-9882-E4E98828DFEC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AF4D0EE-7C0F-40F8-994B-F5F87825EDE1}" type="datetime3">
              <a:rPr lang="en-GB" smtClean="0"/>
              <a:t>21 November, 2016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20CB7A-7153-4F10-9233-77D98F96BEE6}" type="datetime3">
              <a:rPr lang="en-GB" smtClean="0"/>
              <a:t>21 November, 2016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6477000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61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4" r:id="rId49"/>
    <p:sldLayoutId id="2147483715" r:id="rId5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R2 COG APAC </a:t>
            </a: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Planning Meeting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52660" y="4074728"/>
            <a:ext cx="6457209" cy="1299748"/>
          </a:xfrm>
        </p:spPr>
        <p:txBody>
          <a:bodyPr>
            <a:normAutofit fontScale="25000" lnSpcReduction="20000"/>
          </a:bodyPr>
          <a:lstStyle/>
          <a:p>
            <a:r>
              <a:rPr lang="en-US" sz="7079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Nov </a:t>
            </a:r>
            <a:r>
              <a:rPr lang="en-US" sz="7079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  <a:p>
            <a:endParaRPr lang="en-US" sz="4955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r>
              <a:rPr lang="en-US" sz="354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1.0</a:t>
            </a:r>
          </a:p>
          <a:p>
            <a:endParaRPr lang="en-US" dirty="0" smtClean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8054753" y="198164"/>
            <a:ext cx="1836166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38A7-CC1D-4BC1-8BDC-0081ED08A5B3}" type="datetime3">
              <a:rPr lang="en-GB" smtClean="0"/>
              <a:pPr/>
              <a:t>21 November,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220232" y="623662"/>
            <a:ext cx="2861983" cy="1343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20232" y="943605"/>
            <a:ext cx="2857226" cy="57322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6433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endParaRPr lang="en-US" sz="12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8543" y="3317082"/>
            <a:ext cx="6649624" cy="959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9950" y="6270375"/>
            <a:ext cx="549216" cy="180000"/>
          </a:xfrm>
        </p:spPr>
        <p:txBody>
          <a:bodyPr/>
          <a:lstStyle/>
          <a:p>
            <a:fld id="{B78AE48E-8483-4BD0-A417-21A0B5270AF8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330185" y="1114175"/>
            <a:ext cx="1280160" cy="1280160"/>
            <a:chOff x="7650523" y="4962552"/>
            <a:chExt cx="1280160" cy="1280160"/>
          </a:xfrm>
        </p:grpSpPr>
        <p:sp>
          <p:nvSpPr>
            <p:cNvPr id="4" name="Flowchart: Process 3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Tw Cen MT Condensed" pitchFamily="34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51488" y="501936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FFC000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63%</a:t>
              </a:r>
              <a:endParaRPr lang="en-US" sz="3200" b="1" dirty="0">
                <a:solidFill>
                  <a:srgbClr val="FFC000"/>
                </a:solidFill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50523" y="5566428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 Completion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30185" y="2480051"/>
            <a:ext cx="1280160" cy="1280160"/>
            <a:chOff x="7650523" y="4962552"/>
            <a:chExt cx="1280160" cy="1280160"/>
          </a:xfrm>
        </p:grpSpPr>
        <p:sp>
          <p:nvSpPr>
            <p:cNvPr id="19" name="Flowchart: Process 18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  <a:latin typeface="Tw Cen MT Condensed" pitchFamily="34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41963" y="502317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2145</a:t>
              </a:r>
              <a:endPara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703863" y="5592875"/>
              <a:ext cx="118872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Pending Test </a:t>
              </a:r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ases to be executed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0534" y="1119001"/>
            <a:ext cx="1280160" cy="1280160"/>
            <a:chOff x="7650523" y="4962552"/>
            <a:chExt cx="1280160" cy="1280160"/>
          </a:xfrm>
        </p:grpSpPr>
        <p:sp>
          <p:nvSpPr>
            <p:cNvPr id="24" name="Flowchart: Process 23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Tw Cen MT Condensed" pitchFamily="34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41963" y="500031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3662</a:t>
              </a:r>
              <a:endPara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900" dirty="0" smtClean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330185" y="3851651"/>
            <a:ext cx="2650509" cy="2658149"/>
            <a:chOff x="6264891" y="5647651"/>
            <a:chExt cx="2650509" cy="2658149"/>
          </a:xfrm>
        </p:grpSpPr>
        <p:grpSp>
          <p:nvGrpSpPr>
            <p:cNvPr id="8" name="Group 7"/>
            <p:cNvGrpSpPr/>
            <p:nvPr/>
          </p:nvGrpSpPr>
          <p:grpSpPr>
            <a:xfrm>
              <a:off x="6264891" y="5647651"/>
              <a:ext cx="1280160" cy="1280160"/>
              <a:chOff x="7650523" y="4962552"/>
              <a:chExt cx="1280160" cy="1280160"/>
            </a:xfrm>
          </p:grpSpPr>
          <p:sp>
            <p:nvSpPr>
              <p:cNvPr id="9" name="Flowchart: Process 8"/>
              <p:cNvSpPr/>
              <p:nvPr/>
            </p:nvSpPr>
            <p:spPr bwMode="auto">
              <a:xfrm rot="16200000">
                <a:off x="7650523" y="4962552"/>
                <a:ext cx="1280160" cy="128016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prstClr val="white"/>
                  </a:solidFill>
                  <a:latin typeface="Tw Cen MT Condensed" pitchFamily="34" charset="0"/>
                  <a:cs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41963" y="5023172"/>
                <a:ext cx="1097280" cy="45720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FFC000"/>
                    </a:solidFill>
                    <a:latin typeface="Calibri" panose="020F0502020204030204" pitchFamily="34" charset="0"/>
                    <a:ea typeface="Segoe UI" pitchFamily="34" charset="0"/>
                    <a:cs typeface="Segoe UI" pitchFamily="34" charset="0"/>
                  </a:rPr>
                  <a:t>37%</a:t>
                </a:r>
                <a:endParaRPr lang="en-US" sz="3200" b="1" dirty="0">
                  <a:solidFill>
                    <a:srgbClr val="FFC000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7650523" y="5554571"/>
                <a:ext cx="12801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650523" y="5592875"/>
                <a:ext cx="1280160" cy="54864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Pass % against Overall Test Cases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64891" y="7025640"/>
              <a:ext cx="1280160" cy="1280160"/>
              <a:chOff x="7650523" y="4967378"/>
              <a:chExt cx="1280160" cy="1280160"/>
            </a:xfrm>
          </p:grpSpPr>
          <p:sp>
            <p:nvSpPr>
              <p:cNvPr id="14" name="Flowchart: Process 13"/>
              <p:cNvSpPr/>
              <p:nvPr/>
            </p:nvSpPr>
            <p:spPr bwMode="auto">
              <a:xfrm rot="16200000">
                <a:off x="7650523" y="4967378"/>
                <a:ext cx="1280160" cy="128016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prstClr val="white"/>
                  </a:solidFill>
                  <a:latin typeface="Tw Cen MT Condensed" pitchFamily="34" charset="0"/>
                  <a:cs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41963" y="5030792"/>
                <a:ext cx="1097280" cy="45720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Segoe UI" pitchFamily="34" charset="0"/>
                    <a:cs typeface="Segoe UI" pitchFamily="34" charset="0"/>
                  </a:rPr>
                  <a:t>1115</a:t>
                </a:r>
                <a:endParaRPr lang="en-US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650523" y="5554571"/>
                <a:ext cx="12801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650523" y="5592875"/>
                <a:ext cx="1280160" cy="54864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Total </a:t>
                </a:r>
              </a:p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Open Defects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635240" y="5652477"/>
              <a:ext cx="1280160" cy="1280160"/>
              <a:chOff x="7650523" y="4962552"/>
              <a:chExt cx="1280160" cy="1280160"/>
            </a:xfrm>
          </p:grpSpPr>
          <p:sp>
            <p:nvSpPr>
              <p:cNvPr id="29" name="Flowchart: Process 28"/>
              <p:cNvSpPr/>
              <p:nvPr/>
            </p:nvSpPr>
            <p:spPr bwMode="auto">
              <a:xfrm rot="16200000">
                <a:off x="7650523" y="4962552"/>
                <a:ext cx="1280160" cy="128016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prstClr val="white"/>
                  </a:solidFill>
                  <a:latin typeface="Tw Cen MT Condensed" pitchFamily="34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1963" y="5023172"/>
                <a:ext cx="1097280" cy="45720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FFC000"/>
                    </a:solidFill>
                    <a:latin typeface="Calibri" panose="020F0502020204030204" pitchFamily="34" charset="0"/>
                    <a:ea typeface="Segoe UI" pitchFamily="34" charset="0"/>
                    <a:cs typeface="Segoe UI" pitchFamily="34" charset="0"/>
                  </a:rPr>
                  <a:t>59%</a:t>
                </a:r>
                <a:endParaRPr lang="en-US" sz="3200" b="1" dirty="0">
                  <a:solidFill>
                    <a:srgbClr val="FFC000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7650523" y="5554571"/>
                <a:ext cx="12801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650523" y="5592875"/>
                <a:ext cx="1280160" cy="54864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Pass Rate against executed </a:t>
                </a:r>
                <a:r>
                  <a: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est Cases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35240" y="7025640"/>
              <a:ext cx="1280160" cy="1280160"/>
              <a:chOff x="7650523" y="4962552"/>
              <a:chExt cx="1280160" cy="1280160"/>
            </a:xfrm>
          </p:grpSpPr>
          <p:sp>
            <p:nvSpPr>
              <p:cNvPr id="34" name="Flowchart: Process 33"/>
              <p:cNvSpPr/>
              <p:nvPr/>
            </p:nvSpPr>
            <p:spPr bwMode="auto">
              <a:xfrm rot="16200000">
                <a:off x="7650523" y="4962552"/>
                <a:ext cx="1280160" cy="128016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rgbClr val="FF0000"/>
                  </a:solidFill>
                  <a:latin typeface="Tw Cen MT Condensed" pitchFamily="34" charset="0"/>
                  <a:cs typeface="Arial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741963" y="5023172"/>
                <a:ext cx="1097280" cy="45720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FFC000"/>
                    </a:solidFill>
                    <a:latin typeface="Calibri" panose="020F0502020204030204" pitchFamily="34" charset="0"/>
                    <a:ea typeface="Segoe UI" pitchFamily="34" charset="0"/>
                    <a:cs typeface="Segoe UI" pitchFamily="34" charset="0"/>
                  </a:rPr>
                  <a:t>363</a:t>
                </a:r>
                <a:endParaRPr lang="en-US" sz="3200" b="1" dirty="0">
                  <a:solidFill>
                    <a:srgbClr val="FFC000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7650523" y="5554571"/>
                <a:ext cx="12801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50523" y="5592875"/>
                <a:ext cx="1280160" cy="548640"/>
              </a:xfrm>
              <a:prstGeom prst="rect">
                <a:avLst/>
              </a:prstGeom>
              <a:noFill/>
            </p:spPr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Total Open P1 &amp; P2 Defects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8700534" y="2484877"/>
            <a:ext cx="1280160" cy="1280160"/>
            <a:chOff x="7650523" y="4962552"/>
            <a:chExt cx="1280160" cy="1280160"/>
          </a:xfrm>
        </p:grpSpPr>
        <p:sp>
          <p:nvSpPr>
            <p:cNvPr id="39" name="Flowchart: Process 38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  <a:latin typeface="Tw Cen MT Condensed" pitchFamily="34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41963" y="502317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14</a:t>
              </a:r>
              <a:r>
                <a:rPr lang="en-US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Days</a:t>
              </a:r>
              <a:endPara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50523" y="55166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Available Calendar Days - </a:t>
              </a:r>
              <a:r>
                <a:rPr lang="en-US" sz="1100" dirty="0" smtClean="0">
                  <a:solidFill>
                    <a:srgbClr val="FFC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</a:t>
              </a:r>
              <a:r>
                <a:rPr lang="en-US" sz="1100" baseline="30000" dirty="0" smtClean="0">
                  <a:solidFill>
                    <a:srgbClr val="FFC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r>
                <a:rPr lang="en-US" sz="1100" dirty="0" smtClean="0">
                  <a:solidFill>
                    <a:srgbClr val="FFC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Dec Completion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670939" y="1734379"/>
            <a:ext cx="1280160" cy="548640"/>
          </a:xfrm>
          <a:prstGeom prst="rect">
            <a:avLst/>
          </a:prstGeom>
          <a:noFill/>
        </p:spPr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Total Test Cases Executed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3087" y="639039"/>
            <a:ext cx="6658432" cy="1343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3086" y="926537"/>
            <a:ext cx="6658433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6433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endParaRPr lang="en-US" sz="12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526411" y="634794"/>
            <a:ext cx="54207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Headlines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984" y="1017493"/>
            <a:ext cx="6450961" cy="2115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Execution is in Progress for APAC components (excl. BIRI, CI, Complaints, General Files) and Test Execution Percentage is at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63%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&amp; Overall Pass Percentage has increased to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37%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build (23/24) enabled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283 Test Cases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execution out of planned ~1713 test cases. We have completed the execution for the enabled 283 test cases. </a:t>
            </a:r>
          </a:p>
          <a:p>
            <a:pPr marL="685800" lvl="1" indent="-1714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 &amp; Its dependent Components: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~278 Test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Cases - Data Load functionalities (Meridian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WorkView)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Data Extract (WorkView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Meridian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 still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issues.</a:t>
            </a:r>
            <a:endParaRPr lang="en-US" sz="1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85800" lvl="1" indent="-1714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WorkLoad (Partial Deployment):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~5 Test Cases</a:t>
            </a:r>
          </a:p>
          <a:p>
            <a:pPr marL="2857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 Closure: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 of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37 defects delivered -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(2 P1, 13 P2, 6 P3, 2 P4) defects were Closed. 12 (5 P1, 6 P2, 1 P3, 0 P4) Defects were Re-Opened and 2 Defects (1 P1, 0 P2, 1 P3, 0 P4) are in Retest Dependency.</a:t>
            </a:r>
          </a:p>
          <a:p>
            <a:pPr marL="2857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Retested ~879 Open Defects to check for associated Defect Fixes/Sporadic Errors/Non-Reproducible errors - </a:t>
            </a:r>
            <a:r>
              <a:rPr lang="en-GB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have closed </a:t>
            </a:r>
            <a:r>
              <a:rPr lang="en-GB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~103 defects (2 P1, 47 P2, 54 P3) </a:t>
            </a:r>
            <a:r>
              <a:rPr lang="en-GB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total as they are resolved in the latest </a:t>
            </a:r>
            <a:r>
              <a:rPr lang="en-GB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builds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8542" y="3589386"/>
            <a:ext cx="6649625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6433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endParaRPr lang="en-US" sz="12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20"/>
          <p:cNvSpPr txBox="1"/>
          <p:nvPr/>
        </p:nvSpPr>
        <p:spPr>
          <a:xfrm>
            <a:off x="422903" y="3294111"/>
            <a:ext cx="54207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 Delivery Status (As of 21</a:t>
            </a:r>
            <a:r>
              <a:rPr lang="en-US" sz="1200" b="1" baseline="30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Nov 2016)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310800" y="150894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WorkView R2 COG APAC - Testing Summary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7344698" y="619125"/>
            <a:ext cx="262091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7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 Progress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42495"/>
              </p:ext>
            </p:extLst>
          </p:nvPr>
        </p:nvGraphicFramePr>
        <p:xfrm>
          <a:off x="507028" y="3677490"/>
          <a:ext cx="6477000" cy="2895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8608"/>
                <a:gridCol w="2661940"/>
                <a:gridCol w="1876452"/>
              </a:tblGrid>
              <a:tr h="35004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Components / Interfaces Delivered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Components / Defects Not Delivered  in </a:t>
                      </a:r>
                    </a:p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Nov 15</a:t>
                      </a:r>
                      <a:r>
                        <a:rPr lang="en-US" sz="900" b="1" baseline="30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 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/ 17</a:t>
                      </a:r>
                      <a:r>
                        <a:rPr lang="en-US" sz="900" b="1" baseline="30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Nov Build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Delivery Plan </a:t>
                      </a:r>
                    </a:p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Nov 22</a:t>
                      </a:r>
                      <a:r>
                        <a:rPr lang="en-US" sz="900" b="1" baseline="30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nd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Build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21111">
                <a:tc>
                  <a:txBody>
                    <a:bodyPr/>
                    <a:lstStyle/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earch Templates 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Security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PAP - 19 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Broker</a:t>
                      </a:r>
                      <a:endParaRPr lang="en-US" sz="1000" baseline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Account 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Certificate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6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&amp; Document Actions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 (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Partial)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 Compliance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(Partial)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Workload Button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(Partial)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endParaRPr lang="en-US" sz="1000" baseline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Workflow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373 Test Cases  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 #8029, #8161, #6842) 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Workflow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292 Test Cases 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(#8226, #6842, #8557 )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 Gen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258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Actions Defect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126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 #8222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PDP Services (Partial Deployment)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53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121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Workload #8560 - 33 Test Cases</a:t>
                      </a:r>
                      <a:endParaRPr lang="en-US" sz="1000" b="1" baseline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Search (Meridian Dependent)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TC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 Compliance(Partial) #8603 -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60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TC</a:t>
                      </a:r>
                    </a:p>
                    <a:p>
                      <a:pPr marL="2286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 Integration #8696, #8682 - </a:t>
                      </a:r>
                      <a:r>
                        <a:rPr lang="en-US" sz="10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  <a:r>
                        <a:rPr lang="en-US" sz="10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 </a:t>
                      </a:r>
                    </a:p>
                    <a:p>
                      <a:pPr marL="5715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Total Impacted Test Cases: 1430 TC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PDP Services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Ingestion from Meridian 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 (Data Extract: WorkView 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Meridian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 Gen Fix 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 Compliance (Pending Functionalities)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Workload (Pending Functionalities)</a:t>
                      </a:r>
                    </a:p>
                    <a:p>
                      <a:pPr marL="2857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 Fix for Critical and key high defects shared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0800" y="150894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Revised Burn Down &amp; Execution Plan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72746" y="6553200"/>
            <a:ext cx="549216" cy="180000"/>
          </a:xfrm>
        </p:spPr>
        <p:txBody>
          <a:bodyPr/>
          <a:lstStyle/>
          <a:p>
            <a:fld id="{B78AE48E-8483-4BD0-A417-21A0B5270AF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61144" y="714375"/>
            <a:ext cx="9765792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Revised Burn Down (As of 21</a:t>
            </a:r>
            <a:r>
              <a:rPr lang="en-GB" sz="105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sz="105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Nov 2016)</a:t>
            </a:r>
            <a:endParaRPr lang="en-GB" sz="10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568" y="4328692"/>
            <a:ext cx="9765792" cy="1691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568" y="4030218"/>
            <a:ext cx="9765792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Success Factors to achieve the above test execution plan</a:t>
            </a:r>
            <a:endParaRPr lang="en-GB" sz="10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573" y="4560094"/>
            <a:ext cx="917717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foreseeing Overall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589 Open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P1 &amp; P2 defects by 30</a:t>
            </a:r>
            <a:r>
              <a:rPr lang="en-US" sz="1000" b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Nov 2016.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Average P1 &amp; P2 Defect Closure / week needs to be maintained at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/ week until 30</a:t>
            </a:r>
            <a:r>
              <a:rPr lang="en-US" sz="1000" b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Nov 2016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then to be increased to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60 defects / week from 1</a:t>
            </a:r>
            <a:r>
              <a:rPr lang="en-US" sz="1000" b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Dec 2016.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achieving the above defect fix rate, we are expecting the pass percentage to be at </a:t>
            </a:r>
            <a:r>
              <a:rPr lang="en-US" sz="10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~80% Pass by </a:t>
            </a:r>
            <a:r>
              <a:rPr lang="en-US" sz="10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1000" b="1" baseline="30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0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Jan </a:t>
            </a:r>
            <a:r>
              <a:rPr lang="en-US" sz="10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APAC region (excluding BIRI, CI, General Files, Complaints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can complete the pending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2145 Test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ases with 14 functional testers working until 8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Dec 2016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610618"/>
              </p:ext>
            </p:extLst>
          </p:nvPr>
        </p:nvGraphicFramePr>
        <p:xfrm>
          <a:off x="261144" y="1100325"/>
          <a:ext cx="9760818" cy="283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5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0800" y="150894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SIT Progress at Component Level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35543"/>
              </p:ext>
            </p:extLst>
          </p:nvPr>
        </p:nvGraphicFramePr>
        <p:xfrm>
          <a:off x="384618" y="609600"/>
          <a:ext cx="9420213" cy="6172200"/>
        </p:xfrm>
        <a:graphic>
          <a:graphicData uri="http://schemas.openxmlformats.org/drawingml/2006/table">
            <a:tbl>
              <a:tblPr/>
              <a:tblGrid>
                <a:gridCol w="1098901"/>
                <a:gridCol w="1920512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02007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Work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View - </a:t>
                      </a:r>
                    </a:p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R2 COG Components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Test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Execution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Pass % Against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Overall Open Defects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Open P1 &amp; 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Overall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10200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Workflows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&amp; UI Elements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Policy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1316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Claims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Certificate (Child Policy)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Correspondent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Broker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Account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Indexing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File Actions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Document Actions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Workbasket/UI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Alerts &amp; Notes/Audit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Flags and Milestones 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Get Next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Workload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Search Templates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Policy Search Templates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Claim Search Templates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Correspondent Search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Certificate Search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Core Search Templates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Ingestion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Datacap scanning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Upload Document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Save and Send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WorkView Print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Drag &amp; Drop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ACRS Documents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PBE Documents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CLEX Report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FACRI Report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Generic Email Broker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PAP &amp; PDP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Viewer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Daeja Viewer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Doc Gen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Barcode Generation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Document Generation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Interfaces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ACRS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System 6 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Chubb Compliance Check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Meridian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0800" y="150894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Top 30 Priority Defects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0028"/>
              </p:ext>
            </p:extLst>
          </p:nvPr>
        </p:nvGraphicFramePr>
        <p:xfrm>
          <a:off x="310799" y="531895"/>
          <a:ext cx="9808719" cy="6168555"/>
        </p:xfrm>
        <a:graphic>
          <a:graphicData uri="http://schemas.openxmlformats.org/drawingml/2006/table">
            <a:tbl>
              <a:tblPr/>
              <a:tblGrid>
                <a:gridCol w="630068"/>
                <a:gridCol w="5936425"/>
                <a:gridCol w="931976"/>
                <a:gridCol w="781327"/>
                <a:gridCol w="898855"/>
                <a:gridCol w="630068"/>
              </a:tblGrid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ID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Summary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Name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Suggested Planned Fix Date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8223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Policy| While performing "Accepted" action through File Action for work item at Quote response step, unable to proceed further for legal and compliance validation. 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8029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Policy| List of actions are not displayed for the work item at bind policy step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8222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is unable to perform copy/move/link action for a document, as for all actions "Paste" option is disabled under tree view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Actions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Claims: File actions are not present while creating a claim with an associated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7044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UI: Unexpected error is displayed when Workflow actions is selected for a workitem in prospect step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7441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 | Unable to grant approval in 'Approval Request' workitem , unexpected error is seen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8557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COG: Claims: Request time out message is getting displayed while clicking on the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Registraion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Workbasket and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are not displayed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8560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Load : Long running scripts displayed when clicked on the Work Load tab.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Workload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8603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COG | Chubb Compliance | Automatic sanction check is not getting triggered while creating a new correspondent.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Chubb Compliance Link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8618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COG | Chubb compliance | User is unable to trigger Manual Sanction check on a correspondent file as "Sanction Check" file action is missing under the Correspondent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Chubb Compliance Link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8161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: Unable to Perform Legal and Compliance Validation in Policy Renewal Work Flow | Renewal work item is not getting displayed in Compliance workbasket at Legal &amp; Compliance Validation step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Re-assign | Reassign Reason dropdown is not showing mandatory fields  to the user for reassign action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7477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 | User is unable to perform "Wait for response" action on the Recovery parallel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"Claimant" and "Loss Description" fields are not reflecting from the main claim file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7640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Certificate(Child Policy) | 'Declined' file action is not available for Further information request worktime on certificate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(Child Policy)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Certificate: While selecting new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option for a certificate file further information request worktime option is not displayed.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(Child Policy)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Correspondent : Correspondent Search option is not available in the Search Template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Correspondent Search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8037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Unexpected Error' message is displayed when user opens any result from 'Policy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Search'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Search Templates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 | Unable to add note  in Notes/audit tab inside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it is disabled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Alerts &amp; Notes/Audit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Template :"File Note", "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Note" and  "Document Note" and "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 template is not available in the search tab.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Search Templates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6640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:'Target Date', 'Exit' and 'Close-created in error' file actions are not present under workitem actions for policy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7202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: While creating a Certificate file with process enrollment workitem, the workitem is not getting created.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(Child Policy)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7685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Policy: When the user performs “NTU” action for a process submission workitem,the process submission workitem is displayed in the open workitem node instead of closed workitem node.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7514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: Unexpected error is getting displayed while Performing "Close" action for multiline submission workitem.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8114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Indexing: Document type is not displaying  the exact values in the drop down according to the file type and folder type selected for policy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Indexing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6864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Template | Unable to open any document from search results screen  in document search template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Search Templates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6652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:'Clone' and 'Link Correspondent' action is not available under the File Actions after opening or creating any policy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Certificate(Child Policy)| Clone, Show hyperlink ,link file, link correspondent, exit file actions are not present for certificate file.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(Child Policy)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Certificate: Unable to close the Process Enrollment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clicking on "Close-Created in Error" from the file Actions, "Un expected error" message is displayed.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(Child Policy)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7482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 | "Recovery"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worktime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not getting created under "Adjudication" workbasket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7574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Policy: Complete action is not present for peer review workitem.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High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21/11/2016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249" y="1194408"/>
            <a:ext cx="7296870" cy="261559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D038A7-CC1D-4BC1-8BDC-0081ED08A5B3}" type="datetime3">
              <a:rPr lang="en-GB" smtClean="0"/>
              <a:t>21 November,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 sz="1100" b="1" kern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BF8874D1F4242830FA65A6B34A102" ma:contentTypeVersion="0" ma:contentTypeDescription="Create a new document." ma:contentTypeScope="" ma:versionID="86d9695a4d40585a5a2700498e6838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84596-E264-4DFC-BC33-70D05C376896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36B2595-F01C-4E5F-852B-663219BD1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729232-C412-43C8-914C-39B0773F96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9523</TotalTime>
  <Words>1992</Words>
  <Application>Microsoft Office PowerPoint</Application>
  <PresentationFormat>Custom</PresentationFormat>
  <Paragraphs>598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Georgia</vt:lpstr>
      <vt:lpstr>Segoe UI</vt:lpstr>
      <vt:lpstr>Symbol</vt:lpstr>
      <vt:lpstr>Tw Cen MT Condensed</vt:lpstr>
      <vt:lpstr>Wingdings</vt:lpstr>
      <vt:lpstr>Chubb interim widescreen (v1.02)</vt:lpstr>
      <vt:lpstr> WorkView R2 COG APAC  SIT Planning Meeting</vt:lpstr>
      <vt:lpstr>PowerPoint Presentation</vt:lpstr>
      <vt:lpstr>PowerPoint Presentation</vt:lpstr>
      <vt:lpstr>PowerPoint Presentation</vt:lpstr>
      <vt:lpstr>PowerPoint Presentation</vt:lpstr>
      <vt:lpstr> Thank You 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Ramasamy, Venkatesh (Cognizant)</cp:lastModifiedBy>
  <cp:revision>2197</cp:revision>
  <dcterms:created xsi:type="dcterms:W3CDTF">2016-01-30T13:05:32Z</dcterms:created>
  <dcterms:modified xsi:type="dcterms:W3CDTF">2016-11-21T09:00:22Z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0x010100766BF8874D1F4242830FA65A6B34A102</vt:lpwstr>
  </property>
</Properties>
</file>