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309" r:id="rId7"/>
    <p:sldId id="310" r:id="rId8"/>
    <p:sldId id="319" r:id="rId9"/>
    <p:sldId id="312" r:id="rId10"/>
    <p:sldId id="311" r:id="rId11"/>
    <p:sldId id="328" r:id="rId12"/>
    <p:sldId id="330" r:id="rId13"/>
    <p:sldId id="337" r:id="rId14"/>
    <p:sldId id="320" r:id="rId15"/>
    <p:sldId id="313" r:id="rId16"/>
    <p:sldId id="316" r:id="rId17"/>
    <p:sldId id="317" r:id="rId18"/>
    <p:sldId id="332" r:id="rId19"/>
    <p:sldId id="338" r:id="rId20"/>
    <p:sldId id="315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31" r:id="rId29"/>
    <p:sldId id="335" r:id="rId30"/>
    <p:sldId id="336" r:id="rId31"/>
    <p:sldId id="264" r:id="rId32"/>
  </p:sldIdLst>
  <p:sldSz cx="10333038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1117" userDrawn="1">
          <p15:clr>
            <a:srgbClr val="A4A3A4"/>
          </p15:clr>
        </p15:guide>
        <p15:guide id="6" pos="302">
          <p15:clr>
            <a:srgbClr val="A4A3A4"/>
          </p15:clr>
        </p15:guide>
        <p15:guide id="7" pos="7378">
          <p15:clr>
            <a:srgbClr val="A4A3A4"/>
          </p15:clr>
        </p15:guide>
        <p15:guide id="8" pos="256">
          <p15:clr>
            <a:srgbClr val="A4A3A4"/>
          </p15:clr>
        </p15:guide>
        <p15:guide id="9" pos="625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FF66"/>
    <a:srgbClr val="01C1D6"/>
    <a:srgbClr val="33CCFF"/>
    <a:srgbClr val="CCFFFF"/>
    <a:srgbClr val="66FF99"/>
    <a:srgbClr val="7ACB00"/>
    <a:srgbClr val="F1352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9" autoAdjust="0"/>
    <p:restoredTop sz="94660"/>
  </p:normalViewPr>
  <p:slideViewPr>
    <p:cSldViewPr showGuides="1">
      <p:cViewPr>
        <p:scale>
          <a:sx n="100" d="100"/>
          <a:sy n="100" d="100"/>
        </p:scale>
        <p:origin x="-402" y="216"/>
      </p:cViewPr>
      <p:guideLst>
        <p:guide orient="horz" pos="1117"/>
        <p:guide pos="302"/>
        <p:guide pos="7378"/>
        <p:guide pos="256"/>
        <p:guide pos="62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351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903F8-5D2E-4E67-A31F-F47DB35F812F}" type="doc">
      <dgm:prSet loTypeId="urn:microsoft.com/office/officeart/2005/8/layout/chevronAccent+Icon" loCatId="process" qsTypeId="urn:microsoft.com/office/officeart/2005/8/quickstyle/simple5" qsCatId="simple" csTypeId="urn:microsoft.com/office/officeart/2005/8/colors/colorful2" csCatId="colorful" phldr="1"/>
      <dgm:spPr/>
    </dgm:pt>
    <dgm:pt modelId="{E83C13FA-B237-48AA-936F-306B4CE0C6F3}">
      <dgm:prSet phldrT="[Text]" custT="1"/>
      <dgm:spPr/>
      <dgm:t>
        <a:bodyPr/>
        <a:lstStyle/>
        <a:p>
          <a:r>
            <a:rPr lang="en-US" sz="9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Test Initiation/ Approach</a:t>
          </a:r>
          <a:endParaRPr lang="en-US" sz="9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2EB428F-4E71-4DE3-A675-480C3C399552}" type="parTrans" cxnId="{74D43892-C93A-40EE-8D6C-F0E6B1D8195E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8EFD370-848D-4ABC-A598-97F3FC7BADD7}" type="sibTrans" cxnId="{74D43892-C93A-40EE-8D6C-F0E6B1D8195E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4EF38D1-A6A4-47EF-8438-FD3153922897}">
      <dgm:prSet phldrT="[Text]" custT="1"/>
      <dgm:spPr/>
      <dgm:t>
        <a:bodyPr/>
        <a:lstStyle/>
        <a:p>
          <a:r>
            <a:rPr lang="en-US" sz="9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Requirements Analysis &amp; Test Planning</a:t>
          </a:r>
          <a:endParaRPr lang="en-US" sz="9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13CDA7E-1EAD-4237-A0F7-29E8842B87E8}" type="parTrans" cxnId="{BC6AA2D5-138B-428E-84AF-105A1F2BA722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B74232F-4A99-4B22-88B7-7EDC4D35A6FF}" type="sibTrans" cxnId="{BC6AA2D5-138B-428E-84AF-105A1F2BA722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5C5CE2E-4F33-4111-99C8-D26BB23B9A27}">
      <dgm:prSet phldrT="[Text]" custT="1"/>
      <dgm:spPr/>
      <dgm:t>
        <a:bodyPr/>
        <a:lstStyle/>
        <a:p>
          <a:r>
            <a:rPr lang="en-US" sz="9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Test Design</a:t>
          </a:r>
          <a:endParaRPr lang="en-US" sz="9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9EAFCE2-1559-4EBD-80E4-E9FE33424417}" type="parTrans" cxnId="{973C3E2D-036F-42AA-BB52-40B2F6092371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12C4D8A-84BE-4CF3-9FC5-19FBE8AAD898}" type="sibTrans" cxnId="{973C3E2D-036F-42AA-BB52-40B2F6092371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B6C8B78-3358-45C9-9BED-6FD4EF3686B1}">
      <dgm:prSet phldrT="[Text]" custT="1"/>
      <dgm:spPr/>
      <dgm:t>
        <a:bodyPr/>
        <a:lstStyle/>
        <a:p>
          <a:r>
            <a:rPr lang="en-US" sz="9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Test Execution</a:t>
          </a:r>
          <a:endParaRPr lang="en-US" sz="9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81A7B48-347F-4C33-93FD-A87EE2E99AE7}" type="parTrans" cxnId="{839B090A-4070-45C6-99E0-F25B3D4CB4B0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D2776D-0978-4D92-AB10-05DF4E914219}" type="sibTrans" cxnId="{839B090A-4070-45C6-99E0-F25B3D4CB4B0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E2165A6-1F0B-489E-861F-23EACA8F4A54}">
      <dgm:prSet phldrT="[Text]" custT="1"/>
      <dgm:spPr>
        <a:noFill/>
        <a:ln>
          <a:noFill/>
        </a:ln>
        <a:effectLst/>
      </dgm:spPr>
      <dgm:t>
        <a:bodyPr/>
        <a:lstStyle/>
        <a:p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0DDC597-6AE1-43C8-B78C-559475531DA6}" type="parTrans" cxnId="{3E211A7B-678E-4B40-A07B-1FD8BAEABAF1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1FF0FA9-FB9E-4DDA-B20D-9BD5CABCA080}" type="sibTrans" cxnId="{3E211A7B-678E-4B40-A07B-1FD8BAEABAF1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E82BAFA-9E66-4EB5-9723-1482DE140A68}">
      <dgm:prSet phldrT="[Text]" custT="1"/>
      <dgm:spPr>
        <a:noFill/>
        <a:ln>
          <a:noFill/>
        </a:ln>
        <a:effectLst/>
      </dgm:spPr>
      <dgm:t>
        <a:bodyPr/>
        <a:lstStyle/>
        <a:p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81BAB73-6E3C-4AC8-AF39-D70FE23CA558}" type="sibTrans" cxnId="{C27546F4-6E9A-42A3-B510-5ECE852A954E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4120252-F425-46F9-92DF-2D20BE7549F4}" type="parTrans" cxnId="{C27546F4-6E9A-42A3-B510-5ECE852A954E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E185964-1A28-4153-9A27-F773FE51C743}">
      <dgm:prSet phldrT="[Text]" custT="1"/>
      <dgm:spPr>
        <a:noFill/>
        <a:ln>
          <a:noFill/>
        </a:ln>
        <a:effectLst/>
      </dgm:spPr>
      <dgm:t>
        <a:bodyPr/>
        <a:lstStyle/>
        <a:p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15C61DF-7ADA-4054-9868-959CE698EC83}" type="sibTrans" cxnId="{F901CFBF-F947-45FE-AEC9-D9242A9481F6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DB46B6F-1728-418E-AFDD-F75BB0231299}" type="parTrans" cxnId="{F901CFBF-F947-45FE-AEC9-D9242A9481F6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17808ED-8D39-49B5-9D68-C1445D91CDC6}" type="pres">
      <dgm:prSet presAssocID="{3EE903F8-5D2E-4E67-A31F-F47DB35F812F}" presName="Name0" presStyleCnt="0">
        <dgm:presLayoutVars>
          <dgm:dir/>
          <dgm:resizeHandles val="exact"/>
        </dgm:presLayoutVars>
      </dgm:prSet>
      <dgm:spPr/>
    </dgm:pt>
    <dgm:pt modelId="{7D8CCB85-17B0-4CC9-9FDA-36726243C572}" type="pres">
      <dgm:prSet presAssocID="{E83C13FA-B237-48AA-936F-306B4CE0C6F3}" presName="composite" presStyleCnt="0"/>
      <dgm:spPr/>
    </dgm:pt>
    <dgm:pt modelId="{81B09427-E9F9-4E5D-AE81-7E0FA5954FBC}" type="pres">
      <dgm:prSet presAssocID="{E83C13FA-B237-48AA-936F-306B4CE0C6F3}" presName="bgChev" presStyleLbl="node1" presStyleIdx="0" presStyleCnt="7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C171D1BD-7E3E-4140-BAF4-FE541D5B4C4F}" type="pres">
      <dgm:prSet presAssocID="{E83C13FA-B237-48AA-936F-306B4CE0C6F3}" presName="txNode" presStyleLbl="fgAcc1" presStyleIdx="0" presStyleCnt="7" custLinFactNeighborX="-21544" custLinFactNeighborY="53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D655F-BECC-4880-94E7-49B219298BB2}" type="pres">
      <dgm:prSet presAssocID="{78EFD370-848D-4ABC-A598-97F3FC7BADD7}" presName="compositeSpace" presStyleCnt="0"/>
      <dgm:spPr/>
    </dgm:pt>
    <dgm:pt modelId="{17A1F2FF-7694-4792-929F-68561F97F239}" type="pres">
      <dgm:prSet presAssocID="{F4EF38D1-A6A4-47EF-8438-FD3153922897}" presName="composite" presStyleCnt="0"/>
      <dgm:spPr/>
    </dgm:pt>
    <dgm:pt modelId="{5EC8DEDF-843F-43BD-BCDD-D31E915B061D}" type="pres">
      <dgm:prSet presAssocID="{F4EF38D1-A6A4-47EF-8438-FD3153922897}" presName="bgChev" presStyleLbl="node1" presStyleIdx="1" presStyleCnt="7"/>
      <dgm:spPr>
        <a:solidFill>
          <a:schemeClr val="tx2">
            <a:lumMod val="75000"/>
          </a:schemeClr>
        </a:solidFill>
      </dgm:spPr>
    </dgm:pt>
    <dgm:pt modelId="{CA77BFD2-7E31-45F3-93D7-5C5D7420BD79}" type="pres">
      <dgm:prSet presAssocID="{F4EF38D1-A6A4-47EF-8438-FD3153922897}" presName="txNode" presStyleLbl="fgAcc1" presStyleIdx="1" presStyleCnt="7" custScaleX="111907" custLinFactNeighborX="-25656" custLinFactNeighborY="53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0225B-3815-4FFC-8048-C0721C948902}" type="pres">
      <dgm:prSet presAssocID="{9B74232F-4A99-4B22-88B7-7EDC4D35A6FF}" presName="compositeSpace" presStyleCnt="0"/>
      <dgm:spPr/>
    </dgm:pt>
    <dgm:pt modelId="{530C9F05-AD74-4A8A-92B8-085FC2B31513}" type="pres">
      <dgm:prSet presAssocID="{35C5CE2E-4F33-4111-99C8-D26BB23B9A27}" presName="composite" presStyleCnt="0"/>
      <dgm:spPr/>
    </dgm:pt>
    <dgm:pt modelId="{EEC5B773-347E-451B-B7D8-12E9F4C5BEA8}" type="pres">
      <dgm:prSet presAssocID="{35C5CE2E-4F33-4111-99C8-D26BB23B9A27}" presName="bgChev" presStyleLbl="node1" presStyleIdx="2" presStyleCnt="7"/>
      <dgm:spPr>
        <a:solidFill>
          <a:srgbClr val="00B0F0"/>
        </a:solidFill>
      </dgm:spPr>
    </dgm:pt>
    <dgm:pt modelId="{E5462B23-3B4F-4EE4-BC76-34B638090B54}" type="pres">
      <dgm:prSet presAssocID="{35C5CE2E-4F33-4111-99C8-D26BB23B9A27}" presName="txNode" presStyleLbl="fgAcc1" presStyleIdx="2" presStyleCnt="7" custLinFactNeighborX="-22952" custLinFactNeighborY="53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3DADB-5DE5-4C78-A388-5751227D5DAF}" type="pres">
      <dgm:prSet presAssocID="{B12C4D8A-84BE-4CF3-9FC5-19FBE8AAD898}" presName="compositeSpace" presStyleCnt="0"/>
      <dgm:spPr/>
    </dgm:pt>
    <dgm:pt modelId="{56A10CE1-56B4-4C87-8090-71D7414DE792}" type="pres">
      <dgm:prSet presAssocID="{9B6C8B78-3358-45C9-9BED-6FD4EF3686B1}" presName="composite" presStyleCnt="0"/>
      <dgm:spPr/>
    </dgm:pt>
    <dgm:pt modelId="{3DE2BD22-5336-4B2A-8615-C708DF695108}" type="pres">
      <dgm:prSet presAssocID="{9B6C8B78-3358-45C9-9BED-6FD4EF3686B1}" presName="bgChev" presStyleLbl="node1" presStyleIdx="3" presStyleCnt="7"/>
      <dgm:spPr>
        <a:solidFill>
          <a:schemeClr val="accent2">
            <a:lumMod val="50000"/>
          </a:schemeClr>
        </a:solidFill>
      </dgm:spPr>
    </dgm:pt>
    <dgm:pt modelId="{9A2B1805-0220-46F5-822E-B33163CC27A8}" type="pres">
      <dgm:prSet presAssocID="{9B6C8B78-3358-45C9-9BED-6FD4EF3686B1}" presName="txNode" presStyleLbl="fgAcc1" presStyleIdx="3" presStyleCnt="7" custLinFactNeighborX="-29130" custLinFactNeighborY="55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D3E6B-6BF9-4FC0-9CA3-98610787AC47}" type="pres">
      <dgm:prSet presAssocID="{23D2776D-0978-4D92-AB10-05DF4E914219}" presName="compositeSpace" presStyleCnt="0"/>
      <dgm:spPr/>
    </dgm:pt>
    <dgm:pt modelId="{603E8CE8-EB36-4BC9-BFAE-A32189A2F5B3}" type="pres">
      <dgm:prSet presAssocID="{AE2165A6-1F0B-489E-861F-23EACA8F4A54}" presName="composite" presStyleCnt="0"/>
      <dgm:spPr/>
    </dgm:pt>
    <dgm:pt modelId="{AE727AF7-D9BB-4293-9C2C-0B38816FC0D1}" type="pres">
      <dgm:prSet presAssocID="{AE2165A6-1F0B-489E-861F-23EACA8F4A54}" presName="bgChev" presStyleLbl="node1" presStyleIdx="4" presStyleCnt="7"/>
      <dgm:spPr/>
    </dgm:pt>
    <dgm:pt modelId="{12598987-6ABF-4814-975A-44E11BBD5A12}" type="pres">
      <dgm:prSet presAssocID="{AE2165A6-1F0B-489E-861F-23EACA8F4A54}" presName="txNode" presStyleLbl="fgAcc1" presStyleIdx="4" presStyleCnt="7" custLinFactNeighborY="49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04BEC-448A-4834-85E7-A1C5068A6BED}" type="pres">
      <dgm:prSet presAssocID="{C1FF0FA9-FB9E-4DDA-B20D-9BD5CABCA080}" presName="compositeSpace" presStyleCnt="0"/>
      <dgm:spPr/>
    </dgm:pt>
    <dgm:pt modelId="{8E0A7E14-909B-4FEE-AD1D-DD21BE45D3BC}" type="pres">
      <dgm:prSet presAssocID="{6E82BAFA-9E66-4EB5-9723-1482DE140A68}" presName="composite" presStyleCnt="0"/>
      <dgm:spPr/>
    </dgm:pt>
    <dgm:pt modelId="{F86BF5C6-6042-474A-8DB4-16C946CA0E86}" type="pres">
      <dgm:prSet presAssocID="{6E82BAFA-9E66-4EB5-9723-1482DE140A68}" presName="bgChev" presStyleLbl="node1" presStyleIdx="5" presStyleCnt="7"/>
      <dgm:spPr/>
    </dgm:pt>
    <dgm:pt modelId="{B820495D-85BD-436C-AC7C-E564DC30E753}" type="pres">
      <dgm:prSet presAssocID="{6E82BAFA-9E66-4EB5-9723-1482DE140A68}" presName="txNode" presStyleLbl="fgAcc1" presStyleIdx="5" presStyleCnt="7" custLinFactNeighborY="49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8F6EA-4ECE-4461-85FF-D92B52767BC1}" type="pres">
      <dgm:prSet presAssocID="{281BAB73-6E3C-4AC8-AF39-D70FE23CA558}" presName="compositeSpace" presStyleCnt="0"/>
      <dgm:spPr/>
    </dgm:pt>
    <dgm:pt modelId="{A4E1E4B1-FFF1-47C8-B031-5E78F9BE4777}" type="pres">
      <dgm:prSet presAssocID="{7E185964-1A28-4153-9A27-F773FE51C743}" presName="composite" presStyleCnt="0"/>
      <dgm:spPr/>
    </dgm:pt>
    <dgm:pt modelId="{FEA510D3-97E7-4FF5-9F76-AE2B11DBF19F}" type="pres">
      <dgm:prSet presAssocID="{7E185964-1A28-4153-9A27-F773FE51C743}" presName="bgChev" presStyleLbl="node1" presStyleIdx="6" presStyleCnt="7"/>
      <dgm:spPr/>
    </dgm:pt>
    <dgm:pt modelId="{2897605C-492D-4F34-AFE0-57A050B755EB}" type="pres">
      <dgm:prSet presAssocID="{7E185964-1A28-4153-9A27-F773FE51C743}" presName="txNode" presStyleLbl="fgAcc1" presStyleIdx="6" presStyleCnt="7" custLinFactNeighborY="49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E2E8E8-1571-4F30-B586-3B8F465933DA}" type="presOf" srcId="{35C5CE2E-4F33-4111-99C8-D26BB23B9A27}" destId="{E5462B23-3B4F-4EE4-BC76-34B638090B54}" srcOrd="0" destOrd="0" presId="urn:microsoft.com/office/officeart/2005/8/layout/chevronAccent+Icon"/>
    <dgm:cxn modelId="{8C96EE0D-B94E-43B4-8BA0-7F961B4A5F18}" type="presOf" srcId="{F4EF38D1-A6A4-47EF-8438-FD3153922897}" destId="{CA77BFD2-7E31-45F3-93D7-5C5D7420BD79}" srcOrd="0" destOrd="0" presId="urn:microsoft.com/office/officeart/2005/8/layout/chevronAccent+Icon"/>
    <dgm:cxn modelId="{E7B4EEB7-4C6E-4756-B459-3E051C96F5CA}" type="presOf" srcId="{7E185964-1A28-4153-9A27-F773FE51C743}" destId="{2897605C-492D-4F34-AFE0-57A050B755EB}" srcOrd="0" destOrd="0" presId="urn:microsoft.com/office/officeart/2005/8/layout/chevronAccent+Icon"/>
    <dgm:cxn modelId="{973C3E2D-036F-42AA-BB52-40B2F6092371}" srcId="{3EE903F8-5D2E-4E67-A31F-F47DB35F812F}" destId="{35C5CE2E-4F33-4111-99C8-D26BB23B9A27}" srcOrd="2" destOrd="0" parTransId="{59EAFCE2-1559-4EBD-80E4-E9FE33424417}" sibTransId="{B12C4D8A-84BE-4CF3-9FC5-19FBE8AAD898}"/>
    <dgm:cxn modelId="{839B090A-4070-45C6-99E0-F25B3D4CB4B0}" srcId="{3EE903F8-5D2E-4E67-A31F-F47DB35F812F}" destId="{9B6C8B78-3358-45C9-9BED-6FD4EF3686B1}" srcOrd="3" destOrd="0" parTransId="{C81A7B48-347F-4C33-93FD-A87EE2E99AE7}" sibTransId="{23D2776D-0978-4D92-AB10-05DF4E914219}"/>
    <dgm:cxn modelId="{BC6AA2D5-138B-428E-84AF-105A1F2BA722}" srcId="{3EE903F8-5D2E-4E67-A31F-F47DB35F812F}" destId="{F4EF38D1-A6A4-47EF-8438-FD3153922897}" srcOrd="1" destOrd="0" parTransId="{513CDA7E-1EAD-4237-A0F7-29E8842B87E8}" sibTransId="{9B74232F-4A99-4B22-88B7-7EDC4D35A6FF}"/>
    <dgm:cxn modelId="{C27546F4-6E9A-42A3-B510-5ECE852A954E}" srcId="{3EE903F8-5D2E-4E67-A31F-F47DB35F812F}" destId="{6E82BAFA-9E66-4EB5-9723-1482DE140A68}" srcOrd="5" destOrd="0" parTransId="{B4120252-F425-46F9-92DF-2D20BE7549F4}" sibTransId="{281BAB73-6E3C-4AC8-AF39-D70FE23CA558}"/>
    <dgm:cxn modelId="{58C22B0C-7A58-489D-A8F2-BF685711DB76}" type="presOf" srcId="{E83C13FA-B237-48AA-936F-306B4CE0C6F3}" destId="{C171D1BD-7E3E-4140-BAF4-FE541D5B4C4F}" srcOrd="0" destOrd="0" presId="urn:microsoft.com/office/officeart/2005/8/layout/chevronAccent+Icon"/>
    <dgm:cxn modelId="{7F0107ED-9AA3-4BE2-98EB-84AEBA365640}" type="presOf" srcId="{9B6C8B78-3358-45C9-9BED-6FD4EF3686B1}" destId="{9A2B1805-0220-46F5-822E-B33163CC27A8}" srcOrd="0" destOrd="0" presId="urn:microsoft.com/office/officeart/2005/8/layout/chevronAccent+Icon"/>
    <dgm:cxn modelId="{F901CFBF-F947-45FE-AEC9-D9242A9481F6}" srcId="{3EE903F8-5D2E-4E67-A31F-F47DB35F812F}" destId="{7E185964-1A28-4153-9A27-F773FE51C743}" srcOrd="6" destOrd="0" parTransId="{6DB46B6F-1728-418E-AFDD-F75BB0231299}" sibTransId="{E15C61DF-7ADA-4054-9868-959CE698EC83}"/>
    <dgm:cxn modelId="{3E211A7B-678E-4B40-A07B-1FD8BAEABAF1}" srcId="{3EE903F8-5D2E-4E67-A31F-F47DB35F812F}" destId="{AE2165A6-1F0B-489E-861F-23EACA8F4A54}" srcOrd="4" destOrd="0" parTransId="{20DDC597-6AE1-43C8-B78C-559475531DA6}" sibTransId="{C1FF0FA9-FB9E-4DDA-B20D-9BD5CABCA080}"/>
    <dgm:cxn modelId="{92C065DC-CAC4-4369-9C0F-581C6B23196E}" type="presOf" srcId="{AE2165A6-1F0B-489E-861F-23EACA8F4A54}" destId="{12598987-6ABF-4814-975A-44E11BBD5A12}" srcOrd="0" destOrd="0" presId="urn:microsoft.com/office/officeart/2005/8/layout/chevronAccent+Icon"/>
    <dgm:cxn modelId="{878A20E3-13C0-4A9E-A587-FBF0CC09BAC8}" type="presOf" srcId="{6E82BAFA-9E66-4EB5-9723-1482DE140A68}" destId="{B820495D-85BD-436C-AC7C-E564DC30E753}" srcOrd="0" destOrd="0" presId="urn:microsoft.com/office/officeart/2005/8/layout/chevronAccent+Icon"/>
    <dgm:cxn modelId="{74D43892-C93A-40EE-8D6C-F0E6B1D8195E}" srcId="{3EE903F8-5D2E-4E67-A31F-F47DB35F812F}" destId="{E83C13FA-B237-48AA-936F-306B4CE0C6F3}" srcOrd="0" destOrd="0" parTransId="{F2EB428F-4E71-4DE3-A675-480C3C399552}" sibTransId="{78EFD370-848D-4ABC-A598-97F3FC7BADD7}"/>
    <dgm:cxn modelId="{C70B0DD0-9EE6-4425-BE21-9C45DDBB8C6C}" type="presOf" srcId="{3EE903F8-5D2E-4E67-A31F-F47DB35F812F}" destId="{717808ED-8D39-49B5-9D68-C1445D91CDC6}" srcOrd="0" destOrd="0" presId="urn:microsoft.com/office/officeart/2005/8/layout/chevronAccent+Icon"/>
    <dgm:cxn modelId="{C87D12B4-678F-472B-8671-CDCB2E1BA5C7}" type="presParOf" srcId="{717808ED-8D39-49B5-9D68-C1445D91CDC6}" destId="{7D8CCB85-17B0-4CC9-9FDA-36726243C572}" srcOrd="0" destOrd="0" presId="urn:microsoft.com/office/officeart/2005/8/layout/chevronAccent+Icon"/>
    <dgm:cxn modelId="{CEF6A2D4-F244-4E67-94A4-9C2C5C1D79D0}" type="presParOf" srcId="{7D8CCB85-17B0-4CC9-9FDA-36726243C572}" destId="{81B09427-E9F9-4E5D-AE81-7E0FA5954FBC}" srcOrd="0" destOrd="0" presId="urn:microsoft.com/office/officeart/2005/8/layout/chevronAccent+Icon"/>
    <dgm:cxn modelId="{93EA8302-12A7-47A3-8353-31A4355656E8}" type="presParOf" srcId="{7D8CCB85-17B0-4CC9-9FDA-36726243C572}" destId="{C171D1BD-7E3E-4140-BAF4-FE541D5B4C4F}" srcOrd="1" destOrd="0" presId="urn:microsoft.com/office/officeart/2005/8/layout/chevronAccent+Icon"/>
    <dgm:cxn modelId="{E6EA53A3-26D2-4AE4-9EDC-C4F35BCEA75A}" type="presParOf" srcId="{717808ED-8D39-49B5-9D68-C1445D91CDC6}" destId="{F09D655F-BECC-4880-94E7-49B219298BB2}" srcOrd="1" destOrd="0" presId="urn:microsoft.com/office/officeart/2005/8/layout/chevronAccent+Icon"/>
    <dgm:cxn modelId="{E9C12765-22CE-4C5B-A9E2-29E3B2CE301B}" type="presParOf" srcId="{717808ED-8D39-49B5-9D68-C1445D91CDC6}" destId="{17A1F2FF-7694-4792-929F-68561F97F239}" srcOrd="2" destOrd="0" presId="urn:microsoft.com/office/officeart/2005/8/layout/chevronAccent+Icon"/>
    <dgm:cxn modelId="{F0B65453-47CB-4CE5-9827-197DC5AADE7C}" type="presParOf" srcId="{17A1F2FF-7694-4792-929F-68561F97F239}" destId="{5EC8DEDF-843F-43BD-BCDD-D31E915B061D}" srcOrd="0" destOrd="0" presId="urn:microsoft.com/office/officeart/2005/8/layout/chevronAccent+Icon"/>
    <dgm:cxn modelId="{1438FCB7-F773-4E29-A261-45017FBA2F71}" type="presParOf" srcId="{17A1F2FF-7694-4792-929F-68561F97F239}" destId="{CA77BFD2-7E31-45F3-93D7-5C5D7420BD79}" srcOrd="1" destOrd="0" presId="urn:microsoft.com/office/officeart/2005/8/layout/chevronAccent+Icon"/>
    <dgm:cxn modelId="{81E9C034-D8FB-4617-AE74-91F977A1053C}" type="presParOf" srcId="{717808ED-8D39-49B5-9D68-C1445D91CDC6}" destId="{6720225B-3815-4FFC-8048-C0721C948902}" srcOrd="3" destOrd="0" presId="urn:microsoft.com/office/officeart/2005/8/layout/chevronAccent+Icon"/>
    <dgm:cxn modelId="{9C3D4426-4382-4A3B-AF32-91CF9A3B4684}" type="presParOf" srcId="{717808ED-8D39-49B5-9D68-C1445D91CDC6}" destId="{530C9F05-AD74-4A8A-92B8-085FC2B31513}" srcOrd="4" destOrd="0" presId="urn:microsoft.com/office/officeart/2005/8/layout/chevronAccent+Icon"/>
    <dgm:cxn modelId="{487D6EB1-4AE7-4A9C-8C54-C987A4DA1E3E}" type="presParOf" srcId="{530C9F05-AD74-4A8A-92B8-085FC2B31513}" destId="{EEC5B773-347E-451B-B7D8-12E9F4C5BEA8}" srcOrd="0" destOrd="0" presId="urn:microsoft.com/office/officeart/2005/8/layout/chevronAccent+Icon"/>
    <dgm:cxn modelId="{2B1A2304-7D4C-4066-9E56-418FA4C7C870}" type="presParOf" srcId="{530C9F05-AD74-4A8A-92B8-085FC2B31513}" destId="{E5462B23-3B4F-4EE4-BC76-34B638090B54}" srcOrd="1" destOrd="0" presId="urn:microsoft.com/office/officeart/2005/8/layout/chevronAccent+Icon"/>
    <dgm:cxn modelId="{1A2EE04A-6FAB-4A5A-B354-065649D4A92B}" type="presParOf" srcId="{717808ED-8D39-49B5-9D68-C1445D91CDC6}" destId="{5E53DADB-5DE5-4C78-A388-5751227D5DAF}" srcOrd="5" destOrd="0" presId="urn:microsoft.com/office/officeart/2005/8/layout/chevronAccent+Icon"/>
    <dgm:cxn modelId="{47C5D9BC-1827-48EF-84D6-86C0B6A6C14D}" type="presParOf" srcId="{717808ED-8D39-49B5-9D68-C1445D91CDC6}" destId="{56A10CE1-56B4-4C87-8090-71D7414DE792}" srcOrd="6" destOrd="0" presId="urn:microsoft.com/office/officeart/2005/8/layout/chevronAccent+Icon"/>
    <dgm:cxn modelId="{2D2B7DFC-2EE1-4941-AE0C-2C9BD1C1B547}" type="presParOf" srcId="{56A10CE1-56B4-4C87-8090-71D7414DE792}" destId="{3DE2BD22-5336-4B2A-8615-C708DF695108}" srcOrd="0" destOrd="0" presId="urn:microsoft.com/office/officeart/2005/8/layout/chevronAccent+Icon"/>
    <dgm:cxn modelId="{61A4CCC0-A7E0-456F-93B3-6E5736DDD076}" type="presParOf" srcId="{56A10CE1-56B4-4C87-8090-71D7414DE792}" destId="{9A2B1805-0220-46F5-822E-B33163CC27A8}" srcOrd="1" destOrd="0" presId="urn:microsoft.com/office/officeart/2005/8/layout/chevronAccent+Icon"/>
    <dgm:cxn modelId="{5576C28A-83FF-4080-82CF-A34C3B215739}" type="presParOf" srcId="{717808ED-8D39-49B5-9D68-C1445D91CDC6}" destId="{DFAD3E6B-6BF9-4FC0-9CA3-98610787AC47}" srcOrd="7" destOrd="0" presId="urn:microsoft.com/office/officeart/2005/8/layout/chevronAccent+Icon"/>
    <dgm:cxn modelId="{A65DBAC5-E9E7-4C82-80C9-C9728A274DC5}" type="presParOf" srcId="{717808ED-8D39-49B5-9D68-C1445D91CDC6}" destId="{603E8CE8-EB36-4BC9-BFAE-A32189A2F5B3}" srcOrd="8" destOrd="0" presId="urn:microsoft.com/office/officeart/2005/8/layout/chevronAccent+Icon"/>
    <dgm:cxn modelId="{93317E28-DDC4-4435-815E-84DA22AB5344}" type="presParOf" srcId="{603E8CE8-EB36-4BC9-BFAE-A32189A2F5B3}" destId="{AE727AF7-D9BB-4293-9C2C-0B38816FC0D1}" srcOrd="0" destOrd="0" presId="urn:microsoft.com/office/officeart/2005/8/layout/chevronAccent+Icon"/>
    <dgm:cxn modelId="{53C9FB9F-14B1-4929-83C9-8E198D8632F3}" type="presParOf" srcId="{603E8CE8-EB36-4BC9-BFAE-A32189A2F5B3}" destId="{12598987-6ABF-4814-975A-44E11BBD5A12}" srcOrd="1" destOrd="0" presId="urn:microsoft.com/office/officeart/2005/8/layout/chevronAccent+Icon"/>
    <dgm:cxn modelId="{C2C2C0DE-C8DE-4A10-A0F0-C45ED667A13B}" type="presParOf" srcId="{717808ED-8D39-49B5-9D68-C1445D91CDC6}" destId="{E7F04BEC-448A-4834-85E7-A1C5068A6BED}" srcOrd="9" destOrd="0" presId="urn:microsoft.com/office/officeart/2005/8/layout/chevronAccent+Icon"/>
    <dgm:cxn modelId="{FAE6F3FD-EC30-42B4-86CE-FBB9AAF6C4AF}" type="presParOf" srcId="{717808ED-8D39-49B5-9D68-C1445D91CDC6}" destId="{8E0A7E14-909B-4FEE-AD1D-DD21BE45D3BC}" srcOrd="10" destOrd="0" presId="urn:microsoft.com/office/officeart/2005/8/layout/chevronAccent+Icon"/>
    <dgm:cxn modelId="{D14B3BFE-1A3F-43FE-815A-20B750FA92C1}" type="presParOf" srcId="{8E0A7E14-909B-4FEE-AD1D-DD21BE45D3BC}" destId="{F86BF5C6-6042-474A-8DB4-16C946CA0E86}" srcOrd="0" destOrd="0" presId="urn:microsoft.com/office/officeart/2005/8/layout/chevronAccent+Icon"/>
    <dgm:cxn modelId="{C0D87A97-3335-401A-B376-C4CD3D3FFDC6}" type="presParOf" srcId="{8E0A7E14-909B-4FEE-AD1D-DD21BE45D3BC}" destId="{B820495D-85BD-436C-AC7C-E564DC30E753}" srcOrd="1" destOrd="0" presId="urn:microsoft.com/office/officeart/2005/8/layout/chevronAccent+Icon"/>
    <dgm:cxn modelId="{1FB180FB-21BC-4627-B2D1-2A156B594C80}" type="presParOf" srcId="{717808ED-8D39-49B5-9D68-C1445D91CDC6}" destId="{92D8F6EA-4ECE-4461-85FF-D92B52767BC1}" srcOrd="11" destOrd="0" presId="urn:microsoft.com/office/officeart/2005/8/layout/chevronAccent+Icon"/>
    <dgm:cxn modelId="{2FFE0C41-31B1-44D5-80BD-477C5FCC5B13}" type="presParOf" srcId="{717808ED-8D39-49B5-9D68-C1445D91CDC6}" destId="{A4E1E4B1-FFF1-47C8-B031-5E78F9BE4777}" srcOrd="12" destOrd="0" presId="urn:microsoft.com/office/officeart/2005/8/layout/chevronAccent+Icon"/>
    <dgm:cxn modelId="{AF647723-65EF-40BB-A50D-F1DC31175363}" type="presParOf" srcId="{A4E1E4B1-FFF1-47C8-B031-5E78F9BE4777}" destId="{FEA510D3-97E7-4FF5-9F76-AE2B11DBF19F}" srcOrd="0" destOrd="0" presId="urn:microsoft.com/office/officeart/2005/8/layout/chevronAccent+Icon"/>
    <dgm:cxn modelId="{834CE055-DC62-4123-BC24-978144345E53}" type="presParOf" srcId="{A4E1E4B1-FFF1-47C8-B031-5E78F9BE4777}" destId="{2897605C-492D-4F34-AFE0-57A050B755EB}" srcOrd="1" destOrd="0" presId="urn:microsoft.com/office/officeart/2005/8/layout/chevronAccent+Icon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E6615-46F6-4262-912C-C2B8166A6E77}" type="datetimeFigureOut">
              <a:rPr lang="en-US" smtClean="0"/>
              <a:t>3/22/2016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D6CE-7457-4A9E-A379-5BB224407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08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B90ABD8-46AE-4C31-B2F0-37AD29295257}" type="datetimeFigureOut">
              <a:rPr lang="en-GB" smtClean="0"/>
              <a:pPr/>
              <a:t>22/03/2016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3313" y="1143000"/>
            <a:ext cx="4651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A0CC176-B767-462C-A4A3-3F52D5B2F23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1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9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7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0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8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urquoise" preserve="1" userDrawn="1">
  <p:cSld name="Titl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4" name="Picture 3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81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94410" y="0"/>
            <a:ext cx="1138628" cy="6858000"/>
          </a:xfrm>
          <a:prstGeom prst="rect">
            <a:avLst/>
          </a:prstGeom>
          <a:solidFill>
            <a:srgbClr val="01C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 err="1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solidFill>
            <a:srgbClr val="01C1D6"/>
          </a:solidFill>
        </p:spPr>
        <p:txBody>
          <a:bodyPr/>
          <a:lstStyle/>
          <a:p>
            <a:fld id="{B78AE48E-8483-4BD0-A417-21A0B5270AF8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318895" y="92499"/>
            <a:ext cx="913338" cy="997816"/>
            <a:chOff x="-18895" y="0"/>
            <a:chExt cx="716499" cy="739642"/>
          </a:xfrm>
        </p:grpSpPr>
        <p:pic>
          <p:nvPicPr>
            <p:cNvPr id="16" name="Picture 15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647700" cy="647786"/>
            </a:xfrm>
            <a:prstGeom prst="rect">
              <a:avLst/>
            </a:prstGeom>
            <a:noFill/>
          </p:spPr>
        </p:pic>
        <p:sp>
          <p:nvSpPr>
            <p:cNvPr id="17" name="TextBox 3"/>
            <p:cNvSpPr txBox="1"/>
            <p:nvPr userDrawn="1"/>
          </p:nvSpPr>
          <p:spPr>
            <a:xfrm>
              <a:off x="-18895" y="493262"/>
              <a:ext cx="716499" cy="246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en-GB" sz="12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Work</a:t>
              </a:r>
              <a:r>
                <a:rPr lang="en-GB" sz="1200" b="1" kern="1200" baseline="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 </a:t>
              </a:r>
              <a:r>
                <a:rPr lang="en-GB" sz="12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View</a:t>
              </a:r>
              <a:endParaRPr lang="en-GB" sz="10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36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2817"/>
            <a:ext cx="4576641" cy="4320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604" y="1772816"/>
            <a:ext cx="4577108" cy="4320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65A0-E14D-423A-A6FE-6383F19ABB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08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3240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846" y="1773239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E1BE-1FF8-4841-A7B0-15806A99F7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670851" y="1773239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364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C9E9-6B5D-4178-BF07-6F85F89F92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85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E4AF-79FC-4ECD-A700-CC0C3E4FA4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88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Turquoise" preserve="1" userDrawn="1">
  <p:cSld name="Quot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75F8B1-3DDC-40B1-AA5D-4754E216151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0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range" preserve="1" userDrawn="1">
  <p:cSld name="Quot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1716DD-DA39-4947-BCCB-5EF1BABF237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Purple" preserve="1" userDrawn="1">
  <p:cSld name="Quot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F6D6-0B37-411B-93C0-8F19F6E598EC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65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Yellow" preserve="1" userDrawn="1">
  <p:cSld name="Quot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BFA8B-7DEE-4C66-8569-8DFE7ACF797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76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Magenta" preserve="1" userDrawn="1">
  <p:cSld name="Quot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430D3-03EA-482E-B164-C83053F5989B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preserve="1" userDrawn="1">
  <p:cSld name="Titl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7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 Blue" preserve="1" userDrawn="1">
  <p:cSld name="Quot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2C044E-2C79-451C-BCB7-D87C0C3B94FB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8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Red" preserve="1" userDrawn="1">
  <p:cSld name="Quot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F1B231-A2BF-4B9C-914B-A41072691B2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6" y="517233"/>
            <a:ext cx="95239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8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Light Grey" preserve="1" userDrawn="1">
  <p:cSld name="Quot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13BAC7-58AF-4FF5-A09D-6ADCFCE3E87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0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Green" preserve="1" userDrawn="1">
  <p:cSld name="Quot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CA9D15-68A9-4A93-BFFD-14FAEF8E035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34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Turquoise" type="blank" preserve="1">
  <p:cSld name="Closing Slid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7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Orange" type="blank" preserve="1">
  <p:cSld name="Closing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46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Purple" type="blank" preserve="1">
  <p:cSld name="Closing Slid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29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Yellow" type="blank" preserve="1">
  <p:cSld name="Closing Slid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37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Magenta" type="blank" preserve="1">
  <p:cSld name="Closing Slid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Dark Blue" type="blank" preserve="1">
  <p:cSld name="Closing Slid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8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urple" preserve="1" userDrawn="1">
  <p:cSld name="Titl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69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354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Red" type="blank" preserve="1">
  <p:cSld name="Closing Slid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7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Light Grey" type="blank" preserve="1">
  <p:cSld name="Closing Slid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73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Green" type="blank" preserve="1">
  <p:cSld name="Closing Slid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10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642376" y="0"/>
            <a:ext cx="6906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3330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664" y="1989139"/>
            <a:ext cx="8544489" cy="287972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912331" y="6561140"/>
            <a:ext cx="162709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028" y="6561140"/>
            <a:ext cx="3864126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881" y="6561140"/>
            <a:ext cx="81444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76BA09-212A-4B25-A57B-9D2BE0B86414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9" name="Picture 9" descr="ace_2c_pos_xlarge_p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441" y="6215063"/>
            <a:ext cx="611731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7229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65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0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873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Yellow" preserve="1" userDrawn="1">
  <p:cSld name="Titl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4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26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789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70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194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494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Magenta" preserve="1" userDrawn="1">
  <p:cSld name="Titl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9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 preserve="1" userDrawn="1">
  <p:cSld name="Titl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" preserve="1" userDrawn="1">
  <p:cSld name="Titl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Light Gray" preserve="1" userDrawn="1">
  <p:cSld name="Title Light Gra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Green" preserve="1" userDrawn="1">
  <p:cSld name="Titl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7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4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856" y="914400"/>
            <a:ext cx="9522856" cy="10408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smtClean="0"/>
              <a:t>Click to edit </a:t>
            </a:r>
            <a:br>
              <a:rPr lang="en-GB" dirty="0" smtClean="0"/>
            </a:br>
            <a:r>
              <a:rPr lang="en-GB" dirty="0" smtClean="0"/>
              <a:t>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26" y="1772816"/>
            <a:ext cx="9520386" cy="43204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9842" y="6400800"/>
            <a:ext cx="67476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7496" y="6400800"/>
            <a:ext cx="54921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fld id="{29295DE6-5E79-4E0C-95AA-63D191DA73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3856" y="517233"/>
            <a:ext cx="9522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/>
          </p:cNvPicPr>
          <p:nvPr>
            <p:custDataLst>
              <p:tags r:id="rId53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6" y="6477000"/>
            <a:ext cx="1062043" cy="1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2" r:id="rId10"/>
    <p:sldLayoutId id="2147483664" r:id="rId11"/>
    <p:sldLayoutId id="2147483668" r:id="rId12"/>
    <p:sldLayoutId id="2147483666" r:id="rId13"/>
    <p:sldLayoutId id="2147483667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2300"/>
        </a:lnSpc>
        <a:spcBef>
          <a:spcPts val="0"/>
        </a:spcBef>
        <a:buNone/>
        <a:defRPr sz="2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package" Target="../embeddings/Microsoft_Excel_Worksheet4.xlsx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6.emf"/><Relationship Id="rId10" Type="http://schemas.openxmlformats.org/officeDocument/2006/relationships/package" Target="../embeddings/Microsoft_Excel_Worksheet3.xlsx"/><Relationship Id="rId4" Type="http://schemas.openxmlformats.org/officeDocument/2006/relationships/package" Target="../embeddings/Microsoft_Excel_Worksheet1.xlsx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</a:t>
            </a: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CGM - High Level Plan &amp; Test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4267200"/>
            <a:ext cx="7296870" cy="146876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Chubb Global Market</a:t>
            </a:r>
          </a:p>
          <a:p>
            <a:endParaRPr lang="en-US" sz="5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Version1.6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Mar 22,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Out of Scope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919" y="762000"/>
            <a:ext cx="817468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Migration Strategy will be covered separately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Performance Testing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Webcon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Testing is out of scope. Test Data will be created in XML feed files and tested in Work View.</a:t>
            </a:r>
          </a:p>
        </p:txBody>
      </p:sp>
    </p:spTree>
    <p:extLst>
      <p:ext uri="{BB962C8B-B14F-4D97-AF65-F5344CB8AC3E}">
        <p14:creationId xmlns:p14="http://schemas.microsoft.com/office/powerpoint/2010/main" val="27942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CGM Business Workflow &amp; Component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4267200"/>
            <a:ext cx="7296870" cy="146876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CHUBB Global Market</a:t>
            </a:r>
          </a:p>
          <a:p>
            <a:endParaRPr lang="en-US" sz="5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Business Workflow - Policy Processing &amp; Contract Certainty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04513"/>
              </p:ext>
            </p:extLst>
          </p:nvPr>
        </p:nvGraphicFramePr>
        <p:xfrm>
          <a:off x="442119" y="970126"/>
          <a:ext cx="8503920" cy="456732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188720"/>
                <a:gridCol w="2743200"/>
                <a:gridCol w="914400"/>
                <a:gridCol w="944880"/>
                <a:gridCol w="2712720"/>
              </a:tblGrid>
              <a:tr h="2422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Workflow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Approach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156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Authorisation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Exception WI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Manual  creation of Authorisation Exception WI in WorkView</a:t>
                      </a:r>
                    </a:p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endParaRPr lang="en-US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7429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 Initiation from  Policy File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system needs to be provided to SIT Team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user should be set up with the appropriate role to access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work item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Item validation in  WorkView  UI  and Indexing with  Policy/Quote File interfaced from Subscribe System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needs to be provided to SIT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Team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user should be set up with the appropriate role to access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work item.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9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workflow actions (pend,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un pend, reassign, etc.)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system needs to be provided to SIT Team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user should be set up with the appropriate role to access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work item.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26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Contract Certainty 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Manual work item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creation in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System upon receiving the Quote / Slip.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system needs to be provided to SIT Team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user should be set up with the appropriate role to access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work item.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26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Indexing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work item with respective Policy / Quote details received from Subscribe System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system needs to be provided to SIT Team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user should be set up with the appropriate role to access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work item.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workflow actions (pend,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un pend, reassign, etc.)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system needs to be provided to SIT Team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user should be set up with the appropriate role to access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work item.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2119" y="5715000"/>
            <a:ext cx="64008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PS: </a:t>
            </a:r>
            <a:r>
              <a:rPr lang="en-US" sz="9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 </a:t>
            </a:r>
            <a:r>
              <a:rPr lang="en-US" sz="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Interface data flow is not  yet frozen. The </a:t>
            </a:r>
            <a:r>
              <a:rPr lang="en-US" sz="9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CGM </a:t>
            </a:r>
            <a:r>
              <a:rPr lang="en-US" sz="9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Workflow &amp; Component </a:t>
            </a:r>
            <a:r>
              <a:rPr lang="en-US" sz="9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Matrix </a:t>
            </a:r>
            <a:r>
              <a:rPr lang="en-US" sz="9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US" sz="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updated based on latest Functional Spec </a:t>
            </a:r>
            <a:r>
              <a:rPr lang="en-US" sz="9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v0. </a:t>
            </a:r>
            <a:endParaRPr lang="en-US" sz="900" i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4521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Business Workflow -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Peer Review &amp; FAC Admin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87958"/>
              </p:ext>
            </p:extLst>
          </p:nvPr>
        </p:nvGraphicFramePr>
        <p:xfrm>
          <a:off x="442119" y="884832"/>
          <a:ext cx="8503920" cy="522706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188720"/>
                <a:gridCol w="2743200"/>
                <a:gridCol w="914400"/>
                <a:gridCol w="914400"/>
                <a:gridCol w="2743200"/>
              </a:tblGrid>
              <a:tr h="2709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Systems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Approach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49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Peer Review WI 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Policies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with Partial / Live Status in Subscribe System.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Setup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Team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System needs to be integrated with Work View.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Team is responsible for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the Data Setup.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4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Scheduled Batch Process to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the work item in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System.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Run Batch Job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 Team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necessary support from Dev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team for running the batch process to retrieve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details from Subscribe.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2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work item when Partial Policy /  Quote is created and Manual creation of Peer Review work item.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automatically created work item after the Policy Processing.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 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Work View system needs to be provided to SIT Team.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be set up with the appropriate role to access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work item.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9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Process of work item actions involving Capture, Update, Index, Electronic Peer Review, Query to UW, Updating Front Sheet details.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Work View system needs to be provided to SIT Team.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be set up with the appropriate role to access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work item.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293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 Admin 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</a:t>
                      </a:r>
                      <a:r>
                        <a:rPr lang="en-GB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 Policy / Policy Subsequent Transaction with the FAC Alert in Subscribe System.</a:t>
                      </a:r>
                      <a:endParaRPr lang="en-GB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Setup</a:t>
                      </a:r>
                      <a:endParaRPr lang="en-GB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Team</a:t>
                      </a:r>
                      <a:endParaRPr lang="en-GB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System  needs to be integrated with Work View.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Team is responsible for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the Data Setup.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5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automatically created work item once after processing the Policy Feed which  has records with FAC Alert.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Manual Creation of FAC Alert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Work View system needs to be provided to SIT Team.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be set up with the appropriate role to access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work item.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4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Process of work item actions involving Capture, Update, Index, Electronic Peer Review, Query to UW, Updating Front Sheet details.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Work View system needs to be provided to SIT Team.</a:t>
                      </a:r>
                    </a:p>
                    <a:p>
                      <a:pPr marL="342900" lvl="0" indent="-22860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be set up with the appropriate role to access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work item.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Business Workflow -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eEndorsement, Messaging &amp; Rate Monitoring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62669"/>
              </p:ext>
            </p:extLst>
          </p:nvPr>
        </p:nvGraphicFramePr>
        <p:xfrm>
          <a:off x="381959" y="1061172"/>
          <a:ext cx="8503920" cy="449287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188720"/>
                <a:gridCol w="2743200"/>
                <a:gridCol w="914400"/>
                <a:gridCol w="914400"/>
                <a:gridCol w="2743200"/>
              </a:tblGrid>
              <a:tr h="2569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Approach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88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cs typeface="Segoe UI" pitchFamily="34" charset="0"/>
                        </a:rPr>
                        <a:t>Endorsement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the endorsement work item created once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after receiving the WebCon message.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Integration should be established with Work View System.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have required privilege to access the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8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Process of work item actions involving Capture, Index, Re-assign, Respond to message, Update.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</a:t>
                      </a: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should have required privilege to access the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3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cs typeface="Segoe UI" pitchFamily="34" charset="0"/>
                        </a:rPr>
                        <a:t>General Query Workflow 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Query from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Policy/Submission file manually by the user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Integration should be established with Work View System.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have required privilege to access the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9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Process of Query actions involving raise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Query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Send Query,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Review, Re-assign, Respond to Message.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have required privilege to access the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9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Rate Monitoring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work item by Automatic Batch process and Manual creation of Rate Monitoring work item.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System needs to be integrated with 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</a:t>
                      </a: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</a:t>
                      </a: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should have required privilege to access the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9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Process of work item actions involving work item Capture, Update, Index, Query, ‘Price monitoring’ data import, Calculate Rate Change, ‘Benchmarking information’ import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UW, Provide Sign-off, Reject.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</a:t>
                      </a: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should have required privilege to access the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Business Workflow -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Cover Holder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3140"/>
              </p:ext>
            </p:extLst>
          </p:nvPr>
        </p:nvGraphicFramePr>
        <p:xfrm>
          <a:off x="442119" y="685800"/>
          <a:ext cx="8503920" cy="507013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188720"/>
                <a:gridCol w="2773680"/>
                <a:gridCol w="883920"/>
                <a:gridCol w="914400"/>
                <a:gridCol w="2743200"/>
              </a:tblGrid>
              <a:tr h="2569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Approach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88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Risk Registration WI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 and  Validation of Risk Registration WI </a:t>
                      </a:r>
                      <a:endParaRPr lang="en-GB" sz="900" kern="12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628650" lvl="1" indent="-171450" hangingPunct="0">
                        <a:buFont typeface="Wingdings" panose="05000000000000000000" pitchFamily="2" charset="2"/>
                        <a:buChar char="Ø"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Ingesting a Scanned document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628650" lvl="1" indent="-171450" hangingPunct="0">
                        <a:buFont typeface="Wingdings" panose="05000000000000000000" pitchFamily="2" charset="2"/>
                        <a:buChar char="Ø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Created as part of the indexing process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628650" lvl="1" indent="-171450" algn="l" defTabSz="914400" rtl="0" eaLnBrk="1" latinLnBrk="0" hangingPunct="0">
                        <a:buFont typeface="Wingdings" panose="05000000000000000000" pitchFamily="2" charset="2"/>
                        <a:buChar char="Ø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Manually when creating a Submission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System needs to be integrated with Work View.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have required privilege to access the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8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Item validation in  WorkView  UI  and Indexing with  Policy  File interfaced from Subscribe System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 of  New Submission  File in WorkView 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Indexing of Risk Registration Work Item with  Submission File that is created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have required privilege to access the work item.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User should have appropriate access to create a New Submission File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8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Process of work item actions involving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Pend/Un-pend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Re-assign, Registration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Complete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have required privilege to access the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35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Scan to Xchanging WI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Placing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Documents in WebCon  that need to be routed to Xchanging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Set Up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Integration should be established with Work View System for ACORD message transactions.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have required privilege to access the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35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Cap scanning  by selecting ‘Scan to Xchanging’ option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Cap Scanning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to Scanner Machine which is configured with  Data Cap UI.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35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and Indexing of work item that are created .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</a:p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have required privilege to access the work item.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GB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7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Business Workflow -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Cover Holder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79975"/>
              </p:ext>
            </p:extLst>
          </p:nvPr>
        </p:nvGraphicFramePr>
        <p:xfrm>
          <a:off x="442119" y="685800"/>
          <a:ext cx="8503920" cy="250257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188720"/>
                <a:gridCol w="2773680"/>
                <a:gridCol w="883920"/>
                <a:gridCol w="914400"/>
                <a:gridCol w="2743200"/>
              </a:tblGrid>
              <a:tr h="2569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Approach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88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Cover Holder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work item manually from a Policy/Submission file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System needs to be integrated with Work View.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have required privilege to access the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8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work item is where the user will coordinate the individual work items that need to be created and completed for the process 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Indexing of Risk Registration Work Item with  Submission File that is created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have required privilege to access the work item.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User should have appropriate access to create a New Submission File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8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Process of work item actions involving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Send Query, Send Work item, Send for Approval, Pass/Fail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Re-assign,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Complete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user should have required privilege to access the work item.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17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9235"/>
              </p:ext>
            </p:extLst>
          </p:nvPr>
        </p:nvGraphicFramePr>
        <p:xfrm>
          <a:off x="530351" y="762001"/>
          <a:ext cx="3906331" cy="5257800"/>
        </p:xfrm>
        <a:graphic>
          <a:graphicData uri="http://schemas.openxmlformats.org/drawingml/2006/table">
            <a:tbl>
              <a:tblPr/>
              <a:tblGrid>
                <a:gridCol w="934531"/>
                <a:gridCol w="1143000"/>
                <a:gridCol w="1828800"/>
              </a:tblGrid>
              <a:tr h="21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Component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Functionalities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159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Core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Ingestion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Drag &amp; Drop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Email Broker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DataCap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Scanning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Upload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Save and Send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XPression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Barcode Generation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Generation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Daeja Viewer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Viewer Configuration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Bookmark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Split/Merge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Core Extended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Security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 / PAP / PDP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Single Sign On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Access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Preferences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VEGA UI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Notification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Diary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Flags &amp; Milestones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Alerts &amp; Notes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Search Templates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Panel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Perform Document Indexing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Print Export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Component Matrix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09634"/>
              </p:ext>
            </p:extLst>
          </p:nvPr>
        </p:nvGraphicFramePr>
        <p:xfrm>
          <a:off x="4709027" y="762001"/>
          <a:ext cx="3906331" cy="3429000"/>
        </p:xfrm>
        <a:graphic>
          <a:graphicData uri="http://schemas.openxmlformats.org/drawingml/2006/table">
            <a:tbl>
              <a:tblPr/>
              <a:tblGrid>
                <a:gridCol w="934531"/>
                <a:gridCol w="1143000"/>
                <a:gridCol w="1828800"/>
              </a:tblGrid>
              <a:tr h="21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Component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Functionalities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1598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CGM Workflow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Business Transactions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Exception Authorisation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Risk Registration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Rate Monitoring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eEndorsement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Peer Review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Cover Holder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QC Validation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Contract Certainty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Scan to Xchanging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 Admin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General Query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 File / View File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Update File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Message Validation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2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CGM Test Scope, Test Process &amp; Deliverables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4267200"/>
            <a:ext cx="7296870" cy="146876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CHUBB Global Market</a:t>
            </a:r>
          </a:p>
          <a:p>
            <a:endParaRPr lang="en-US" sz="5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64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19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Test Scope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8893" y="1546544"/>
            <a:ext cx="2286000" cy="246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Pre-QA Testing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6586" y="1801171"/>
            <a:ext cx="3628441" cy="631434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733517" tIns="41910" rIns="41910" bIns="41910" numCol="1" spcCol="1270" anchor="ctr" anchorCtr="0">
            <a:noAutofit/>
          </a:bodyPr>
          <a:lstStyle/>
          <a:p>
            <a:pPr marL="0" lvl="1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05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8714" y="1524000"/>
            <a:ext cx="2286000" cy="246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Sanity / Smoke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37075" y="1802691"/>
            <a:ext cx="3628441" cy="631434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733517" tIns="41910" rIns="41910" bIns="41910" numCol="1" spcCol="1270" anchor="ctr" anchorCtr="0">
            <a:noAutofit/>
          </a:bodyPr>
          <a:lstStyle/>
          <a:p>
            <a:pPr marL="0" lvl="1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05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695102" y="1890858"/>
            <a:ext cx="360992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lvl="1" indent="-171450" algn="just" defTabSz="466725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Static Validation of Requirements, Use Cases, Configuration </a:t>
            </a:r>
            <a:r>
              <a:rPr lang="en-US" sz="1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Sheets</a:t>
            </a:r>
            <a:r>
              <a:rPr lang="en-US" sz="1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Document Templates, etc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756125" y="1887481"/>
            <a:ext cx="360992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lvl="1" indent="-171450" algn="just" defTabSz="466725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Validation of build before the actual test execution starts to verify the working of basic happy path </a:t>
            </a:r>
            <a:r>
              <a:rPr lang="en-US" sz="1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flow.</a:t>
            </a:r>
            <a:endParaRPr lang="en-US" sz="10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33515" y="2918634"/>
            <a:ext cx="2286000" cy="246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Integration Testing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1208" y="3173261"/>
            <a:ext cx="3628441" cy="631434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733517" tIns="41910" rIns="41910" bIns="41910" numCol="1" spcCol="1270" anchor="ctr" anchorCtr="0">
            <a:noAutofit/>
          </a:bodyPr>
          <a:lstStyle/>
          <a:p>
            <a:pPr marL="0" lvl="1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05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750258" y="3156451"/>
            <a:ext cx="360992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lvl="1" indent="-171450" algn="just" defTabSz="466725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Integration </a:t>
            </a:r>
            <a:r>
              <a:rPr lang="en-US" sz="1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 </a:t>
            </a:r>
            <a:r>
              <a:rPr lang="en-US" sz="1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1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cover the </a:t>
            </a:r>
            <a:r>
              <a:rPr lang="en-US" sz="1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E2E </a:t>
            </a:r>
            <a:r>
              <a:rPr lang="en-US" sz="1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workflow between all the integrated </a:t>
            </a:r>
            <a:r>
              <a:rPr lang="en-US" sz="1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components involving Vega Unity, </a:t>
            </a:r>
            <a:r>
              <a:rPr lang="en-US" sz="1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FileNet, </a:t>
            </a:r>
            <a:r>
              <a:rPr lang="en-US" sz="1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Ingestion, </a:t>
            </a:r>
            <a:r>
              <a:rPr lang="en-US" sz="1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XPression, Subscribe, WebCon, etc.,  </a:t>
            </a:r>
            <a:endParaRPr lang="en-US" sz="10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0719" y="2924175"/>
            <a:ext cx="2286000" cy="246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Performance Testing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719" y="3178802"/>
            <a:ext cx="3628441" cy="631434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733517" tIns="41910" rIns="41910" bIns="41910" numCol="1" spcCol="1270" anchor="ctr" anchorCtr="0">
            <a:noAutofit/>
          </a:bodyPr>
          <a:lstStyle/>
          <a:p>
            <a:pPr marL="0" lvl="1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05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87462" y="3149292"/>
            <a:ext cx="360992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lvl="1" indent="-171450" algn="just" defTabSz="466725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NFR Identification &amp; Gathering</a:t>
            </a:r>
          </a:p>
          <a:p>
            <a:pPr marL="171450" lvl="1" indent="-171450" algn="just" defTabSz="466725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Performance Environment Setup &amp; Tools Feasibility</a:t>
            </a:r>
          </a:p>
          <a:p>
            <a:pPr marL="171450" lvl="1" indent="-171450" algn="just" defTabSz="466725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Performance Monitoring &amp; Reporting</a:t>
            </a:r>
            <a:endParaRPr lang="en-US" sz="10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886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Agenda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043608" y="1269703"/>
            <a:ext cx="7093719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 Level Timelines Overview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043608" y="1773759"/>
            <a:ext cx="7093719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CGM Overview &amp; Interface Test Approach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044773" y="2277815"/>
            <a:ext cx="7093719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CGM Business Workflow &amp; Component Matrix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043608" y="2781871"/>
            <a:ext cx="7093719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CGM Test Scope, Process &amp; Deliverables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043608" y="3307135"/>
            <a:ext cx="7093719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CGM Quality Gates &amp; Defect Management Process</a:t>
            </a:r>
            <a:endParaRPr lang="en-US" sz="1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20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Quality Gate - Pass % and Open Defects from Cycle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46991"/>
              </p:ext>
            </p:extLst>
          </p:nvPr>
        </p:nvGraphicFramePr>
        <p:xfrm>
          <a:off x="442119" y="1710796"/>
          <a:ext cx="8420579" cy="150016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63774"/>
                <a:gridCol w="2757081"/>
                <a:gridCol w="1799724"/>
              </a:tblGrid>
              <a:tr h="30003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Cases Execution: Pass %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Build Plan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Cycle 1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Cycle 2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Build </a:t>
                      </a:r>
                      <a:r>
                        <a:rPr lang="en-US" sz="1200" b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1A </a:t>
                      </a:r>
                      <a:r>
                        <a:rPr lang="en-US" sz="1200" b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 Test Execution</a:t>
                      </a:r>
                      <a:endParaRPr lang="en-GB" sz="12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65%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80%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Build </a:t>
                      </a:r>
                      <a:r>
                        <a:rPr lang="en-US" sz="1200" b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1B </a:t>
                      </a:r>
                      <a:r>
                        <a:rPr lang="en-US" sz="1200" b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 Test Execution</a:t>
                      </a:r>
                      <a:endParaRPr lang="en-GB" sz="12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65%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85%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End to End - Test Execution</a:t>
                      </a:r>
                      <a:endParaRPr lang="en-GB" sz="12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85%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90%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562801" y="3598972"/>
            <a:ext cx="8299897" cy="136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551" tIns="38088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Signoff Criteria</a:t>
            </a:r>
            <a:r>
              <a:rPr kumimoji="0" lang="en-GB" alt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from SIT to UAT: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 P1 &amp; P2 Defects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Successful Smoke Test in UAT with all Integrated components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 to End Pass % &gt; 90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altLang="en-US" sz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62800" y="1219200"/>
            <a:ext cx="8137155" cy="26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551" tIns="38088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achieve the above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mentioned test execution pass % in order to start with next test execution cycles,</a:t>
            </a: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21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6" y="150540"/>
            <a:ext cx="8895840" cy="2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Century Gothic" panose="020B0502020202020204" pitchFamily="34" charset="0"/>
              </a:rPr>
              <a:t>Functional Test Process &amp; Deliverables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71904210"/>
              </p:ext>
            </p:extLst>
          </p:nvPr>
        </p:nvGraphicFramePr>
        <p:xfrm>
          <a:off x="151860" y="265192"/>
          <a:ext cx="9013955" cy="201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125960" y="5467353"/>
            <a:ext cx="1200368" cy="841969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" indent="-57150">
              <a:buFont typeface="Wingdings" pitchFamily="2" charset="2"/>
              <a:buChar char="§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Unified Test </a:t>
            </a:r>
            <a:r>
              <a:rPr lang="en-US" sz="9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  <a:endParaRPr lang="en-US" sz="9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3073" y="5467351"/>
            <a:ext cx="1348826" cy="84197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" indent="-57150">
              <a:buFont typeface="Wingdings" pitchFamily="2" charset="2"/>
              <a:buChar char="§"/>
            </a:pPr>
            <a:r>
              <a:rPr lang="en-US" sz="9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Baseline 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Estimates</a:t>
            </a:r>
          </a:p>
          <a:p>
            <a:pPr marL="57150" indent="-57150">
              <a:buFont typeface="Wingdings" pitchFamily="2" charset="2"/>
              <a:buChar char="§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RTM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70876" y="5467351"/>
            <a:ext cx="1348826" cy="84197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" indent="-57150">
              <a:buFont typeface="Wingdings" pitchFamily="2" charset="2"/>
              <a:buChar char="§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Reviewed Test Scenarios</a:t>
            </a:r>
          </a:p>
          <a:p>
            <a:pPr marL="57150" indent="-57150">
              <a:buFont typeface="Wingdings" pitchFamily="2" charset="2"/>
              <a:buChar char="§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Data</a:t>
            </a:r>
          </a:p>
          <a:p>
            <a:pPr marL="57150" indent="-57150">
              <a:buFont typeface="Wingdings" pitchFamily="2" charset="2"/>
              <a:buChar char="§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Cases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81271" y="1003798"/>
            <a:ext cx="8940601" cy="3936274"/>
            <a:chOff x="313638" y="1003798"/>
            <a:chExt cx="9588856" cy="3936274"/>
          </a:xfrm>
        </p:grpSpPr>
        <p:sp>
          <p:nvSpPr>
            <p:cNvPr id="20" name="TextBox 19"/>
            <p:cNvSpPr txBox="1"/>
            <p:nvPr/>
          </p:nvSpPr>
          <p:spPr>
            <a:xfrm>
              <a:off x="421988" y="1003798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Requirements</a:t>
              </a:r>
            </a:p>
            <a:p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Analysis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4371" y="1080078"/>
              <a:ext cx="5982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Design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1226" y="1080078"/>
              <a:ext cx="9573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Construction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10555" y="1080078"/>
              <a:ext cx="6286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8998" y="1080078"/>
              <a:ext cx="1175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User Acceptance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892039" y="1340768"/>
              <a:ext cx="3917428" cy="441843"/>
              <a:chOff x="5289047" y="1062146"/>
              <a:chExt cx="957472" cy="425121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289047" y="1062146"/>
                <a:ext cx="930030" cy="42512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>
                  <a:hueOff val="3121013"/>
                  <a:satOff val="-3893"/>
                  <a:lumOff val="91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6" name="Rounded Rectangle 4"/>
              <p:cNvSpPr/>
              <p:nvPr/>
            </p:nvSpPr>
            <p:spPr>
              <a:xfrm>
                <a:off x="5341391" y="1070092"/>
                <a:ext cx="905128" cy="40021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896" tIns="56896" rIns="56896" bIns="56896" numCol="1" spcCol="1270" anchor="ctr" anchorCtr="0">
                <a:noAutofit/>
              </a:bodyPr>
              <a:lstStyle/>
              <a:p>
                <a:pPr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dirty="0"/>
                  <a:t>Test Closure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328846" y="1080078"/>
              <a:ext cx="1151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Implementation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60273" y="1050017"/>
              <a:ext cx="9621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Maintenance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3638" y="1941439"/>
              <a:ext cx="1248568" cy="3487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 Test Approach</a:t>
              </a:r>
              <a:endPara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43445" y="1952492"/>
              <a:ext cx="1446625" cy="337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Analyze requirements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43445" y="2367943"/>
              <a:ext cx="1446625" cy="297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Baseline Estimates</a:t>
              </a:r>
              <a:endPara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43445" y="2727214"/>
              <a:ext cx="1446625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Requirement Ambiguity Clarification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93400" y="1941438"/>
              <a:ext cx="1456468" cy="5292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Test </a:t>
              </a: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Conditions/Scenario</a:t>
              </a:r>
              <a:endPara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Test Cases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93400" y="2531454"/>
              <a:ext cx="1446625" cy="259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Peer Review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93400" y="2856710"/>
              <a:ext cx="1446625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Test Data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43445" y="3231270"/>
              <a:ext cx="1446625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Requirements Traceability Matrix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93400" y="3149372"/>
              <a:ext cx="1446625" cy="488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Walkthrough scenarios with BA &amp; Business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93400" y="3718258"/>
              <a:ext cx="1446625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Collect Test Design Metrics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43356" y="1941437"/>
              <a:ext cx="1446625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Check for Test Execution Readiness</a:t>
              </a:r>
              <a:endPara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43356" y="2433473"/>
              <a:ext cx="1446625" cy="3279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Execute planned test cases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43356" y="2821771"/>
              <a:ext cx="1446625" cy="458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Log defects in QC </a:t>
              </a: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&amp; map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to associated test cases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43356" y="3339872"/>
              <a:ext cx="1446625" cy="335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Retest and track defects to closure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43356" y="4178074"/>
              <a:ext cx="1446625" cy="4571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Provide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support to </a:t>
              </a: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UAT</a:t>
              </a:r>
              <a:endPara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Execute </a:t>
              </a: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Regression </a:t>
              </a:r>
              <a:endPara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743356" y="4711472"/>
              <a:ext cx="1446625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Signoff on </a:t>
              </a: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 &amp; SIT</a:t>
              </a:r>
              <a:endPara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93312" y="1941438"/>
              <a:ext cx="3609182" cy="365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End of Test Summary Report</a:t>
              </a:r>
            </a:p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Provide signoff on UAT testing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93312" y="3424456"/>
              <a:ext cx="3609182" cy="2895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Production Checkout</a:t>
              </a:r>
              <a:endPara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93312" y="2390927"/>
              <a:ext cx="3609182" cy="2414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Conduct Release Retrospection</a:t>
              </a:r>
              <a:endPara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293312" y="2704376"/>
              <a:ext cx="3609182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Identify reusable components and update test repository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293312" y="2992408"/>
              <a:ext cx="3609182" cy="336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</a:t>
              </a: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production validation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plan</a:t>
              </a:r>
            </a:p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Perform implementation dry run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36065" y="3735326"/>
              <a:ext cx="1446625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Static Validation of Requirements 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35976" y="3766588"/>
              <a:ext cx="1446625" cy="335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" indent="-57150">
                <a:buFont typeface="Wingdings" pitchFamily="2" charset="2"/>
                <a:buChar char="§"/>
              </a:pPr>
              <a:r>
                <a:rPr 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Execution Dashboard </a:t>
              </a:r>
              <a:endPara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603610" y="5486401"/>
            <a:ext cx="1348826" cy="82292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" indent="-57150">
              <a:buFont typeface="Wingdings" pitchFamily="2" charset="2"/>
              <a:buChar char="§"/>
            </a:pPr>
            <a:r>
              <a:rPr lang="en-US" sz="9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Execution Report</a:t>
            </a:r>
          </a:p>
          <a:p>
            <a:pPr marL="57150" indent="-57150">
              <a:buFont typeface="Wingdings" pitchFamily="2" charset="2"/>
              <a:buChar char="§"/>
            </a:pPr>
            <a:r>
              <a:rPr lang="en-US" sz="9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Defect Logs</a:t>
            </a:r>
          </a:p>
          <a:p>
            <a:pPr marL="57150" indent="-57150">
              <a:buFont typeface="Wingdings" pitchFamily="2" charset="2"/>
              <a:buChar char="§"/>
            </a:pPr>
            <a:r>
              <a:rPr lang="en-US" sz="9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Readiness Dashboard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53565" y="5486401"/>
            <a:ext cx="2812417" cy="82292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" indent="-57150">
              <a:buFont typeface="Wingdings" pitchFamily="2" charset="2"/>
              <a:buChar char="§"/>
            </a:pPr>
            <a:r>
              <a:rPr lang="en-US" sz="9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Summary Report</a:t>
            </a:r>
          </a:p>
          <a:p>
            <a:pPr marL="57150" indent="-57150">
              <a:buFont typeface="Wingdings" pitchFamily="2" charset="2"/>
              <a:buChar char="§"/>
            </a:pPr>
            <a:r>
              <a:rPr lang="en-US" sz="9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Release Retrospection</a:t>
            </a:r>
          </a:p>
          <a:p>
            <a:pPr marL="57150" indent="-57150">
              <a:buFont typeface="Wingdings" pitchFamily="2" charset="2"/>
              <a:buChar char="§"/>
            </a:pPr>
            <a:r>
              <a:rPr lang="en-US" sz="9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GO-NO GO Recommendations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125961" y="4941168"/>
            <a:ext cx="8673378" cy="5261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QA Deliverables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22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6" y="150540"/>
            <a:ext cx="8895840" cy="2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latin typeface="Century Gothic" panose="020B0502020202020204" pitchFamily="34" charset="0"/>
              </a:rPr>
              <a:t>CGM Defect Management Process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76711" y="789223"/>
            <a:ext cx="8928408" cy="5840177"/>
            <a:chOff x="124311" y="954325"/>
            <a:chExt cx="8928408" cy="5840177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6720373" y="1422328"/>
              <a:ext cx="1023938" cy="549275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charset="0"/>
                <a:buNone/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Rounded Rectangle 61"/>
            <p:cNvSpPr>
              <a:spLocks noChangeArrowheads="1"/>
            </p:cNvSpPr>
            <p:nvPr/>
          </p:nvSpPr>
          <p:spPr bwMode="auto">
            <a:xfrm>
              <a:off x="6755250" y="4428525"/>
              <a:ext cx="1127125" cy="347827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78"/>
            <p:cNvSpPr txBox="1">
              <a:spLocks noChangeArrowheads="1"/>
            </p:cNvSpPr>
            <p:nvPr/>
          </p:nvSpPr>
          <p:spPr bwMode="auto">
            <a:xfrm>
              <a:off x="6705600" y="1439108"/>
              <a:ext cx="11934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‘New' Defects logged in the Defect </a:t>
              </a: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Management </a:t>
              </a: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Tool</a:t>
              </a:r>
            </a:p>
          </p:txBody>
        </p:sp>
        <p:sp>
          <p:nvSpPr>
            <p:cNvPr id="64" name="Rounded Rectangle 72"/>
            <p:cNvSpPr>
              <a:spLocks noChangeArrowheads="1"/>
            </p:cNvSpPr>
            <p:nvPr/>
          </p:nvSpPr>
          <p:spPr bwMode="auto">
            <a:xfrm flipH="1">
              <a:off x="7780827" y="5622893"/>
              <a:ext cx="1127125" cy="665927"/>
            </a:xfrm>
            <a:prstGeom prst="roundRect">
              <a:avLst>
                <a:gd name="adj" fmla="val 13734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ounded Rectangle 72"/>
            <p:cNvSpPr>
              <a:spLocks noChangeArrowheads="1"/>
            </p:cNvSpPr>
            <p:nvPr/>
          </p:nvSpPr>
          <p:spPr bwMode="auto">
            <a:xfrm flipH="1">
              <a:off x="7809403" y="5017340"/>
              <a:ext cx="1127125" cy="547687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ounded Rectangle 65"/>
            <p:cNvSpPr>
              <a:spLocks noChangeArrowheads="1"/>
            </p:cNvSpPr>
            <p:nvPr/>
          </p:nvSpPr>
          <p:spPr bwMode="auto">
            <a:xfrm flipH="1">
              <a:off x="7825274" y="4428525"/>
              <a:ext cx="1054508" cy="347827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 flipH="1">
              <a:off x="7765622" y="1438245"/>
              <a:ext cx="1114160" cy="549275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charset="0"/>
                <a:buNone/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ounded Rectangle 60"/>
            <p:cNvSpPr>
              <a:spLocks noChangeArrowheads="1"/>
            </p:cNvSpPr>
            <p:nvPr/>
          </p:nvSpPr>
          <p:spPr bwMode="auto">
            <a:xfrm flipH="1">
              <a:off x="7752659" y="2469121"/>
              <a:ext cx="1268639" cy="474969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ounded Rectangle 68"/>
            <p:cNvSpPr>
              <a:spLocks noChangeArrowheads="1"/>
            </p:cNvSpPr>
            <p:nvPr/>
          </p:nvSpPr>
          <p:spPr bwMode="auto">
            <a:xfrm flipH="1">
              <a:off x="8007371" y="3673631"/>
              <a:ext cx="900579" cy="624785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76"/>
            <p:cNvSpPr txBox="1">
              <a:spLocks noChangeArrowheads="1"/>
            </p:cNvSpPr>
            <p:nvPr/>
          </p:nvSpPr>
          <p:spPr bwMode="auto">
            <a:xfrm>
              <a:off x="1779832" y="1346868"/>
              <a:ext cx="4846320" cy="700192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Identify Defects </a:t>
              </a: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through </a:t>
              </a: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execution Process</a:t>
              </a:r>
            </a:p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Review the defects [completeness]</a:t>
              </a:r>
            </a:p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Match requirement with expected results.</a:t>
              </a:r>
            </a:p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Log defects in the defect management tool </a:t>
              </a: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HP ALM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Text Box 119"/>
            <p:cNvSpPr txBox="1">
              <a:spLocks noChangeArrowheads="1"/>
            </p:cNvSpPr>
            <p:nvPr/>
          </p:nvSpPr>
          <p:spPr bwMode="auto">
            <a:xfrm>
              <a:off x="8105703" y="1572109"/>
              <a:ext cx="7345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ctr"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Team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Box 76"/>
            <p:cNvSpPr txBox="1">
              <a:spLocks noChangeArrowheads="1"/>
            </p:cNvSpPr>
            <p:nvPr/>
          </p:nvSpPr>
          <p:spPr bwMode="auto">
            <a:xfrm>
              <a:off x="1775110" y="2111767"/>
              <a:ext cx="4852495" cy="1469633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Triage the </a:t>
              </a: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[Need info, duplicate, New / missed </a:t>
              </a:r>
              <a:b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requirement, processing issue</a:t>
              </a: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].Reclassify </a:t>
              </a: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to change control, if new </a:t>
              </a: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requirement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Ensure defect holds all required </a:t>
              </a: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information(Requirement reference, Application Screenshot)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Prioritize the defects- Reena</a:t>
              </a: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Assign </a:t>
              </a:r>
              <a:r>
                <a:rPr lang="en-US" alt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 relevant development </a:t>
              </a: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lead (Cognizant/Vega- Functionality)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en-US" altLang="en-US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Rounded Rectangle 72"/>
            <p:cNvSpPr>
              <a:spLocks noChangeArrowheads="1"/>
            </p:cNvSpPr>
            <p:nvPr/>
          </p:nvSpPr>
          <p:spPr bwMode="auto">
            <a:xfrm>
              <a:off x="6754282" y="5622893"/>
              <a:ext cx="1127125" cy="665927"/>
            </a:xfrm>
            <a:prstGeom prst="roundRect">
              <a:avLst>
                <a:gd name="adj" fmla="val 11127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ounded Rectangle 60"/>
            <p:cNvSpPr>
              <a:spLocks noChangeArrowheads="1"/>
            </p:cNvSpPr>
            <p:nvPr/>
          </p:nvSpPr>
          <p:spPr bwMode="auto">
            <a:xfrm>
              <a:off x="6754281" y="2479515"/>
              <a:ext cx="1127125" cy="474969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TextBox 78"/>
            <p:cNvSpPr txBox="1">
              <a:spLocks noChangeArrowheads="1"/>
            </p:cNvSpPr>
            <p:nvPr/>
          </p:nvSpPr>
          <p:spPr bwMode="auto">
            <a:xfrm>
              <a:off x="6766719" y="2549436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Assigned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ounded Rectangle 75"/>
            <p:cNvSpPr>
              <a:spLocks noChangeArrowheads="1"/>
            </p:cNvSpPr>
            <p:nvPr/>
          </p:nvSpPr>
          <p:spPr bwMode="auto">
            <a:xfrm>
              <a:off x="6748766" y="3679148"/>
              <a:ext cx="1127125" cy="624785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Box 78"/>
            <p:cNvSpPr txBox="1">
              <a:spLocks noChangeArrowheads="1"/>
            </p:cNvSpPr>
            <p:nvPr/>
          </p:nvSpPr>
          <p:spPr bwMode="auto">
            <a:xfrm>
              <a:off x="6730630" y="3692438"/>
              <a:ext cx="115647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Update the Development / Testing Team of Defect Status</a:t>
              </a:r>
            </a:p>
          </p:txBody>
        </p:sp>
        <p:sp>
          <p:nvSpPr>
            <p:cNvPr id="78" name="Rounded Rectangle 68"/>
            <p:cNvSpPr>
              <a:spLocks noChangeArrowheads="1"/>
            </p:cNvSpPr>
            <p:nvPr/>
          </p:nvSpPr>
          <p:spPr bwMode="auto">
            <a:xfrm>
              <a:off x="6752756" y="5757074"/>
              <a:ext cx="1143000" cy="354925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Font typeface="Arial" pitchFamily="34" charset="0"/>
                <a:buNone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</a:t>
              </a:r>
              <a:endParaRPr lang="en-GB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Prevention </a:t>
              </a: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Plan </a:t>
              </a:r>
            </a:p>
          </p:txBody>
        </p:sp>
        <p:sp>
          <p:nvSpPr>
            <p:cNvPr id="79" name="Rounded Rectangle 72"/>
            <p:cNvSpPr>
              <a:spLocks noChangeArrowheads="1"/>
            </p:cNvSpPr>
            <p:nvPr/>
          </p:nvSpPr>
          <p:spPr bwMode="auto">
            <a:xfrm>
              <a:off x="6742603" y="4945903"/>
              <a:ext cx="1127125" cy="547687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extBox 78"/>
            <p:cNvSpPr txBox="1">
              <a:spLocks noChangeArrowheads="1"/>
            </p:cNvSpPr>
            <p:nvPr/>
          </p:nvSpPr>
          <p:spPr bwMode="auto">
            <a:xfrm>
              <a:off x="6732820" y="5054228"/>
              <a:ext cx="1066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Summary Report</a:t>
              </a:r>
            </a:p>
          </p:txBody>
        </p:sp>
        <p:sp>
          <p:nvSpPr>
            <p:cNvPr id="81" name="Line 120"/>
            <p:cNvSpPr>
              <a:spLocks noChangeShapeType="1"/>
            </p:cNvSpPr>
            <p:nvPr/>
          </p:nvSpPr>
          <p:spPr bwMode="auto">
            <a:xfrm>
              <a:off x="7772400" y="1248667"/>
              <a:ext cx="0" cy="5051641"/>
            </a:xfrm>
            <a:prstGeom prst="line">
              <a:avLst/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Char char="•"/>
                <a:defRPr/>
              </a:pPr>
              <a:endParaRPr lang="en-US" sz="9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2" name="Straight Connector 38"/>
            <p:cNvCxnSpPr>
              <a:cxnSpLocks noChangeShapeType="1"/>
            </p:cNvCxnSpPr>
            <p:nvPr/>
          </p:nvCxnSpPr>
          <p:spPr bwMode="auto">
            <a:xfrm flipV="1">
              <a:off x="1497821" y="5895547"/>
              <a:ext cx="266165" cy="11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3" name="Straight Connector 38"/>
            <p:cNvCxnSpPr>
              <a:cxnSpLocks noChangeShapeType="1"/>
            </p:cNvCxnSpPr>
            <p:nvPr/>
          </p:nvCxnSpPr>
          <p:spPr bwMode="auto">
            <a:xfrm>
              <a:off x="1474359" y="5364130"/>
              <a:ext cx="24842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84" name="TextBox 76"/>
            <p:cNvSpPr txBox="1">
              <a:spLocks noChangeArrowheads="1"/>
            </p:cNvSpPr>
            <p:nvPr/>
          </p:nvSpPr>
          <p:spPr bwMode="auto">
            <a:xfrm>
              <a:off x="1781632" y="3733800"/>
              <a:ext cx="4846320" cy="700192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Analyze and fix defects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</a:t>
              </a:r>
              <a:r>
                <a:rPr lang="en-US" alt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Review &amp; Assignment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Investigation, Fix &amp; Unit </a:t>
              </a: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Update defect details; including resolution and root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cause</a:t>
              </a: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extBox 76"/>
            <p:cNvSpPr txBox="1">
              <a:spLocks noChangeArrowheads="1"/>
            </p:cNvSpPr>
            <p:nvPr/>
          </p:nvSpPr>
          <p:spPr bwMode="auto">
            <a:xfrm>
              <a:off x="1790729" y="5730843"/>
              <a:ext cx="4846320" cy="377026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List Level top 3 defect types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Root Cause Analysis of defects and update Defect Prevention Plan</a:t>
              </a:r>
            </a:p>
          </p:txBody>
        </p:sp>
        <p:sp>
          <p:nvSpPr>
            <p:cNvPr id="86" name="TextBox 76"/>
            <p:cNvSpPr txBox="1">
              <a:spLocks noChangeArrowheads="1"/>
            </p:cNvSpPr>
            <p:nvPr/>
          </p:nvSpPr>
          <p:spPr bwMode="auto">
            <a:xfrm>
              <a:off x="1783613" y="4917892"/>
              <a:ext cx="4846320" cy="700192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Calculate Error Discovery rate and Defect Density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Calculate the number of defects based on Priority, status and Functionality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Calculate Quality of Fixes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Calculate Defect Aging</a:t>
              </a:r>
            </a:p>
          </p:txBody>
        </p:sp>
        <p:cxnSp>
          <p:nvCxnSpPr>
            <p:cNvPr id="87" name="Straight Connector 38"/>
            <p:cNvCxnSpPr>
              <a:cxnSpLocks noChangeShapeType="1"/>
            </p:cNvCxnSpPr>
            <p:nvPr/>
          </p:nvCxnSpPr>
          <p:spPr bwMode="auto">
            <a:xfrm flipV="1">
              <a:off x="1480089" y="2805592"/>
              <a:ext cx="266165" cy="11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8" name="Straight Connector 38"/>
            <p:cNvCxnSpPr>
              <a:cxnSpLocks noChangeShapeType="1"/>
            </p:cNvCxnSpPr>
            <p:nvPr/>
          </p:nvCxnSpPr>
          <p:spPr bwMode="auto">
            <a:xfrm>
              <a:off x="1500916" y="3949700"/>
              <a:ext cx="24842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9" name="Straight Connector 38"/>
            <p:cNvCxnSpPr>
              <a:cxnSpLocks noChangeShapeType="1"/>
            </p:cNvCxnSpPr>
            <p:nvPr/>
          </p:nvCxnSpPr>
          <p:spPr bwMode="auto">
            <a:xfrm flipV="1">
              <a:off x="1476878" y="1662592"/>
              <a:ext cx="266165" cy="11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90" name="Text Box 119"/>
            <p:cNvSpPr txBox="1">
              <a:spLocks noChangeArrowheads="1"/>
            </p:cNvSpPr>
            <p:nvPr/>
          </p:nvSpPr>
          <p:spPr bwMode="auto">
            <a:xfrm>
              <a:off x="7814280" y="2514600"/>
              <a:ext cx="12384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</a:t>
              </a:r>
            </a:p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Coordinator (Sushma)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ext Box 119"/>
            <p:cNvSpPr txBox="1">
              <a:spLocks noChangeArrowheads="1"/>
            </p:cNvSpPr>
            <p:nvPr/>
          </p:nvSpPr>
          <p:spPr bwMode="auto">
            <a:xfrm>
              <a:off x="8003976" y="3801188"/>
              <a:ext cx="9262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 Lead /</a:t>
              </a:r>
            </a:p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Development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ext Box 119"/>
            <p:cNvSpPr txBox="1">
              <a:spLocks noChangeArrowheads="1"/>
            </p:cNvSpPr>
            <p:nvPr/>
          </p:nvSpPr>
          <p:spPr bwMode="auto">
            <a:xfrm>
              <a:off x="7720499" y="5778907"/>
              <a:ext cx="1241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,</a:t>
              </a:r>
            </a:p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 Team  </a:t>
              </a:r>
            </a:p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&amp; Business Team(s)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ext Box 119"/>
            <p:cNvSpPr txBox="1">
              <a:spLocks noChangeArrowheads="1"/>
            </p:cNvSpPr>
            <p:nvPr/>
          </p:nvSpPr>
          <p:spPr bwMode="auto">
            <a:xfrm>
              <a:off x="7680613" y="5167734"/>
              <a:ext cx="126744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lead 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152118" y="954373"/>
              <a:ext cx="1385595" cy="2811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sz="105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Process</a:t>
              </a:r>
              <a:endParaRPr lang="en-US" sz="10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411042" y="954325"/>
              <a:ext cx="3505200" cy="25963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sz="105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Activities</a:t>
              </a: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6588545" y="961028"/>
              <a:ext cx="1146912" cy="2811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sz="105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Deliverables</a:t>
              </a: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7874384" y="957912"/>
              <a:ext cx="1146912" cy="2811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sz="105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Roles</a:t>
              </a:r>
            </a:p>
          </p:txBody>
        </p:sp>
        <p:sp>
          <p:nvSpPr>
            <p:cNvPr id="98" name="Freeform 497"/>
            <p:cNvSpPr>
              <a:spLocks noChangeAspect="1" noEditPoints="1"/>
            </p:cNvSpPr>
            <p:nvPr/>
          </p:nvSpPr>
          <p:spPr bwMode="auto">
            <a:xfrm>
              <a:off x="7934902" y="4997494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extBox 78"/>
            <p:cNvSpPr txBox="1">
              <a:spLocks noChangeArrowheads="1"/>
            </p:cNvSpPr>
            <p:nvPr/>
          </p:nvSpPr>
          <p:spPr bwMode="auto">
            <a:xfrm>
              <a:off x="6731884" y="4494714"/>
              <a:ext cx="9876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Closed Defects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TextBox 76"/>
            <p:cNvSpPr txBox="1">
              <a:spLocks noChangeArrowheads="1"/>
            </p:cNvSpPr>
            <p:nvPr/>
          </p:nvSpPr>
          <p:spPr bwMode="auto">
            <a:xfrm>
              <a:off x="1776048" y="4585419"/>
              <a:ext cx="4846320" cy="215444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Retest Defect </a:t>
              </a: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Fixes – With in 3 Days and execute the impacted test cases.</a:t>
              </a: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1" name="Straight Connector 38"/>
            <p:cNvCxnSpPr>
              <a:cxnSpLocks noChangeShapeType="1"/>
            </p:cNvCxnSpPr>
            <p:nvPr/>
          </p:nvCxnSpPr>
          <p:spPr bwMode="auto">
            <a:xfrm>
              <a:off x="1480029" y="4620052"/>
              <a:ext cx="24842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02" name="Text Box 119"/>
            <p:cNvSpPr txBox="1">
              <a:spLocks noChangeArrowheads="1"/>
            </p:cNvSpPr>
            <p:nvPr/>
          </p:nvSpPr>
          <p:spPr bwMode="auto">
            <a:xfrm>
              <a:off x="7859646" y="4479323"/>
              <a:ext cx="10478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Team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reeform 497"/>
            <p:cNvSpPr>
              <a:spLocks noChangeAspect="1" noEditPoints="1"/>
            </p:cNvSpPr>
            <p:nvPr/>
          </p:nvSpPr>
          <p:spPr bwMode="auto">
            <a:xfrm>
              <a:off x="2743200" y="6333904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Freeform 497"/>
            <p:cNvSpPr>
              <a:spLocks noChangeAspect="1" noEditPoints="1"/>
            </p:cNvSpPr>
            <p:nvPr/>
          </p:nvSpPr>
          <p:spPr bwMode="auto">
            <a:xfrm>
              <a:off x="3568700" y="6323493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Freeform 497"/>
            <p:cNvSpPr>
              <a:spLocks noChangeAspect="1" noEditPoints="1"/>
            </p:cNvSpPr>
            <p:nvPr/>
          </p:nvSpPr>
          <p:spPr bwMode="auto">
            <a:xfrm>
              <a:off x="4559300" y="6336578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ounded Rectangle 68"/>
            <p:cNvSpPr>
              <a:spLocks noChangeArrowheads="1"/>
            </p:cNvSpPr>
            <p:nvPr/>
          </p:nvSpPr>
          <p:spPr bwMode="auto">
            <a:xfrm>
              <a:off x="3674180" y="6426927"/>
              <a:ext cx="897820" cy="354925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Development Team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ounded Rectangle 68"/>
            <p:cNvSpPr>
              <a:spLocks noChangeArrowheads="1"/>
            </p:cNvSpPr>
            <p:nvPr/>
          </p:nvSpPr>
          <p:spPr bwMode="auto">
            <a:xfrm>
              <a:off x="4572000" y="6417546"/>
              <a:ext cx="897820" cy="354925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</a:t>
              </a:r>
            </a:p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Lead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ounded Rectangle 68"/>
            <p:cNvSpPr>
              <a:spLocks noChangeArrowheads="1"/>
            </p:cNvSpPr>
            <p:nvPr/>
          </p:nvSpPr>
          <p:spPr bwMode="auto">
            <a:xfrm>
              <a:off x="2742222" y="6426927"/>
              <a:ext cx="775678" cy="354925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</a:t>
              </a:r>
            </a:p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Team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Freeform 497"/>
            <p:cNvSpPr>
              <a:spLocks noChangeAspect="1" noEditPoints="1"/>
            </p:cNvSpPr>
            <p:nvPr/>
          </p:nvSpPr>
          <p:spPr bwMode="auto">
            <a:xfrm>
              <a:off x="7924800" y="1438243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Freeform 497"/>
            <p:cNvSpPr>
              <a:spLocks noChangeAspect="1" noEditPoints="1"/>
            </p:cNvSpPr>
            <p:nvPr/>
          </p:nvSpPr>
          <p:spPr bwMode="auto">
            <a:xfrm>
              <a:off x="7924800" y="3720823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ounded Rectangle 110"/>
            <p:cNvSpPr>
              <a:spLocks noChangeArrowheads="1"/>
            </p:cNvSpPr>
            <p:nvPr/>
          </p:nvSpPr>
          <p:spPr bwMode="auto">
            <a:xfrm>
              <a:off x="133114" y="5213174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Metrics</a:t>
              </a:r>
            </a:p>
          </p:txBody>
        </p:sp>
        <p:sp>
          <p:nvSpPr>
            <p:cNvPr id="112" name="Rounded Rectangle 9"/>
            <p:cNvSpPr>
              <a:spLocks noChangeArrowheads="1"/>
            </p:cNvSpPr>
            <p:nvPr/>
          </p:nvSpPr>
          <p:spPr bwMode="auto">
            <a:xfrm>
              <a:off x="146969" y="2621280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Triage/Assignment</a:t>
              </a:r>
              <a:endParaRPr lang="en-GB" sz="10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Rounded Rectangle 11"/>
            <p:cNvSpPr>
              <a:spLocks noChangeArrowheads="1"/>
            </p:cNvSpPr>
            <p:nvPr/>
          </p:nvSpPr>
          <p:spPr bwMode="auto">
            <a:xfrm>
              <a:off x="124311" y="5752204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Trend Analysis &amp;Prevention</a:t>
              </a:r>
            </a:p>
          </p:txBody>
        </p:sp>
        <p:sp>
          <p:nvSpPr>
            <p:cNvPr id="114" name="Rounded Rectangle 113"/>
            <p:cNvSpPr>
              <a:spLocks noChangeArrowheads="1"/>
            </p:cNvSpPr>
            <p:nvPr/>
          </p:nvSpPr>
          <p:spPr bwMode="auto">
            <a:xfrm>
              <a:off x="142875" y="1486733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Identification</a:t>
              </a:r>
            </a:p>
          </p:txBody>
        </p:sp>
        <p:sp>
          <p:nvSpPr>
            <p:cNvPr id="115" name="Rounded Rectangle 9"/>
            <p:cNvSpPr>
              <a:spLocks noChangeArrowheads="1"/>
            </p:cNvSpPr>
            <p:nvPr/>
          </p:nvSpPr>
          <p:spPr bwMode="auto">
            <a:xfrm>
              <a:off x="135901" y="4543977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Retest and Closure</a:t>
              </a:r>
            </a:p>
          </p:txBody>
        </p:sp>
        <p:sp>
          <p:nvSpPr>
            <p:cNvPr id="116" name="Rounded Rectangle 9"/>
            <p:cNvSpPr>
              <a:spLocks noChangeArrowheads="1"/>
            </p:cNvSpPr>
            <p:nvPr/>
          </p:nvSpPr>
          <p:spPr bwMode="auto">
            <a:xfrm>
              <a:off x="138000" y="3810000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Fixing</a:t>
              </a:r>
              <a:endParaRPr lang="en-GB" sz="10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Freeform 497"/>
            <p:cNvSpPr>
              <a:spLocks noChangeAspect="1" noEditPoints="1"/>
            </p:cNvSpPr>
            <p:nvPr/>
          </p:nvSpPr>
          <p:spPr bwMode="auto">
            <a:xfrm>
              <a:off x="7924800" y="4323780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Freeform 497"/>
            <p:cNvSpPr>
              <a:spLocks noChangeAspect="1" noEditPoints="1"/>
            </p:cNvSpPr>
            <p:nvPr/>
          </p:nvSpPr>
          <p:spPr bwMode="auto">
            <a:xfrm>
              <a:off x="5336470" y="6343493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Rounded Rectangle 68"/>
            <p:cNvSpPr>
              <a:spLocks noChangeArrowheads="1"/>
            </p:cNvSpPr>
            <p:nvPr/>
          </p:nvSpPr>
          <p:spPr bwMode="auto">
            <a:xfrm>
              <a:off x="5426780" y="6426927"/>
              <a:ext cx="897820" cy="354925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</a:t>
              </a:r>
            </a:p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Coordinator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Freeform 497"/>
            <p:cNvSpPr>
              <a:spLocks noChangeAspect="1" noEditPoints="1"/>
            </p:cNvSpPr>
            <p:nvPr/>
          </p:nvSpPr>
          <p:spPr bwMode="auto">
            <a:xfrm>
              <a:off x="6248400" y="6350002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ounded Rectangle 68"/>
            <p:cNvSpPr>
              <a:spLocks noChangeArrowheads="1"/>
            </p:cNvSpPr>
            <p:nvPr/>
          </p:nvSpPr>
          <p:spPr bwMode="auto">
            <a:xfrm>
              <a:off x="6293689" y="6432232"/>
              <a:ext cx="897820" cy="354925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(Reena)</a:t>
              </a:r>
            </a:p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Team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Freeform 497"/>
            <p:cNvSpPr>
              <a:spLocks noChangeAspect="1" noEditPoints="1"/>
            </p:cNvSpPr>
            <p:nvPr/>
          </p:nvSpPr>
          <p:spPr bwMode="auto">
            <a:xfrm>
              <a:off x="7937213" y="5797981"/>
              <a:ext cx="101891" cy="27432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497"/>
            <p:cNvSpPr>
              <a:spLocks noChangeAspect="1" noEditPoints="1"/>
            </p:cNvSpPr>
            <p:nvPr/>
          </p:nvSpPr>
          <p:spPr bwMode="auto">
            <a:xfrm>
              <a:off x="8038812" y="5613400"/>
              <a:ext cx="101891" cy="27432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Freeform 497"/>
            <p:cNvSpPr>
              <a:spLocks noChangeAspect="1" noEditPoints="1"/>
            </p:cNvSpPr>
            <p:nvPr/>
          </p:nvSpPr>
          <p:spPr bwMode="auto">
            <a:xfrm>
              <a:off x="8153113" y="5805055"/>
              <a:ext cx="101891" cy="27432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Chevron 124"/>
            <p:cNvSpPr/>
            <p:nvPr/>
          </p:nvSpPr>
          <p:spPr>
            <a:xfrm rot="5400000">
              <a:off x="762000" y="5013960"/>
              <a:ext cx="91440" cy="91440"/>
            </a:xfrm>
            <a:prstGeom prst="chevron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26" name="Chevron 125"/>
            <p:cNvSpPr/>
            <p:nvPr/>
          </p:nvSpPr>
          <p:spPr>
            <a:xfrm rot="5400000">
              <a:off x="762000" y="5604510"/>
              <a:ext cx="91440" cy="91440"/>
            </a:xfrm>
            <a:prstGeom prst="chevron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27" name="Chevron 126"/>
            <p:cNvSpPr/>
            <p:nvPr/>
          </p:nvSpPr>
          <p:spPr>
            <a:xfrm rot="5400000">
              <a:off x="746760" y="4225635"/>
              <a:ext cx="91440" cy="91440"/>
            </a:xfrm>
            <a:prstGeom prst="chevron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28" name="Chevron 127"/>
            <p:cNvSpPr/>
            <p:nvPr/>
          </p:nvSpPr>
          <p:spPr>
            <a:xfrm rot="5400000">
              <a:off x="746760" y="3261360"/>
              <a:ext cx="91440" cy="91440"/>
            </a:xfrm>
            <a:prstGeom prst="chevron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29" name="Chevron 128"/>
            <p:cNvSpPr/>
            <p:nvPr/>
          </p:nvSpPr>
          <p:spPr>
            <a:xfrm rot="5400000">
              <a:off x="746760" y="1996440"/>
              <a:ext cx="91440" cy="91440"/>
            </a:xfrm>
            <a:prstGeom prst="chevron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38414" y="2882689"/>
              <a:ext cx="3321885" cy="1828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chemeClr val="l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800" dirty="0">
                  <a:solidFill>
                    <a:prstClr val="white"/>
                  </a:solidFill>
                </a:rPr>
                <a:t>Cognizant Dev Team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181726" y="2881932"/>
              <a:ext cx="411480" cy="1828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Env</a:t>
              </a:r>
              <a:endParaRPr lang="en-GB" sz="8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797014" y="2882689"/>
              <a:ext cx="310896" cy="1828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</a:t>
              </a:r>
              <a:endParaRPr lang="en-GB" sz="7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503811" y="2883474"/>
              <a:ext cx="640080" cy="1784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800" b="1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Vega Dev</a:t>
              </a:r>
              <a:endParaRPr lang="en-GB" sz="8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Freeform 497"/>
            <p:cNvSpPr>
              <a:spLocks noChangeAspect="1" noEditPoints="1"/>
            </p:cNvSpPr>
            <p:nvPr/>
          </p:nvSpPr>
          <p:spPr bwMode="auto">
            <a:xfrm>
              <a:off x="3695700" y="3402486"/>
              <a:ext cx="50946" cy="13716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Freeform 497"/>
            <p:cNvSpPr>
              <a:spLocks noChangeAspect="1" noEditPoints="1"/>
            </p:cNvSpPr>
            <p:nvPr/>
          </p:nvSpPr>
          <p:spPr bwMode="auto">
            <a:xfrm>
              <a:off x="3788392" y="3333750"/>
              <a:ext cx="50946" cy="13716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Freeform 497"/>
            <p:cNvSpPr>
              <a:spLocks noChangeAspect="1" noEditPoints="1"/>
            </p:cNvSpPr>
            <p:nvPr/>
          </p:nvSpPr>
          <p:spPr bwMode="auto">
            <a:xfrm>
              <a:off x="3895289" y="3414636"/>
              <a:ext cx="50946" cy="13716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95500" y="3112770"/>
              <a:ext cx="621792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Ingestion(L)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740914" y="3112770"/>
              <a:ext cx="402336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 (L)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71825" y="3112770"/>
              <a:ext cx="539496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BizTalk(L)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752850" y="3112770"/>
              <a:ext cx="621792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xPression(L)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10075" y="3112770"/>
              <a:ext cx="594360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FileNet (L) 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029200" y="3112770"/>
              <a:ext cx="484632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Daeja(L)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Text Box 119"/>
            <p:cNvSpPr txBox="1">
              <a:spLocks noChangeArrowheads="1"/>
            </p:cNvSpPr>
            <p:nvPr/>
          </p:nvSpPr>
          <p:spPr bwMode="auto">
            <a:xfrm>
              <a:off x="2847975" y="3333750"/>
              <a:ext cx="9525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ctr">
                <a:buFont typeface="Arial" pitchFamily="34" charset="0"/>
                <a:buNone/>
                <a:defRPr/>
              </a:pPr>
              <a:r>
                <a:rPr lang="en-US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600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Corresponding </a:t>
              </a:r>
            </a:p>
            <a:p>
              <a:pPr marL="111125" indent="-111125" algn="ctr">
                <a:buFont typeface="Arial" pitchFamily="34" charset="0"/>
                <a:buNone/>
                <a:defRPr/>
              </a:pPr>
              <a:r>
                <a:rPr lang="en-US" sz="600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Team</a:t>
              </a:r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625487" y="3308631"/>
              <a:ext cx="381000" cy="245682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5" name="Chevron 144"/>
            <p:cNvSpPr/>
            <p:nvPr/>
          </p:nvSpPr>
          <p:spPr>
            <a:xfrm rot="5400000">
              <a:off x="3783330" y="3307080"/>
              <a:ext cx="45720" cy="45720"/>
            </a:xfrm>
            <a:prstGeom prst="chevr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146" name="Freeform 497"/>
            <p:cNvSpPr>
              <a:spLocks noChangeAspect="1" noEditPoints="1"/>
            </p:cNvSpPr>
            <p:nvPr/>
          </p:nvSpPr>
          <p:spPr bwMode="auto">
            <a:xfrm>
              <a:off x="7809400" y="2357818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3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23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6" y="150540"/>
            <a:ext cx="8895840" cy="2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latin typeface="Century Gothic" panose="020B0502020202020204" pitchFamily="34" charset="0"/>
              </a:rPr>
              <a:t>CGM Defect Process Workflow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789" y="869204"/>
            <a:ext cx="8662729" cy="5726186"/>
            <a:chOff x="22789" y="869204"/>
            <a:chExt cx="8662729" cy="5726186"/>
          </a:xfrm>
        </p:grpSpPr>
        <p:sp>
          <p:nvSpPr>
            <p:cNvPr id="147" name="Pentagon 146"/>
            <p:cNvSpPr/>
            <p:nvPr/>
          </p:nvSpPr>
          <p:spPr>
            <a:xfrm>
              <a:off x="871591" y="3596011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8" name="Pentagon 147"/>
            <p:cNvSpPr/>
            <p:nvPr/>
          </p:nvSpPr>
          <p:spPr>
            <a:xfrm rot="16200000">
              <a:off x="2559175" y="2270437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9" name="Pentagon 148"/>
            <p:cNvSpPr/>
            <p:nvPr/>
          </p:nvSpPr>
          <p:spPr>
            <a:xfrm>
              <a:off x="3707444" y="1273612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0" name="Rectangle 3"/>
            <p:cNvSpPr>
              <a:spLocks noChangeArrowheads="1"/>
            </p:cNvSpPr>
            <p:nvPr/>
          </p:nvSpPr>
          <p:spPr bwMode="auto">
            <a:xfrm>
              <a:off x="4180763" y="869204"/>
              <a:ext cx="83978" cy="253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551" tIns="41551" rIns="41551" bIns="41551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AutoShape 4"/>
            <p:cNvSpPr>
              <a:spLocks noChangeArrowheads="1"/>
            </p:cNvSpPr>
            <p:nvPr/>
          </p:nvSpPr>
          <p:spPr bwMode="auto">
            <a:xfrm>
              <a:off x="1013116" y="929409"/>
              <a:ext cx="623455" cy="207818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52" name="Rectangle 5"/>
            <p:cNvSpPr>
              <a:spLocks noChangeArrowheads="1"/>
            </p:cNvSpPr>
            <p:nvPr/>
          </p:nvSpPr>
          <p:spPr bwMode="auto">
            <a:xfrm>
              <a:off x="874574" y="1345045"/>
              <a:ext cx="831273" cy="2770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Execute Test Case/Scripts</a:t>
              </a:r>
            </a:p>
          </p:txBody>
        </p:sp>
        <p:sp>
          <p:nvSpPr>
            <p:cNvPr id="153" name="Line 6"/>
            <p:cNvSpPr>
              <a:spLocks noChangeShapeType="1"/>
            </p:cNvSpPr>
            <p:nvPr/>
          </p:nvSpPr>
          <p:spPr bwMode="auto">
            <a:xfrm>
              <a:off x="1290204" y="1137229"/>
              <a:ext cx="1444" cy="207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Text Box 7"/>
            <p:cNvSpPr txBox="1">
              <a:spLocks noChangeArrowheads="1"/>
            </p:cNvSpPr>
            <p:nvPr/>
          </p:nvSpPr>
          <p:spPr bwMode="auto">
            <a:xfrm>
              <a:off x="1013114" y="1899231"/>
              <a:ext cx="554182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Defect Found?</a:t>
              </a:r>
            </a:p>
          </p:txBody>
        </p:sp>
        <p:sp>
          <p:nvSpPr>
            <p:cNvPr id="155" name="Line 8"/>
            <p:cNvSpPr>
              <a:spLocks noChangeShapeType="1"/>
            </p:cNvSpPr>
            <p:nvPr/>
          </p:nvSpPr>
          <p:spPr bwMode="auto">
            <a:xfrm>
              <a:off x="1290204" y="1622136"/>
              <a:ext cx="1444" cy="207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1359477" y="113723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57" name="Text Box 10"/>
            <p:cNvSpPr txBox="1">
              <a:spLocks noChangeArrowheads="1"/>
            </p:cNvSpPr>
            <p:nvPr/>
          </p:nvSpPr>
          <p:spPr bwMode="auto">
            <a:xfrm>
              <a:off x="1359477" y="1635128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58" name="AutoShape 11"/>
            <p:cNvSpPr>
              <a:spLocks noChangeArrowheads="1"/>
            </p:cNvSpPr>
            <p:nvPr/>
          </p:nvSpPr>
          <p:spPr bwMode="auto">
            <a:xfrm>
              <a:off x="76200" y="1829955"/>
              <a:ext cx="685800" cy="415636"/>
            </a:xfrm>
            <a:prstGeom prst="flowChartPredefined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 Box 12"/>
            <p:cNvSpPr txBox="1">
              <a:spLocks noChangeArrowheads="1"/>
            </p:cNvSpPr>
            <p:nvPr/>
          </p:nvSpPr>
          <p:spPr bwMode="auto">
            <a:xfrm>
              <a:off x="22789" y="1869562"/>
              <a:ext cx="762000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Pass Test Case/Script</a:t>
              </a:r>
            </a:p>
          </p:txBody>
        </p:sp>
        <p:sp>
          <p:nvSpPr>
            <p:cNvPr id="160" name="Line 13"/>
            <p:cNvSpPr>
              <a:spLocks noChangeShapeType="1"/>
            </p:cNvSpPr>
            <p:nvPr/>
          </p:nvSpPr>
          <p:spPr bwMode="auto">
            <a:xfrm flipH="1">
              <a:off x="762006" y="2037775"/>
              <a:ext cx="181841" cy="8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AutoShape 14"/>
            <p:cNvSpPr>
              <a:spLocks noChangeArrowheads="1"/>
            </p:cNvSpPr>
            <p:nvPr/>
          </p:nvSpPr>
          <p:spPr bwMode="auto">
            <a:xfrm>
              <a:off x="943847" y="1829955"/>
              <a:ext cx="692727" cy="41563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Rectangle 15"/>
            <p:cNvSpPr>
              <a:spLocks noChangeArrowheads="1"/>
            </p:cNvSpPr>
            <p:nvPr/>
          </p:nvSpPr>
          <p:spPr bwMode="auto">
            <a:xfrm>
              <a:off x="865915" y="2454855"/>
              <a:ext cx="831273" cy="344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New Defect</a:t>
              </a:r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>
              <a:off x="1290204" y="2247035"/>
              <a:ext cx="1444" cy="207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Text Box 17"/>
            <p:cNvSpPr txBox="1">
              <a:spLocks noChangeArrowheads="1"/>
            </p:cNvSpPr>
            <p:nvPr/>
          </p:nvSpPr>
          <p:spPr bwMode="auto">
            <a:xfrm>
              <a:off x="1359477" y="2247038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65" name="Text Box 18"/>
            <p:cNvSpPr txBox="1">
              <a:spLocks noChangeArrowheads="1"/>
            </p:cNvSpPr>
            <p:nvPr/>
          </p:nvSpPr>
          <p:spPr bwMode="auto">
            <a:xfrm>
              <a:off x="1454727" y="2882038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66" name="Text Box 19"/>
            <p:cNvSpPr txBox="1">
              <a:spLocks noChangeArrowheads="1"/>
            </p:cNvSpPr>
            <p:nvPr/>
          </p:nvSpPr>
          <p:spPr bwMode="auto">
            <a:xfrm rot="-5400000">
              <a:off x="956835" y="2216730"/>
              <a:ext cx="417079" cy="19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167" name="Text Box 20"/>
            <p:cNvSpPr txBox="1">
              <a:spLocks noChangeArrowheads="1"/>
            </p:cNvSpPr>
            <p:nvPr/>
          </p:nvSpPr>
          <p:spPr bwMode="auto">
            <a:xfrm>
              <a:off x="770665" y="1792433"/>
              <a:ext cx="291523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168" name="Rectangle 23"/>
            <p:cNvSpPr>
              <a:spLocks noChangeArrowheads="1"/>
            </p:cNvSpPr>
            <p:nvPr/>
          </p:nvSpPr>
          <p:spPr bwMode="auto">
            <a:xfrm>
              <a:off x="831279" y="3102846"/>
              <a:ext cx="900545" cy="424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Open the defect  &amp; assign to Developer / BA</a:t>
              </a:r>
            </a:p>
          </p:txBody>
        </p:sp>
        <p:sp>
          <p:nvSpPr>
            <p:cNvPr id="169" name="Text Box 24"/>
            <p:cNvSpPr txBox="1">
              <a:spLocks noChangeArrowheads="1"/>
            </p:cNvSpPr>
            <p:nvPr/>
          </p:nvSpPr>
          <p:spPr bwMode="auto">
            <a:xfrm>
              <a:off x="2286006" y="2869049"/>
              <a:ext cx="623455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</a:t>
              </a:r>
            </a:p>
          </p:txBody>
        </p:sp>
        <p:sp>
          <p:nvSpPr>
            <p:cNvPr id="170" name="Text Box 29"/>
            <p:cNvSpPr txBox="1">
              <a:spLocks noChangeArrowheads="1"/>
            </p:cNvSpPr>
            <p:nvPr/>
          </p:nvSpPr>
          <p:spPr bwMode="auto">
            <a:xfrm>
              <a:off x="346363" y="1635128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71" name="Text Box 32"/>
            <p:cNvSpPr txBox="1">
              <a:spLocks noChangeArrowheads="1"/>
            </p:cNvSpPr>
            <p:nvPr/>
          </p:nvSpPr>
          <p:spPr bwMode="auto">
            <a:xfrm>
              <a:off x="818225" y="3602157"/>
              <a:ext cx="84859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Assigned</a:t>
              </a:r>
            </a:p>
          </p:txBody>
        </p:sp>
        <p:sp>
          <p:nvSpPr>
            <p:cNvPr id="172" name="Rectangle 33"/>
            <p:cNvSpPr>
              <a:spLocks noChangeArrowheads="1"/>
            </p:cNvSpPr>
            <p:nvPr/>
          </p:nvSpPr>
          <p:spPr bwMode="auto">
            <a:xfrm>
              <a:off x="2078188" y="3076866"/>
              <a:ext cx="900545" cy="4849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Analyze the defect and Update Priority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(BA only)</a:t>
              </a:r>
            </a:p>
          </p:txBody>
        </p:sp>
        <p:sp>
          <p:nvSpPr>
            <p:cNvPr id="173" name="Text Box 34"/>
            <p:cNvSpPr txBox="1">
              <a:spLocks noChangeArrowheads="1"/>
            </p:cNvSpPr>
            <p:nvPr/>
          </p:nvSpPr>
          <p:spPr bwMode="auto">
            <a:xfrm>
              <a:off x="3165293" y="3171340"/>
              <a:ext cx="692727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Need More Info?</a:t>
              </a:r>
            </a:p>
          </p:txBody>
        </p:sp>
        <p:sp>
          <p:nvSpPr>
            <p:cNvPr id="174" name="AutoShape 35"/>
            <p:cNvSpPr>
              <a:spLocks noChangeArrowheads="1"/>
            </p:cNvSpPr>
            <p:nvPr/>
          </p:nvSpPr>
          <p:spPr bwMode="auto">
            <a:xfrm>
              <a:off x="3186551" y="3007591"/>
              <a:ext cx="623455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Text Box 36"/>
            <p:cNvSpPr txBox="1">
              <a:spLocks noChangeArrowheads="1"/>
            </p:cNvSpPr>
            <p:nvPr/>
          </p:nvSpPr>
          <p:spPr bwMode="auto">
            <a:xfrm>
              <a:off x="4338204" y="3146140"/>
              <a:ext cx="554182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Defect Valid?</a:t>
              </a:r>
            </a:p>
          </p:txBody>
        </p:sp>
        <p:sp>
          <p:nvSpPr>
            <p:cNvPr id="176" name="Text Box 37"/>
            <p:cNvSpPr txBox="1">
              <a:spLocks noChangeArrowheads="1"/>
            </p:cNvSpPr>
            <p:nvPr/>
          </p:nvSpPr>
          <p:spPr bwMode="auto">
            <a:xfrm>
              <a:off x="3850413" y="3107174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177" name="Text Box 38"/>
            <p:cNvSpPr txBox="1">
              <a:spLocks noChangeArrowheads="1"/>
            </p:cNvSpPr>
            <p:nvPr/>
          </p:nvSpPr>
          <p:spPr bwMode="auto">
            <a:xfrm>
              <a:off x="5264731" y="3125936"/>
              <a:ext cx="692727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Defect Duplicate?</a:t>
              </a:r>
            </a:p>
          </p:txBody>
        </p:sp>
        <p:sp>
          <p:nvSpPr>
            <p:cNvPr id="178" name="Text Box 39"/>
            <p:cNvSpPr txBox="1">
              <a:spLocks noChangeArrowheads="1"/>
            </p:cNvSpPr>
            <p:nvPr/>
          </p:nvSpPr>
          <p:spPr bwMode="auto">
            <a:xfrm>
              <a:off x="4932801" y="3098516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179" name="Text Box 40"/>
            <p:cNvSpPr txBox="1">
              <a:spLocks noChangeArrowheads="1"/>
            </p:cNvSpPr>
            <p:nvPr/>
          </p:nvSpPr>
          <p:spPr bwMode="auto">
            <a:xfrm>
              <a:off x="6182597" y="3143254"/>
              <a:ext cx="692727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Defect Deferred?</a:t>
              </a:r>
            </a:p>
          </p:txBody>
        </p:sp>
        <p:sp>
          <p:nvSpPr>
            <p:cNvPr id="180" name="Text Box 41"/>
            <p:cNvSpPr txBox="1">
              <a:spLocks noChangeArrowheads="1"/>
            </p:cNvSpPr>
            <p:nvPr/>
          </p:nvSpPr>
          <p:spPr bwMode="auto">
            <a:xfrm>
              <a:off x="5896847" y="3094184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181" name="AutoShape 42"/>
            <p:cNvSpPr>
              <a:spLocks noChangeArrowheads="1"/>
            </p:cNvSpPr>
            <p:nvPr/>
          </p:nvSpPr>
          <p:spPr bwMode="auto">
            <a:xfrm>
              <a:off x="4225636" y="2972958"/>
              <a:ext cx="762000" cy="62345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AutoShape 43"/>
            <p:cNvSpPr>
              <a:spLocks noChangeArrowheads="1"/>
            </p:cNvSpPr>
            <p:nvPr/>
          </p:nvSpPr>
          <p:spPr bwMode="auto">
            <a:xfrm>
              <a:off x="5238754" y="3007591"/>
              <a:ext cx="692727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AutoShape 44"/>
            <p:cNvSpPr>
              <a:spLocks noChangeArrowheads="1"/>
            </p:cNvSpPr>
            <p:nvPr/>
          </p:nvSpPr>
          <p:spPr bwMode="auto">
            <a:xfrm>
              <a:off x="6165275" y="3007591"/>
              <a:ext cx="692727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Text Box 45"/>
            <p:cNvSpPr txBox="1">
              <a:spLocks noChangeArrowheads="1"/>
            </p:cNvSpPr>
            <p:nvPr/>
          </p:nvSpPr>
          <p:spPr bwMode="auto">
            <a:xfrm>
              <a:off x="3532912" y="2890696"/>
              <a:ext cx="623455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</a:t>
              </a:r>
            </a:p>
          </p:txBody>
        </p:sp>
        <p:sp>
          <p:nvSpPr>
            <p:cNvPr id="185" name="Text Box 46"/>
            <p:cNvSpPr txBox="1">
              <a:spLocks noChangeArrowheads="1"/>
            </p:cNvSpPr>
            <p:nvPr/>
          </p:nvSpPr>
          <p:spPr bwMode="auto">
            <a:xfrm>
              <a:off x="4632619" y="2890696"/>
              <a:ext cx="623455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</a:t>
              </a:r>
            </a:p>
          </p:txBody>
        </p:sp>
        <p:sp>
          <p:nvSpPr>
            <p:cNvPr id="186" name="Text Box 47"/>
            <p:cNvSpPr txBox="1">
              <a:spLocks noChangeArrowheads="1"/>
            </p:cNvSpPr>
            <p:nvPr/>
          </p:nvSpPr>
          <p:spPr bwMode="auto">
            <a:xfrm>
              <a:off x="5576460" y="2886365"/>
              <a:ext cx="623455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</a:t>
              </a:r>
            </a:p>
          </p:txBody>
        </p:sp>
        <p:sp>
          <p:nvSpPr>
            <p:cNvPr id="187" name="Text Box 48"/>
            <p:cNvSpPr txBox="1">
              <a:spLocks noChangeArrowheads="1"/>
            </p:cNvSpPr>
            <p:nvPr/>
          </p:nvSpPr>
          <p:spPr bwMode="auto">
            <a:xfrm>
              <a:off x="6520295" y="2886365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</a:t>
              </a:r>
            </a:p>
          </p:txBody>
        </p:sp>
        <p:sp>
          <p:nvSpPr>
            <p:cNvPr id="188" name="Text Box 49"/>
            <p:cNvSpPr txBox="1">
              <a:spLocks noChangeArrowheads="1"/>
            </p:cNvSpPr>
            <p:nvPr/>
          </p:nvSpPr>
          <p:spPr bwMode="auto">
            <a:xfrm>
              <a:off x="3524250" y="2094059"/>
              <a:ext cx="415636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</a:t>
              </a:r>
            </a:p>
          </p:txBody>
        </p:sp>
        <p:sp>
          <p:nvSpPr>
            <p:cNvPr id="189" name="Rectangle 50"/>
            <p:cNvSpPr>
              <a:spLocks noChangeArrowheads="1"/>
            </p:cNvSpPr>
            <p:nvPr/>
          </p:nvSpPr>
          <p:spPr bwMode="auto">
            <a:xfrm>
              <a:off x="3117273" y="2254250"/>
              <a:ext cx="762000" cy="415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Request info &amp; re-assign the defect to QA </a:t>
              </a:r>
            </a:p>
          </p:txBody>
        </p:sp>
        <p:sp>
          <p:nvSpPr>
            <p:cNvPr id="190" name="Text Box 54"/>
            <p:cNvSpPr txBox="1">
              <a:spLocks noChangeArrowheads="1"/>
            </p:cNvSpPr>
            <p:nvPr/>
          </p:nvSpPr>
          <p:spPr bwMode="auto">
            <a:xfrm>
              <a:off x="3524250" y="1401333"/>
              <a:ext cx="415636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91" name="Rectangle 55"/>
            <p:cNvSpPr>
              <a:spLocks noChangeArrowheads="1"/>
            </p:cNvSpPr>
            <p:nvPr/>
          </p:nvSpPr>
          <p:spPr bwMode="auto">
            <a:xfrm>
              <a:off x="3048004" y="1561525"/>
              <a:ext cx="900545" cy="415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Update requested information</a:t>
              </a:r>
            </a:p>
          </p:txBody>
        </p:sp>
        <p:sp>
          <p:nvSpPr>
            <p:cNvPr id="192" name="Text Box 56"/>
            <p:cNvSpPr txBox="1">
              <a:spLocks noChangeArrowheads="1"/>
            </p:cNvSpPr>
            <p:nvPr/>
          </p:nvSpPr>
          <p:spPr bwMode="auto">
            <a:xfrm>
              <a:off x="4546023" y="1323400"/>
              <a:ext cx="415636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93" name="Rectangle 57"/>
            <p:cNvSpPr>
              <a:spLocks noChangeArrowheads="1"/>
            </p:cNvSpPr>
            <p:nvPr/>
          </p:nvSpPr>
          <p:spPr bwMode="auto">
            <a:xfrm>
              <a:off x="4294912" y="1492252"/>
              <a:ext cx="692727" cy="554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Open the defect &amp; assign to Developer</a:t>
              </a:r>
            </a:p>
          </p:txBody>
        </p:sp>
        <p:sp>
          <p:nvSpPr>
            <p:cNvPr id="194" name="Text Box 61"/>
            <p:cNvSpPr txBox="1">
              <a:spLocks noChangeArrowheads="1"/>
            </p:cNvSpPr>
            <p:nvPr/>
          </p:nvSpPr>
          <p:spPr bwMode="auto">
            <a:xfrm>
              <a:off x="6234545" y="3986073"/>
              <a:ext cx="554182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Fix Post Prod?</a:t>
              </a:r>
            </a:p>
          </p:txBody>
        </p:sp>
        <p:sp>
          <p:nvSpPr>
            <p:cNvPr id="195" name="Line 62"/>
            <p:cNvSpPr>
              <a:spLocks noChangeShapeType="1"/>
            </p:cNvSpPr>
            <p:nvPr/>
          </p:nvSpPr>
          <p:spPr bwMode="auto">
            <a:xfrm flipH="1">
              <a:off x="5749637" y="4124614"/>
              <a:ext cx="415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AutoShape 63"/>
            <p:cNvSpPr>
              <a:spLocks noChangeArrowheads="1"/>
            </p:cNvSpPr>
            <p:nvPr/>
          </p:nvSpPr>
          <p:spPr bwMode="auto">
            <a:xfrm>
              <a:off x="6165275" y="3847525"/>
              <a:ext cx="692727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ext Box 64"/>
            <p:cNvSpPr txBox="1">
              <a:spLocks noChangeArrowheads="1"/>
            </p:cNvSpPr>
            <p:nvPr/>
          </p:nvSpPr>
          <p:spPr bwMode="auto">
            <a:xfrm>
              <a:off x="5876641" y="3951433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198" name="Rectangle 65"/>
            <p:cNvSpPr>
              <a:spLocks noChangeArrowheads="1"/>
            </p:cNvSpPr>
            <p:nvPr/>
          </p:nvSpPr>
          <p:spPr bwMode="auto">
            <a:xfrm>
              <a:off x="5126188" y="3916797"/>
              <a:ext cx="623455" cy="554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 the defect  with reason as Deferred</a:t>
              </a:r>
            </a:p>
          </p:txBody>
        </p:sp>
        <p:sp>
          <p:nvSpPr>
            <p:cNvPr id="199" name="Rectangle 66"/>
            <p:cNvSpPr>
              <a:spLocks noChangeArrowheads="1"/>
            </p:cNvSpPr>
            <p:nvPr/>
          </p:nvSpPr>
          <p:spPr bwMode="auto">
            <a:xfrm>
              <a:off x="4294912" y="3916797"/>
              <a:ext cx="692727" cy="554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 the defect  with reason as Duplicate</a:t>
              </a:r>
            </a:p>
          </p:txBody>
        </p:sp>
        <p:sp>
          <p:nvSpPr>
            <p:cNvPr id="200" name="Rectangle 69"/>
            <p:cNvSpPr>
              <a:spLocks noChangeArrowheads="1"/>
            </p:cNvSpPr>
            <p:nvPr/>
          </p:nvSpPr>
          <p:spPr bwMode="auto">
            <a:xfrm>
              <a:off x="762000" y="3908136"/>
              <a:ext cx="969818" cy="4849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Assign defect to BA</a:t>
              </a:r>
            </a:p>
          </p:txBody>
        </p:sp>
        <p:sp>
          <p:nvSpPr>
            <p:cNvPr id="201" name="Text Box 70"/>
            <p:cNvSpPr txBox="1">
              <a:spLocks noChangeArrowheads="1"/>
            </p:cNvSpPr>
            <p:nvPr/>
          </p:nvSpPr>
          <p:spPr bwMode="auto">
            <a:xfrm>
              <a:off x="2121480" y="3899477"/>
              <a:ext cx="701386" cy="40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Requirement  Change ?</a:t>
              </a:r>
            </a:p>
          </p:txBody>
        </p:sp>
        <p:sp>
          <p:nvSpPr>
            <p:cNvPr id="202" name="AutoShape 71"/>
            <p:cNvSpPr>
              <a:spLocks noChangeArrowheads="1"/>
            </p:cNvSpPr>
            <p:nvPr/>
          </p:nvSpPr>
          <p:spPr bwMode="auto">
            <a:xfrm>
              <a:off x="2078182" y="3864845"/>
              <a:ext cx="762000" cy="58015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3" name="Text Box 72"/>
            <p:cNvSpPr txBox="1">
              <a:spLocks noChangeArrowheads="1"/>
            </p:cNvSpPr>
            <p:nvPr/>
          </p:nvSpPr>
          <p:spPr bwMode="auto">
            <a:xfrm>
              <a:off x="2814211" y="3986070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04" name="Rectangle 73"/>
            <p:cNvSpPr>
              <a:spLocks noChangeArrowheads="1"/>
            </p:cNvSpPr>
            <p:nvPr/>
          </p:nvSpPr>
          <p:spPr bwMode="auto">
            <a:xfrm>
              <a:off x="3117273" y="3916796"/>
              <a:ext cx="762000" cy="4849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Request to validate Test case and/or Test data</a:t>
              </a:r>
            </a:p>
          </p:txBody>
        </p:sp>
        <p:sp>
          <p:nvSpPr>
            <p:cNvPr id="205" name="Text Box 74"/>
            <p:cNvSpPr txBox="1">
              <a:spLocks noChangeArrowheads="1"/>
            </p:cNvSpPr>
            <p:nvPr/>
          </p:nvSpPr>
          <p:spPr bwMode="auto">
            <a:xfrm>
              <a:off x="3048007" y="3765266"/>
              <a:ext cx="614795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</a:t>
              </a:r>
            </a:p>
          </p:txBody>
        </p:sp>
        <p:sp>
          <p:nvSpPr>
            <p:cNvPr id="206" name="Text Box 75"/>
            <p:cNvSpPr txBox="1">
              <a:spLocks noChangeArrowheads="1"/>
            </p:cNvSpPr>
            <p:nvPr/>
          </p:nvSpPr>
          <p:spPr bwMode="auto">
            <a:xfrm>
              <a:off x="2147454" y="3752274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</a:t>
              </a:r>
            </a:p>
          </p:txBody>
        </p:sp>
        <p:sp>
          <p:nvSpPr>
            <p:cNvPr id="207" name="Text Box 76"/>
            <p:cNvSpPr txBox="1">
              <a:spLocks noChangeArrowheads="1"/>
            </p:cNvSpPr>
            <p:nvPr/>
          </p:nvSpPr>
          <p:spPr bwMode="auto">
            <a:xfrm>
              <a:off x="4199659" y="3765266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08" name="Text Box 77"/>
            <p:cNvSpPr txBox="1">
              <a:spLocks noChangeArrowheads="1"/>
            </p:cNvSpPr>
            <p:nvPr/>
          </p:nvSpPr>
          <p:spPr bwMode="auto">
            <a:xfrm>
              <a:off x="5030932" y="3773924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09" name="Text Box 78"/>
            <p:cNvSpPr txBox="1">
              <a:spLocks noChangeArrowheads="1"/>
            </p:cNvSpPr>
            <p:nvPr/>
          </p:nvSpPr>
          <p:spPr bwMode="auto">
            <a:xfrm>
              <a:off x="1503795" y="372341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cxnSp>
          <p:nvCxnSpPr>
            <p:cNvPr id="210" name="AutoShape 79"/>
            <p:cNvCxnSpPr>
              <a:cxnSpLocks noChangeShapeType="1"/>
              <a:stCxn id="181" idx="2"/>
              <a:endCxn id="202" idx="0"/>
            </p:cNvCxnSpPr>
            <p:nvPr/>
          </p:nvCxnSpPr>
          <p:spPr bwMode="auto">
            <a:xfrm rot="5400000">
              <a:off x="3398695" y="2656902"/>
              <a:ext cx="268432" cy="214745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AutoShape 80"/>
            <p:cNvCxnSpPr>
              <a:cxnSpLocks noChangeShapeType="1"/>
              <a:stCxn id="182" idx="2"/>
              <a:endCxn id="199" idx="0"/>
            </p:cNvCxnSpPr>
            <p:nvPr/>
          </p:nvCxnSpPr>
          <p:spPr bwMode="auto">
            <a:xfrm rot="5400000">
              <a:off x="4935688" y="3267368"/>
              <a:ext cx="355023" cy="94384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2" name="Group 81"/>
            <p:cNvGrpSpPr>
              <a:grpSpLocks/>
            </p:cNvGrpSpPr>
            <p:nvPr/>
          </p:nvGrpSpPr>
          <p:grpSpPr bwMode="auto">
            <a:xfrm>
              <a:off x="4670140" y="4505622"/>
              <a:ext cx="484909" cy="200603"/>
              <a:chOff x="3478" y="3122"/>
              <a:chExt cx="336" cy="139"/>
            </a:xfrm>
          </p:grpSpPr>
          <p:sp>
            <p:nvSpPr>
              <p:cNvPr id="213" name="Freeform 82"/>
              <p:cNvSpPr>
                <a:spLocks/>
              </p:cNvSpPr>
              <p:nvPr/>
            </p:nvSpPr>
            <p:spPr bwMode="auto">
              <a:xfrm rot="-5400000">
                <a:off x="3569" y="3037"/>
                <a:ext cx="114" cy="288"/>
              </a:xfrm>
              <a:custGeom>
                <a:avLst/>
                <a:gdLst>
                  <a:gd name="T0" fmla="*/ 114 w 164"/>
                  <a:gd name="T1" fmla="*/ 261 h 456"/>
                  <a:gd name="T2" fmla="*/ 107 w 164"/>
                  <a:gd name="T3" fmla="*/ 268 h 456"/>
                  <a:gd name="T4" fmla="*/ 100 w 164"/>
                  <a:gd name="T5" fmla="*/ 272 h 456"/>
                  <a:gd name="T6" fmla="*/ 93 w 164"/>
                  <a:gd name="T7" fmla="*/ 277 h 456"/>
                  <a:gd name="T8" fmla="*/ 85 w 164"/>
                  <a:gd name="T9" fmla="*/ 281 h 456"/>
                  <a:gd name="T10" fmla="*/ 79 w 164"/>
                  <a:gd name="T11" fmla="*/ 284 h 456"/>
                  <a:gd name="T12" fmla="*/ 71 w 164"/>
                  <a:gd name="T13" fmla="*/ 286 h 456"/>
                  <a:gd name="T14" fmla="*/ 64 w 164"/>
                  <a:gd name="T15" fmla="*/ 287 h 456"/>
                  <a:gd name="T16" fmla="*/ 57 w 164"/>
                  <a:gd name="T17" fmla="*/ 288 h 456"/>
                  <a:gd name="T18" fmla="*/ 49 w 164"/>
                  <a:gd name="T19" fmla="*/ 287 h 456"/>
                  <a:gd name="T20" fmla="*/ 42 w 164"/>
                  <a:gd name="T21" fmla="*/ 286 h 456"/>
                  <a:gd name="T22" fmla="*/ 35 w 164"/>
                  <a:gd name="T23" fmla="*/ 284 h 456"/>
                  <a:gd name="T24" fmla="*/ 27 w 164"/>
                  <a:gd name="T25" fmla="*/ 281 h 456"/>
                  <a:gd name="T26" fmla="*/ 20 w 164"/>
                  <a:gd name="T27" fmla="*/ 277 h 456"/>
                  <a:gd name="T28" fmla="*/ 13 w 164"/>
                  <a:gd name="T29" fmla="*/ 272 h 456"/>
                  <a:gd name="T30" fmla="*/ 6 w 164"/>
                  <a:gd name="T31" fmla="*/ 268 h 456"/>
                  <a:gd name="T32" fmla="*/ 0 w 164"/>
                  <a:gd name="T33" fmla="*/ 261 h 456"/>
                  <a:gd name="T34" fmla="*/ 0 w 164"/>
                  <a:gd name="T35" fmla="*/ 65 h 456"/>
                  <a:gd name="T36" fmla="*/ 3 w 164"/>
                  <a:gd name="T37" fmla="*/ 51 h 456"/>
                  <a:gd name="T38" fmla="*/ 9 w 164"/>
                  <a:gd name="T39" fmla="*/ 39 h 456"/>
                  <a:gd name="T40" fmla="*/ 15 w 164"/>
                  <a:gd name="T41" fmla="*/ 27 h 456"/>
                  <a:gd name="T42" fmla="*/ 23 w 164"/>
                  <a:gd name="T43" fmla="*/ 18 h 456"/>
                  <a:gd name="T44" fmla="*/ 30 w 164"/>
                  <a:gd name="T45" fmla="*/ 11 h 456"/>
                  <a:gd name="T46" fmla="*/ 39 w 164"/>
                  <a:gd name="T47" fmla="*/ 5 h 456"/>
                  <a:gd name="T48" fmla="*/ 47 w 164"/>
                  <a:gd name="T49" fmla="*/ 1 h 456"/>
                  <a:gd name="T50" fmla="*/ 57 w 164"/>
                  <a:gd name="T51" fmla="*/ 0 h 456"/>
                  <a:gd name="T52" fmla="*/ 66 w 164"/>
                  <a:gd name="T53" fmla="*/ 1 h 456"/>
                  <a:gd name="T54" fmla="*/ 74 w 164"/>
                  <a:gd name="T55" fmla="*/ 5 h 456"/>
                  <a:gd name="T56" fmla="*/ 83 w 164"/>
                  <a:gd name="T57" fmla="*/ 11 h 456"/>
                  <a:gd name="T58" fmla="*/ 91 w 164"/>
                  <a:gd name="T59" fmla="*/ 18 h 456"/>
                  <a:gd name="T60" fmla="*/ 98 w 164"/>
                  <a:gd name="T61" fmla="*/ 27 h 456"/>
                  <a:gd name="T62" fmla="*/ 104 w 164"/>
                  <a:gd name="T63" fmla="*/ 39 h 456"/>
                  <a:gd name="T64" fmla="*/ 109 w 164"/>
                  <a:gd name="T65" fmla="*/ 51 h 456"/>
                  <a:gd name="T66" fmla="*/ 114 w 164"/>
                  <a:gd name="T67" fmla="*/ 65 h 4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4"/>
                  <a:gd name="T103" fmla="*/ 0 h 456"/>
                  <a:gd name="T104" fmla="*/ 164 w 164"/>
                  <a:gd name="T105" fmla="*/ 456 h 4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4" h="456">
                    <a:moveTo>
                      <a:pt x="164" y="103"/>
                    </a:moveTo>
                    <a:lnTo>
                      <a:pt x="164" y="414"/>
                    </a:lnTo>
                    <a:lnTo>
                      <a:pt x="159" y="419"/>
                    </a:lnTo>
                    <a:lnTo>
                      <a:pt x="154" y="424"/>
                    </a:lnTo>
                    <a:lnTo>
                      <a:pt x="149" y="428"/>
                    </a:lnTo>
                    <a:lnTo>
                      <a:pt x="144" y="431"/>
                    </a:lnTo>
                    <a:lnTo>
                      <a:pt x="139" y="435"/>
                    </a:lnTo>
                    <a:lnTo>
                      <a:pt x="134" y="439"/>
                    </a:lnTo>
                    <a:lnTo>
                      <a:pt x="128" y="442"/>
                    </a:lnTo>
                    <a:lnTo>
                      <a:pt x="123" y="445"/>
                    </a:lnTo>
                    <a:lnTo>
                      <a:pt x="118" y="447"/>
                    </a:lnTo>
                    <a:lnTo>
                      <a:pt x="113" y="449"/>
                    </a:lnTo>
                    <a:lnTo>
                      <a:pt x="108" y="450"/>
                    </a:lnTo>
                    <a:lnTo>
                      <a:pt x="102" y="453"/>
                    </a:lnTo>
                    <a:lnTo>
                      <a:pt x="97" y="454"/>
                    </a:lnTo>
                    <a:lnTo>
                      <a:pt x="92" y="454"/>
                    </a:lnTo>
                    <a:lnTo>
                      <a:pt x="87" y="456"/>
                    </a:lnTo>
                    <a:lnTo>
                      <a:pt x="82" y="456"/>
                    </a:lnTo>
                    <a:lnTo>
                      <a:pt x="76" y="456"/>
                    </a:lnTo>
                    <a:lnTo>
                      <a:pt x="71" y="454"/>
                    </a:lnTo>
                    <a:lnTo>
                      <a:pt x="66" y="454"/>
                    </a:lnTo>
                    <a:lnTo>
                      <a:pt x="61" y="453"/>
                    </a:lnTo>
                    <a:lnTo>
                      <a:pt x="56" y="450"/>
                    </a:lnTo>
                    <a:lnTo>
                      <a:pt x="51" y="449"/>
                    </a:lnTo>
                    <a:lnTo>
                      <a:pt x="44" y="447"/>
                    </a:lnTo>
                    <a:lnTo>
                      <a:pt x="39" y="445"/>
                    </a:lnTo>
                    <a:lnTo>
                      <a:pt x="34" y="442"/>
                    </a:lnTo>
                    <a:lnTo>
                      <a:pt x="29" y="439"/>
                    </a:lnTo>
                    <a:lnTo>
                      <a:pt x="24" y="435"/>
                    </a:lnTo>
                    <a:lnTo>
                      <a:pt x="19" y="431"/>
                    </a:lnTo>
                    <a:lnTo>
                      <a:pt x="14" y="428"/>
                    </a:lnTo>
                    <a:lnTo>
                      <a:pt x="9" y="424"/>
                    </a:lnTo>
                    <a:lnTo>
                      <a:pt x="4" y="419"/>
                    </a:lnTo>
                    <a:lnTo>
                      <a:pt x="0" y="414"/>
                    </a:lnTo>
                    <a:lnTo>
                      <a:pt x="0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61"/>
                    </a:lnTo>
                    <a:lnTo>
                      <a:pt x="18" y="52"/>
                    </a:lnTo>
                    <a:lnTo>
                      <a:pt x="22" y="43"/>
                    </a:lnTo>
                    <a:lnTo>
                      <a:pt x="27" y="36"/>
                    </a:lnTo>
                    <a:lnTo>
                      <a:pt x="33" y="28"/>
                    </a:lnTo>
                    <a:lnTo>
                      <a:pt x="38" y="22"/>
                    </a:lnTo>
                    <a:lnTo>
                      <a:pt x="43" y="17"/>
                    </a:lnTo>
                    <a:lnTo>
                      <a:pt x="49" y="12"/>
                    </a:lnTo>
                    <a:lnTo>
                      <a:pt x="56" y="8"/>
                    </a:lnTo>
                    <a:lnTo>
                      <a:pt x="62" y="4"/>
                    </a:lnTo>
                    <a:lnTo>
                      <a:pt x="68" y="2"/>
                    </a:lnTo>
                    <a:lnTo>
                      <a:pt x="74" y="0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95" y="2"/>
                    </a:lnTo>
                    <a:lnTo>
                      <a:pt x="101" y="4"/>
                    </a:lnTo>
                    <a:lnTo>
                      <a:pt x="107" y="8"/>
                    </a:lnTo>
                    <a:lnTo>
                      <a:pt x="113" y="12"/>
                    </a:lnTo>
                    <a:lnTo>
                      <a:pt x="120" y="17"/>
                    </a:lnTo>
                    <a:lnTo>
                      <a:pt x="125" y="22"/>
                    </a:lnTo>
                    <a:lnTo>
                      <a:pt x="131" y="28"/>
                    </a:lnTo>
                    <a:lnTo>
                      <a:pt x="136" y="36"/>
                    </a:lnTo>
                    <a:lnTo>
                      <a:pt x="141" y="43"/>
                    </a:lnTo>
                    <a:lnTo>
                      <a:pt x="146" y="52"/>
                    </a:lnTo>
                    <a:lnTo>
                      <a:pt x="150" y="61"/>
                    </a:lnTo>
                    <a:lnTo>
                      <a:pt x="154" y="70"/>
                    </a:lnTo>
                    <a:lnTo>
                      <a:pt x="157" y="80"/>
                    </a:lnTo>
                    <a:lnTo>
                      <a:pt x="160" y="91"/>
                    </a:lnTo>
                    <a:lnTo>
                      <a:pt x="164" y="103"/>
                    </a:lnTo>
                  </a:path>
                </a:pathLst>
              </a:custGeom>
              <a:solidFill>
                <a:schemeClr val="hlink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Text Box 83"/>
              <p:cNvSpPr txBox="1">
                <a:spLocks noChangeArrowheads="1"/>
              </p:cNvSpPr>
              <p:nvPr/>
            </p:nvSpPr>
            <p:spPr bwMode="auto">
              <a:xfrm>
                <a:off x="3478" y="3122"/>
                <a:ext cx="336" cy="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prstClr val="black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Closed</a:t>
                </a:r>
              </a:p>
            </p:txBody>
          </p:sp>
        </p:grpSp>
        <p:sp>
          <p:nvSpPr>
            <p:cNvPr id="215" name="Line 84"/>
            <p:cNvSpPr>
              <a:spLocks noChangeShapeType="1"/>
            </p:cNvSpPr>
            <p:nvPr/>
          </p:nvSpPr>
          <p:spPr bwMode="auto">
            <a:xfrm>
              <a:off x="2978727" y="3284682"/>
              <a:ext cx="2078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Rectangle 85"/>
            <p:cNvSpPr>
              <a:spLocks noChangeArrowheads="1"/>
            </p:cNvSpPr>
            <p:nvPr/>
          </p:nvSpPr>
          <p:spPr bwMode="auto">
            <a:xfrm>
              <a:off x="762000" y="4661477"/>
              <a:ext cx="969818" cy="415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Initiate Change Control Process</a:t>
              </a:r>
            </a:p>
          </p:txBody>
        </p:sp>
        <p:sp>
          <p:nvSpPr>
            <p:cNvPr id="217" name="Rectangle 86"/>
            <p:cNvSpPr>
              <a:spLocks noChangeArrowheads="1"/>
            </p:cNvSpPr>
            <p:nvPr/>
          </p:nvSpPr>
          <p:spPr bwMode="auto">
            <a:xfrm>
              <a:off x="762000" y="5284934"/>
              <a:ext cx="969818" cy="415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Update root cause as Req. change and assign defect to QA</a:t>
              </a:r>
            </a:p>
          </p:txBody>
        </p:sp>
        <p:sp>
          <p:nvSpPr>
            <p:cNvPr id="218" name="Rectangle 87"/>
            <p:cNvSpPr>
              <a:spLocks noChangeArrowheads="1"/>
            </p:cNvSpPr>
            <p:nvPr/>
          </p:nvSpPr>
          <p:spPr bwMode="auto">
            <a:xfrm>
              <a:off x="762000" y="5891068"/>
              <a:ext cx="969818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 the defect  with reason as Requirement Change</a:t>
              </a:r>
            </a:p>
          </p:txBody>
        </p:sp>
        <p:sp>
          <p:nvSpPr>
            <p:cNvPr id="219" name="Text Box 90"/>
            <p:cNvSpPr txBox="1">
              <a:spLocks noChangeArrowheads="1"/>
            </p:cNvSpPr>
            <p:nvPr/>
          </p:nvSpPr>
          <p:spPr bwMode="auto">
            <a:xfrm>
              <a:off x="3134591" y="4686014"/>
              <a:ext cx="762000" cy="40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case and/or data invalid?</a:t>
              </a:r>
            </a:p>
          </p:txBody>
        </p:sp>
        <p:sp>
          <p:nvSpPr>
            <p:cNvPr id="220" name="AutoShape 91"/>
            <p:cNvSpPr>
              <a:spLocks noChangeArrowheads="1"/>
            </p:cNvSpPr>
            <p:nvPr/>
          </p:nvSpPr>
          <p:spPr bwMode="auto">
            <a:xfrm>
              <a:off x="3117273" y="4609525"/>
              <a:ext cx="762000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Text Box 92"/>
            <p:cNvSpPr txBox="1">
              <a:spLocks noChangeArrowheads="1"/>
            </p:cNvSpPr>
            <p:nvPr/>
          </p:nvSpPr>
          <p:spPr bwMode="auto">
            <a:xfrm>
              <a:off x="2880597" y="4709107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222" name="Text Box 93"/>
            <p:cNvSpPr txBox="1">
              <a:spLocks noChangeArrowheads="1"/>
            </p:cNvSpPr>
            <p:nvPr/>
          </p:nvSpPr>
          <p:spPr bwMode="auto">
            <a:xfrm>
              <a:off x="3896597" y="5100208"/>
              <a:ext cx="692727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Reproducible</a:t>
              </a:r>
            </a:p>
          </p:txBody>
        </p:sp>
        <p:sp>
          <p:nvSpPr>
            <p:cNvPr id="223" name="AutoShape 94"/>
            <p:cNvSpPr>
              <a:spLocks noChangeArrowheads="1"/>
            </p:cNvSpPr>
            <p:nvPr/>
          </p:nvSpPr>
          <p:spPr bwMode="auto">
            <a:xfrm>
              <a:off x="3879279" y="5059796"/>
              <a:ext cx="692727" cy="48490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Text Box 95"/>
            <p:cNvSpPr txBox="1">
              <a:spLocks noChangeArrowheads="1"/>
            </p:cNvSpPr>
            <p:nvPr/>
          </p:nvSpPr>
          <p:spPr bwMode="auto">
            <a:xfrm>
              <a:off x="4612411" y="5025162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225" name="Rectangle 96"/>
            <p:cNvSpPr>
              <a:spLocks noChangeArrowheads="1"/>
            </p:cNvSpPr>
            <p:nvPr/>
          </p:nvSpPr>
          <p:spPr bwMode="auto">
            <a:xfrm>
              <a:off x="2286000" y="5232979"/>
              <a:ext cx="692727" cy="48490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Reject Defect &amp; Update Root Cause</a:t>
              </a:r>
            </a:p>
          </p:txBody>
        </p:sp>
        <p:cxnSp>
          <p:nvCxnSpPr>
            <p:cNvPr id="226" name="AutoShape 97"/>
            <p:cNvCxnSpPr>
              <a:cxnSpLocks noChangeShapeType="1"/>
              <a:stCxn id="220" idx="1"/>
              <a:endCxn id="225" idx="0"/>
            </p:cNvCxnSpPr>
            <p:nvPr/>
          </p:nvCxnSpPr>
          <p:spPr bwMode="auto">
            <a:xfrm rot="10800000" flipV="1">
              <a:off x="2632370" y="4886613"/>
              <a:ext cx="484909" cy="34636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AutoShape 98"/>
            <p:cNvCxnSpPr>
              <a:cxnSpLocks noChangeShapeType="1"/>
              <a:stCxn id="220" idx="3"/>
              <a:endCxn id="223" idx="0"/>
            </p:cNvCxnSpPr>
            <p:nvPr/>
          </p:nvCxnSpPr>
          <p:spPr bwMode="auto">
            <a:xfrm>
              <a:off x="3879273" y="4886616"/>
              <a:ext cx="346364" cy="1731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8" name="AutoShape 99"/>
            <p:cNvSpPr>
              <a:spLocks noChangeArrowheads="1"/>
            </p:cNvSpPr>
            <p:nvPr/>
          </p:nvSpPr>
          <p:spPr bwMode="auto">
            <a:xfrm>
              <a:off x="2840182" y="5873750"/>
              <a:ext cx="762000" cy="415636"/>
            </a:xfrm>
            <a:prstGeom prst="flowChartPredefined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Text Box 100"/>
            <p:cNvSpPr txBox="1">
              <a:spLocks noChangeArrowheads="1"/>
            </p:cNvSpPr>
            <p:nvPr/>
          </p:nvSpPr>
          <p:spPr bwMode="auto">
            <a:xfrm>
              <a:off x="2848841" y="5873755"/>
              <a:ext cx="762000" cy="40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Pass / Update Test Case/Script</a:t>
              </a:r>
            </a:p>
          </p:txBody>
        </p:sp>
        <p:sp>
          <p:nvSpPr>
            <p:cNvPr id="230" name="Text Box 101"/>
            <p:cNvSpPr txBox="1">
              <a:spLocks noChangeArrowheads="1"/>
            </p:cNvSpPr>
            <p:nvPr/>
          </p:nvSpPr>
          <p:spPr bwMode="auto">
            <a:xfrm>
              <a:off x="3186545" y="569624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cxnSp>
          <p:nvCxnSpPr>
            <p:cNvPr id="231" name="AutoShape 102"/>
            <p:cNvCxnSpPr>
              <a:cxnSpLocks noChangeShapeType="1"/>
              <a:stCxn id="218" idx="3"/>
              <a:endCxn id="228" idx="1"/>
            </p:cNvCxnSpPr>
            <p:nvPr/>
          </p:nvCxnSpPr>
          <p:spPr bwMode="auto">
            <a:xfrm>
              <a:off x="1731818" y="6081568"/>
              <a:ext cx="11083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2" name="Line 103"/>
            <p:cNvSpPr>
              <a:spLocks noChangeShapeType="1"/>
            </p:cNvSpPr>
            <p:nvPr/>
          </p:nvSpPr>
          <p:spPr bwMode="auto">
            <a:xfrm>
              <a:off x="2632364" y="5717890"/>
              <a:ext cx="0" cy="372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3" name="AutoShape 104"/>
            <p:cNvSpPr>
              <a:spLocks noChangeArrowheads="1"/>
            </p:cNvSpPr>
            <p:nvPr/>
          </p:nvSpPr>
          <p:spPr bwMode="auto">
            <a:xfrm>
              <a:off x="4710545" y="5579343"/>
              <a:ext cx="554182" cy="207818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End</a:t>
              </a:r>
            </a:p>
          </p:txBody>
        </p:sp>
        <p:sp>
          <p:nvSpPr>
            <p:cNvPr id="234" name="Line 105"/>
            <p:cNvSpPr>
              <a:spLocks noChangeShapeType="1"/>
            </p:cNvSpPr>
            <p:nvPr/>
          </p:nvSpPr>
          <p:spPr bwMode="auto">
            <a:xfrm>
              <a:off x="4641273" y="4470977"/>
              <a:ext cx="0" cy="415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Line 106"/>
            <p:cNvSpPr>
              <a:spLocks noChangeShapeType="1"/>
            </p:cNvSpPr>
            <p:nvPr/>
          </p:nvSpPr>
          <p:spPr bwMode="auto">
            <a:xfrm>
              <a:off x="5334000" y="4470977"/>
              <a:ext cx="0" cy="415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6" name="AutoShape 107"/>
            <p:cNvCxnSpPr>
              <a:cxnSpLocks noChangeShapeType="1"/>
              <a:stCxn id="234" idx="1"/>
              <a:endCxn id="235" idx="1"/>
            </p:cNvCxnSpPr>
            <p:nvPr/>
          </p:nvCxnSpPr>
          <p:spPr bwMode="auto">
            <a:xfrm>
              <a:off x="4641279" y="4886614"/>
              <a:ext cx="6927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" name="Line 108"/>
            <p:cNvSpPr>
              <a:spLocks noChangeShapeType="1"/>
            </p:cNvSpPr>
            <p:nvPr/>
          </p:nvSpPr>
          <p:spPr bwMode="auto">
            <a:xfrm>
              <a:off x="4987636" y="4886618"/>
              <a:ext cx="0" cy="692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8" name="AutoShape 109"/>
            <p:cNvCxnSpPr>
              <a:cxnSpLocks noChangeShapeType="1"/>
              <a:stCxn id="225" idx="3"/>
              <a:endCxn id="233" idx="1"/>
            </p:cNvCxnSpPr>
            <p:nvPr/>
          </p:nvCxnSpPr>
          <p:spPr bwMode="auto">
            <a:xfrm>
              <a:off x="2978727" y="5475434"/>
              <a:ext cx="1731818" cy="20781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Rectangle 110"/>
            <p:cNvSpPr>
              <a:spLocks noChangeArrowheads="1"/>
            </p:cNvSpPr>
            <p:nvPr/>
          </p:nvSpPr>
          <p:spPr bwMode="auto">
            <a:xfrm>
              <a:off x="3810006" y="5787159"/>
              <a:ext cx="831273" cy="48490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 defect, update root cause and reason for closing</a:t>
              </a:r>
            </a:p>
          </p:txBody>
        </p:sp>
        <p:sp>
          <p:nvSpPr>
            <p:cNvPr id="240" name="Text Box 112"/>
            <p:cNvSpPr txBox="1">
              <a:spLocks noChangeArrowheads="1"/>
            </p:cNvSpPr>
            <p:nvPr/>
          </p:nvSpPr>
          <p:spPr bwMode="auto">
            <a:xfrm>
              <a:off x="4715888" y="5791200"/>
              <a:ext cx="192662" cy="4740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dirty="0">
                  <a:solidFill>
                    <a:srgbClr val="333333"/>
                  </a:solidFill>
                </a:rPr>
                <a:t>Closed</a:t>
              </a:r>
            </a:p>
          </p:txBody>
        </p:sp>
        <p:cxnSp>
          <p:nvCxnSpPr>
            <p:cNvPr id="241" name="AutoShape 113"/>
            <p:cNvCxnSpPr>
              <a:cxnSpLocks noChangeShapeType="1"/>
              <a:stCxn id="223" idx="2"/>
              <a:endCxn id="239" idx="0"/>
            </p:cNvCxnSpPr>
            <p:nvPr/>
          </p:nvCxnSpPr>
          <p:spPr bwMode="auto">
            <a:xfrm>
              <a:off x="4225636" y="5544708"/>
              <a:ext cx="0" cy="242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2" name="Rectangle 114"/>
            <p:cNvSpPr>
              <a:spLocks noChangeArrowheads="1"/>
            </p:cNvSpPr>
            <p:nvPr/>
          </p:nvSpPr>
          <p:spPr bwMode="auto">
            <a:xfrm>
              <a:off x="7832082" y="3916797"/>
              <a:ext cx="623455" cy="554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Fix the Defect &amp; update the root cause </a:t>
              </a:r>
            </a:p>
          </p:txBody>
        </p:sp>
        <p:sp>
          <p:nvSpPr>
            <p:cNvPr id="243" name="Rectangle 115"/>
            <p:cNvSpPr>
              <a:spLocks noChangeArrowheads="1"/>
            </p:cNvSpPr>
            <p:nvPr/>
          </p:nvSpPr>
          <p:spPr bwMode="auto">
            <a:xfrm>
              <a:off x="6156620" y="4566227"/>
              <a:ext cx="692727" cy="346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is on hold for future build</a:t>
              </a:r>
            </a:p>
          </p:txBody>
        </p:sp>
        <p:cxnSp>
          <p:nvCxnSpPr>
            <p:cNvPr id="244" name="AutoShape 116"/>
            <p:cNvCxnSpPr>
              <a:cxnSpLocks noChangeShapeType="1"/>
              <a:stCxn id="183" idx="3"/>
              <a:endCxn id="242" idx="0"/>
            </p:cNvCxnSpPr>
            <p:nvPr/>
          </p:nvCxnSpPr>
          <p:spPr bwMode="auto">
            <a:xfrm>
              <a:off x="6858000" y="3284684"/>
              <a:ext cx="1285804" cy="63211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Rectangle 117"/>
            <p:cNvSpPr>
              <a:spLocks noChangeArrowheads="1"/>
            </p:cNvSpPr>
            <p:nvPr/>
          </p:nvSpPr>
          <p:spPr bwMode="auto">
            <a:xfrm>
              <a:off x="6096000" y="5025161"/>
              <a:ext cx="762000" cy="554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Re-submit the defect  and assign it to Developer</a:t>
              </a:r>
            </a:p>
          </p:txBody>
        </p:sp>
        <p:sp>
          <p:nvSpPr>
            <p:cNvPr id="246" name="Text Box 118"/>
            <p:cNvSpPr txBox="1">
              <a:spLocks noChangeArrowheads="1"/>
            </p:cNvSpPr>
            <p:nvPr/>
          </p:nvSpPr>
          <p:spPr bwMode="auto">
            <a:xfrm>
              <a:off x="6104659" y="6000754"/>
              <a:ext cx="762000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Re-test success?</a:t>
              </a:r>
            </a:p>
          </p:txBody>
        </p:sp>
        <p:sp>
          <p:nvSpPr>
            <p:cNvPr id="247" name="AutoShape 119"/>
            <p:cNvSpPr>
              <a:spLocks noChangeArrowheads="1"/>
            </p:cNvSpPr>
            <p:nvPr/>
          </p:nvSpPr>
          <p:spPr bwMode="auto">
            <a:xfrm>
              <a:off x="6147954" y="5856432"/>
              <a:ext cx="663864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Text Box 120"/>
            <p:cNvSpPr txBox="1">
              <a:spLocks noChangeArrowheads="1"/>
            </p:cNvSpPr>
            <p:nvPr/>
          </p:nvSpPr>
          <p:spPr bwMode="auto">
            <a:xfrm>
              <a:off x="5888188" y="5925708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cxnSp>
          <p:nvCxnSpPr>
            <p:cNvPr id="249" name="AutoShape 121"/>
            <p:cNvCxnSpPr>
              <a:cxnSpLocks noChangeShapeType="1"/>
              <a:stCxn id="183" idx="2"/>
              <a:endCxn id="196" idx="0"/>
            </p:cNvCxnSpPr>
            <p:nvPr/>
          </p:nvCxnSpPr>
          <p:spPr bwMode="auto">
            <a:xfrm rot="5400000">
              <a:off x="6368761" y="3704648"/>
              <a:ext cx="2857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0" name="Rectangle 122"/>
            <p:cNvSpPr>
              <a:spLocks noChangeArrowheads="1"/>
            </p:cNvSpPr>
            <p:nvPr/>
          </p:nvSpPr>
          <p:spPr bwMode="auto">
            <a:xfrm>
              <a:off x="7833085" y="4817341"/>
              <a:ext cx="623455" cy="554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Assign the fixed defect to QA</a:t>
              </a:r>
            </a:p>
          </p:txBody>
        </p:sp>
        <p:sp>
          <p:nvSpPr>
            <p:cNvPr id="251" name="Rectangle 123"/>
            <p:cNvSpPr>
              <a:spLocks noChangeArrowheads="1"/>
            </p:cNvSpPr>
            <p:nvPr/>
          </p:nvSpPr>
          <p:spPr bwMode="auto">
            <a:xfrm>
              <a:off x="7841749" y="5947353"/>
              <a:ext cx="623455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Retest the fixed defect</a:t>
              </a:r>
            </a:p>
          </p:txBody>
        </p:sp>
        <p:sp>
          <p:nvSpPr>
            <p:cNvPr id="252" name="Rectangle 124"/>
            <p:cNvSpPr>
              <a:spLocks noChangeArrowheads="1"/>
            </p:cNvSpPr>
            <p:nvPr/>
          </p:nvSpPr>
          <p:spPr bwMode="auto">
            <a:xfrm>
              <a:off x="5195461" y="5891070"/>
              <a:ext cx="692727" cy="48490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 the defect  &amp; update reason for closing</a:t>
              </a:r>
            </a:p>
          </p:txBody>
        </p:sp>
        <p:cxnSp>
          <p:nvCxnSpPr>
            <p:cNvPr id="253" name="AutoShape 125"/>
            <p:cNvCxnSpPr>
              <a:cxnSpLocks noChangeShapeType="1"/>
              <a:stCxn id="247" idx="1"/>
              <a:endCxn id="252" idx="3"/>
            </p:cNvCxnSpPr>
            <p:nvPr/>
          </p:nvCxnSpPr>
          <p:spPr bwMode="auto">
            <a:xfrm flipH="1">
              <a:off x="5888188" y="6133523"/>
              <a:ext cx="2597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4" name="AutoShape 126"/>
            <p:cNvCxnSpPr>
              <a:cxnSpLocks noChangeShapeType="1"/>
              <a:endCxn id="251" idx="1"/>
            </p:cNvCxnSpPr>
            <p:nvPr/>
          </p:nvCxnSpPr>
          <p:spPr bwMode="auto">
            <a:xfrm>
              <a:off x="7566481" y="6137853"/>
              <a:ext cx="27526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5" name="AutoShape 127"/>
            <p:cNvCxnSpPr>
              <a:cxnSpLocks noChangeShapeType="1"/>
              <a:stCxn id="250" idx="2"/>
              <a:endCxn id="251" idx="0"/>
            </p:cNvCxnSpPr>
            <p:nvPr/>
          </p:nvCxnSpPr>
          <p:spPr bwMode="auto">
            <a:xfrm>
              <a:off x="8144817" y="5371523"/>
              <a:ext cx="8659" cy="5758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AutoShape 128"/>
            <p:cNvCxnSpPr>
              <a:cxnSpLocks noChangeShapeType="1"/>
              <a:stCxn id="242" idx="2"/>
              <a:endCxn id="250" idx="0"/>
            </p:cNvCxnSpPr>
            <p:nvPr/>
          </p:nvCxnSpPr>
          <p:spPr bwMode="auto">
            <a:xfrm>
              <a:off x="8143810" y="4470977"/>
              <a:ext cx="1007" cy="346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AutoShape 129"/>
            <p:cNvCxnSpPr>
              <a:cxnSpLocks noChangeShapeType="1"/>
              <a:stCxn id="252" idx="0"/>
            </p:cNvCxnSpPr>
            <p:nvPr/>
          </p:nvCxnSpPr>
          <p:spPr bwMode="auto">
            <a:xfrm rot="-5400000">
              <a:off x="5593778" y="5388841"/>
              <a:ext cx="450273" cy="5541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AutoShape 130"/>
            <p:cNvCxnSpPr>
              <a:cxnSpLocks noChangeShapeType="1"/>
              <a:stCxn id="223" idx="3"/>
              <a:endCxn id="245" idx="1"/>
            </p:cNvCxnSpPr>
            <p:nvPr/>
          </p:nvCxnSpPr>
          <p:spPr bwMode="auto">
            <a:xfrm>
              <a:off x="4572000" y="5302250"/>
              <a:ext cx="1524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AutoShape 131"/>
            <p:cNvCxnSpPr>
              <a:cxnSpLocks noChangeShapeType="1"/>
              <a:stCxn id="245" idx="3"/>
              <a:endCxn id="242" idx="1"/>
            </p:cNvCxnSpPr>
            <p:nvPr/>
          </p:nvCxnSpPr>
          <p:spPr bwMode="auto">
            <a:xfrm flipV="1">
              <a:off x="6858000" y="4193886"/>
              <a:ext cx="974076" cy="110836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0" name="Text Box 138"/>
            <p:cNvSpPr txBox="1">
              <a:spLocks noChangeArrowheads="1"/>
            </p:cNvSpPr>
            <p:nvPr/>
          </p:nvSpPr>
          <p:spPr bwMode="auto">
            <a:xfrm>
              <a:off x="6152572" y="5648615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61" name="Rectangle 139"/>
            <p:cNvSpPr>
              <a:spLocks noChangeArrowheads="1"/>
            </p:cNvSpPr>
            <p:nvPr/>
          </p:nvSpPr>
          <p:spPr bwMode="auto">
            <a:xfrm>
              <a:off x="5479767" y="5471107"/>
              <a:ext cx="513773" cy="277091"/>
            </a:xfrm>
            <a:prstGeom prst="rect">
              <a:avLst/>
            </a:prstGeom>
            <a:noFill/>
            <a:ln w="9525">
              <a:solidFill>
                <a:srgbClr val="CC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If defect reoccurs</a:t>
              </a:r>
            </a:p>
          </p:txBody>
        </p:sp>
        <p:sp>
          <p:nvSpPr>
            <p:cNvPr id="262" name="Text Box 140"/>
            <p:cNvSpPr txBox="1">
              <a:spLocks noChangeArrowheads="1"/>
            </p:cNvSpPr>
            <p:nvPr/>
          </p:nvSpPr>
          <p:spPr bwMode="auto">
            <a:xfrm>
              <a:off x="7503103" y="3760934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</a:t>
              </a:r>
            </a:p>
          </p:txBody>
        </p:sp>
        <p:sp>
          <p:nvSpPr>
            <p:cNvPr id="263" name="Text Box 141"/>
            <p:cNvSpPr txBox="1">
              <a:spLocks noChangeArrowheads="1"/>
            </p:cNvSpPr>
            <p:nvPr/>
          </p:nvSpPr>
          <p:spPr bwMode="auto">
            <a:xfrm>
              <a:off x="7503103" y="466148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</a:t>
              </a:r>
            </a:p>
          </p:txBody>
        </p:sp>
        <p:sp>
          <p:nvSpPr>
            <p:cNvPr id="264" name="Text Box 142"/>
            <p:cNvSpPr txBox="1">
              <a:spLocks noChangeArrowheads="1"/>
            </p:cNvSpPr>
            <p:nvPr/>
          </p:nvSpPr>
          <p:spPr bwMode="auto">
            <a:xfrm>
              <a:off x="7503103" y="5875299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65" name="Text Box 143"/>
            <p:cNvSpPr txBox="1">
              <a:spLocks noChangeArrowheads="1"/>
            </p:cNvSpPr>
            <p:nvPr/>
          </p:nvSpPr>
          <p:spPr bwMode="auto">
            <a:xfrm>
              <a:off x="6494318" y="5800150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66" name="Text Box 144"/>
            <p:cNvSpPr txBox="1">
              <a:spLocks noChangeArrowheads="1"/>
            </p:cNvSpPr>
            <p:nvPr/>
          </p:nvSpPr>
          <p:spPr bwMode="auto">
            <a:xfrm>
              <a:off x="5615421" y="5730878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67" name="Text Box 145"/>
            <p:cNvSpPr txBox="1">
              <a:spLocks noChangeArrowheads="1"/>
            </p:cNvSpPr>
            <p:nvPr/>
          </p:nvSpPr>
          <p:spPr bwMode="auto">
            <a:xfrm>
              <a:off x="5827568" y="5025162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68" name="Text Box 146"/>
            <p:cNvSpPr txBox="1">
              <a:spLocks noChangeArrowheads="1"/>
            </p:cNvSpPr>
            <p:nvPr/>
          </p:nvSpPr>
          <p:spPr bwMode="auto">
            <a:xfrm>
              <a:off x="6554932" y="4432016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69" name="Text Box 147"/>
            <p:cNvSpPr txBox="1">
              <a:spLocks noChangeArrowheads="1"/>
            </p:cNvSpPr>
            <p:nvPr/>
          </p:nvSpPr>
          <p:spPr bwMode="auto">
            <a:xfrm>
              <a:off x="6580909" y="3799900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70" name="Text Box 148"/>
            <p:cNvSpPr txBox="1">
              <a:spLocks noChangeArrowheads="1"/>
            </p:cNvSpPr>
            <p:nvPr/>
          </p:nvSpPr>
          <p:spPr bwMode="auto">
            <a:xfrm>
              <a:off x="6898411" y="3115833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71" name="Text Box 149"/>
            <p:cNvSpPr txBox="1">
              <a:spLocks noChangeArrowheads="1"/>
            </p:cNvSpPr>
            <p:nvPr/>
          </p:nvSpPr>
          <p:spPr bwMode="auto">
            <a:xfrm>
              <a:off x="6477004" y="3561774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272" name="Text Box 150"/>
            <p:cNvSpPr txBox="1">
              <a:spLocks noChangeArrowheads="1"/>
            </p:cNvSpPr>
            <p:nvPr/>
          </p:nvSpPr>
          <p:spPr bwMode="auto">
            <a:xfrm>
              <a:off x="6266301" y="4352639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73" name="Text Box 151"/>
            <p:cNvSpPr txBox="1">
              <a:spLocks noChangeArrowheads="1"/>
            </p:cNvSpPr>
            <p:nvPr/>
          </p:nvSpPr>
          <p:spPr bwMode="auto">
            <a:xfrm>
              <a:off x="1524000" y="4466650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</a:t>
              </a:r>
            </a:p>
          </p:txBody>
        </p:sp>
        <p:sp>
          <p:nvSpPr>
            <p:cNvPr id="274" name="Text Box 152"/>
            <p:cNvSpPr txBox="1">
              <a:spLocks noChangeArrowheads="1"/>
            </p:cNvSpPr>
            <p:nvPr/>
          </p:nvSpPr>
          <p:spPr bwMode="auto">
            <a:xfrm>
              <a:off x="1524000" y="512474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</a:t>
              </a:r>
            </a:p>
          </p:txBody>
        </p:sp>
        <p:sp>
          <p:nvSpPr>
            <p:cNvPr id="275" name="Text Box 153"/>
            <p:cNvSpPr txBox="1">
              <a:spLocks noChangeArrowheads="1"/>
            </p:cNvSpPr>
            <p:nvPr/>
          </p:nvSpPr>
          <p:spPr bwMode="auto">
            <a:xfrm>
              <a:off x="1489363" y="5722216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76" name="Text Box 154"/>
            <p:cNvSpPr txBox="1">
              <a:spLocks noChangeArrowheads="1"/>
            </p:cNvSpPr>
            <p:nvPr/>
          </p:nvSpPr>
          <p:spPr bwMode="auto">
            <a:xfrm>
              <a:off x="2649682" y="5051140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77" name="Text Box 155"/>
            <p:cNvSpPr txBox="1">
              <a:spLocks noChangeArrowheads="1"/>
            </p:cNvSpPr>
            <p:nvPr/>
          </p:nvSpPr>
          <p:spPr bwMode="auto">
            <a:xfrm>
              <a:off x="3602182" y="454025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78" name="Text Box 156"/>
            <p:cNvSpPr txBox="1">
              <a:spLocks noChangeArrowheads="1"/>
            </p:cNvSpPr>
            <p:nvPr/>
          </p:nvSpPr>
          <p:spPr bwMode="auto">
            <a:xfrm>
              <a:off x="4234295" y="4925583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79" name="Text Box 157"/>
            <p:cNvSpPr txBox="1">
              <a:spLocks noChangeArrowheads="1"/>
            </p:cNvSpPr>
            <p:nvPr/>
          </p:nvSpPr>
          <p:spPr bwMode="auto">
            <a:xfrm>
              <a:off x="4355523" y="5626966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cxnSp>
          <p:nvCxnSpPr>
            <p:cNvPr id="280" name="AutoShape 158"/>
            <p:cNvCxnSpPr>
              <a:cxnSpLocks noChangeShapeType="1"/>
              <a:endCxn id="228" idx="2"/>
            </p:cNvCxnSpPr>
            <p:nvPr/>
          </p:nvCxnSpPr>
          <p:spPr bwMode="auto">
            <a:xfrm rot="10800000" flipV="1">
              <a:off x="3221182" y="6220116"/>
              <a:ext cx="1939636" cy="69273"/>
            </a:xfrm>
            <a:prstGeom prst="bentConnector4">
              <a:avLst>
                <a:gd name="adj1" fmla="val 8106"/>
                <a:gd name="adj2" fmla="val 299995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1" name="Text Box 159"/>
            <p:cNvSpPr txBox="1">
              <a:spLocks noChangeArrowheads="1"/>
            </p:cNvSpPr>
            <p:nvPr/>
          </p:nvSpPr>
          <p:spPr bwMode="auto">
            <a:xfrm>
              <a:off x="1841504" y="3986070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282" name="Text Box 160"/>
            <p:cNvSpPr txBox="1">
              <a:spLocks noChangeArrowheads="1"/>
            </p:cNvSpPr>
            <p:nvPr/>
          </p:nvSpPr>
          <p:spPr bwMode="auto">
            <a:xfrm>
              <a:off x="4849091" y="2531341"/>
              <a:ext cx="1177636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9933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Triage</a:t>
              </a:r>
            </a:p>
          </p:txBody>
        </p:sp>
        <p:sp>
          <p:nvSpPr>
            <p:cNvPr id="283" name="Text Box 161"/>
            <p:cNvSpPr txBox="1">
              <a:spLocks noChangeArrowheads="1"/>
            </p:cNvSpPr>
            <p:nvPr/>
          </p:nvSpPr>
          <p:spPr bwMode="auto">
            <a:xfrm>
              <a:off x="5056913" y="2669890"/>
              <a:ext cx="831273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 / QA</a:t>
              </a:r>
            </a:p>
          </p:txBody>
        </p:sp>
        <p:sp>
          <p:nvSpPr>
            <p:cNvPr id="284" name="Text Box 162"/>
            <p:cNvSpPr txBox="1">
              <a:spLocks noChangeArrowheads="1"/>
            </p:cNvSpPr>
            <p:nvPr/>
          </p:nvSpPr>
          <p:spPr bwMode="auto">
            <a:xfrm>
              <a:off x="4364188" y="3557446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85" name="Text Box 163"/>
            <p:cNvSpPr txBox="1">
              <a:spLocks noChangeArrowheads="1"/>
            </p:cNvSpPr>
            <p:nvPr/>
          </p:nvSpPr>
          <p:spPr bwMode="auto">
            <a:xfrm>
              <a:off x="5282051" y="3535799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286" name="Text Box 164"/>
            <p:cNvSpPr txBox="1">
              <a:spLocks noChangeArrowheads="1"/>
            </p:cNvSpPr>
            <p:nvPr/>
          </p:nvSpPr>
          <p:spPr bwMode="auto">
            <a:xfrm>
              <a:off x="3896597" y="4704774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87" name="Freeform 165"/>
            <p:cNvSpPr>
              <a:spLocks/>
            </p:cNvSpPr>
            <p:nvPr/>
          </p:nvSpPr>
          <p:spPr bwMode="auto">
            <a:xfrm>
              <a:off x="2066643" y="5183909"/>
              <a:ext cx="164523" cy="554182"/>
            </a:xfrm>
            <a:custGeom>
              <a:avLst/>
              <a:gdLst>
                <a:gd name="T0" fmla="*/ 180975 w 164"/>
                <a:gd name="T1" fmla="*/ 553453 h 456"/>
                <a:gd name="T2" fmla="*/ 169940 w 164"/>
                <a:gd name="T3" fmla="*/ 566821 h 456"/>
                <a:gd name="T4" fmla="*/ 158905 w 164"/>
                <a:gd name="T5" fmla="*/ 576179 h 456"/>
                <a:gd name="T6" fmla="*/ 147870 w 164"/>
                <a:gd name="T7" fmla="*/ 586874 h 456"/>
                <a:gd name="T8" fmla="*/ 135731 w 164"/>
                <a:gd name="T9" fmla="*/ 594895 h 456"/>
                <a:gd name="T10" fmla="*/ 124696 w 164"/>
                <a:gd name="T11" fmla="*/ 600242 h 456"/>
                <a:gd name="T12" fmla="*/ 112558 w 164"/>
                <a:gd name="T13" fmla="*/ 605589 h 456"/>
                <a:gd name="T14" fmla="*/ 101523 w 164"/>
                <a:gd name="T15" fmla="*/ 606926 h 456"/>
                <a:gd name="T16" fmla="*/ 90488 w 164"/>
                <a:gd name="T17" fmla="*/ 609600 h 456"/>
                <a:gd name="T18" fmla="*/ 78349 w 164"/>
                <a:gd name="T19" fmla="*/ 606926 h 456"/>
                <a:gd name="T20" fmla="*/ 67314 w 164"/>
                <a:gd name="T21" fmla="*/ 605589 h 456"/>
                <a:gd name="T22" fmla="*/ 56279 w 164"/>
                <a:gd name="T23" fmla="*/ 600242 h 456"/>
                <a:gd name="T24" fmla="*/ 43037 w 164"/>
                <a:gd name="T25" fmla="*/ 594895 h 456"/>
                <a:gd name="T26" fmla="*/ 32002 w 164"/>
                <a:gd name="T27" fmla="*/ 586874 h 456"/>
                <a:gd name="T28" fmla="*/ 20967 w 164"/>
                <a:gd name="T29" fmla="*/ 576179 h 456"/>
                <a:gd name="T30" fmla="*/ 9932 w 164"/>
                <a:gd name="T31" fmla="*/ 566821 h 456"/>
                <a:gd name="T32" fmla="*/ 0 w 164"/>
                <a:gd name="T33" fmla="*/ 553453 h 456"/>
                <a:gd name="T34" fmla="*/ 0 w 164"/>
                <a:gd name="T35" fmla="*/ 137695 h 456"/>
                <a:gd name="T36" fmla="*/ 5518 w 164"/>
                <a:gd name="T37" fmla="*/ 106947 h 456"/>
                <a:gd name="T38" fmla="*/ 14346 w 164"/>
                <a:gd name="T39" fmla="*/ 81547 h 456"/>
                <a:gd name="T40" fmla="*/ 24277 w 164"/>
                <a:gd name="T41" fmla="*/ 57484 h 456"/>
                <a:gd name="T42" fmla="*/ 36416 w 164"/>
                <a:gd name="T43" fmla="*/ 37432 h 456"/>
                <a:gd name="T44" fmla="*/ 47451 w 164"/>
                <a:gd name="T45" fmla="*/ 22726 h 456"/>
                <a:gd name="T46" fmla="*/ 61796 w 164"/>
                <a:gd name="T47" fmla="*/ 10695 h 456"/>
                <a:gd name="T48" fmla="*/ 75038 w 164"/>
                <a:gd name="T49" fmla="*/ 2674 h 456"/>
                <a:gd name="T50" fmla="*/ 90488 w 164"/>
                <a:gd name="T51" fmla="*/ 0 h 456"/>
                <a:gd name="T52" fmla="*/ 104833 w 164"/>
                <a:gd name="T53" fmla="*/ 2674 h 456"/>
                <a:gd name="T54" fmla="*/ 118075 w 164"/>
                <a:gd name="T55" fmla="*/ 10695 h 456"/>
                <a:gd name="T56" fmla="*/ 132421 w 164"/>
                <a:gd name="T57" fmla="*/ 22726 h 456"/>
                <a:gd name="T58" fmla="*/ 144559 w 164"/>
                <a:gd name="T59" fmla="*/ 37432 h 456"/>
                <a:gd name="T60" fmla="*/ 155594 w 164"/>
                <a:gd name="T61" fmla="*/ 57484 h 456"/>
                <a:gd name="T62" fmla="*/ 165526 w 164"/>
                <a:gd name="T63" fmla="*/ 81547 h 456"/>
                <a:gd name="T64" fmla="*/ 173250 w 164"/>
                <a:gd name="T65" fmla="*/ 106947 h 456"/>
                <a:gd name="T66" fmla="*/ 180975 w 164"/>
                <a:gd name="T67" fmla="*/ 137695 h 4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"/>
                <a:gd name="T103" fmla="*/ 0 h 456"/>
                <a:gd name="T104" fmla="*/ 164 w 164"/>
                <a:gd name="T105" fmla="*/ 456 h 4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" h="456">
                  <a:moveTo>
                    <a:pt x="164" y="103"/>
                  </a:moveTo>
                  <a:lnTo>
                    <a:pt x="164" y="414"/>
                  </a:lnTo>
                  <a:lnTo>
                    <a:pt x="159" y="419"/>
                  </a:lnTo>
                  <a:lnTo>
                    <a:pt x="154" y="424"/>
                  </a:lnTo>
                  <a:lnTo>
                    <a:pt x="149" y="428"/>
                  </a:lnTo>
                  <a:lnTo>
                    <a:pt x="144" y="431"/>
                  </a:lnTo>
                  <a:lnTo>
                    <a:pt x="139" y="435"/>
                  </a:lnTo>
                  <a:lnTo>
                    <a:pt x="134" y="439"/>
                  </a:lnTo>
                  <a:lnTo>
                    <a:pt x="128" y="442"/>
                  </a:lnTo>
                  <a:lnTo>
                    <a:pt x="123" y="445"/>
                  </a:lnTo>
                  <a:lnTo>
                    <a:pt x="118" y="447"/>
                  </a:lnTo>
                  <a:lnTo>
                    <a:pt x="113" y="449"/>
                  </a:lnTo>
                  <a:lnTo>
                    <a:pt x="108" y="450"/>
                  </a:lnTo>
                  <a:lnTo>
                    <a:pt x="102" y="453"/>
                  </a:lnTo>
                  <a:lnTo>
                    <a:pt x="97" y="454"/>
                  </a:lnTo>
                  <a:lnTo>
                    <a:pt x="92" y="454"/>
                  </a:lnTo>
                  <a:lnTo>
                    <a:pt x="87" y="456"/>
                  </a:lnTo>
                  <a:lnTo>
                    <a:pt x="82" y="456"/>
                  </a:lnTo>
                  <a:lnTo>
                    <a:pt x="76" y="456"/>
                  </a:lnTo>
                  <a:lnTo>
                    <a:pt x="71" y="454"/>
                  </a:lnTo>
                  <a:lnTo>
                    <a:pt x="66" y="454"/>
                  </a:lnTo>
                  <a:lnTo>
                    <a:pt x="61" y="453"/>
                  </a:lnTo>
                  <a:lnTo>
                    <a:pt x="56" y="450"/>
                  </a:lnTo>
                  <a:lnTo>
                    <a:pt x="51" y="449"/>
                  </a:lnTo>
                  <a:lnTo>
                    <a:pt x="44" y="447"/>
                  </a:lnTo>
                  <a:lnTo>
                    <a:pt x="39" y="445"/>
                  </a:lnTo>
                  <a:lnTo>
                    <a:pt x="34" y="442"/>
                  </a:lnTo>
                  <a:lnTo>
                    <a:pt x="29" y="439"/>
                  </a:lnTo>
                  <a:lnTo>
                    <a:pt x="24" y="435"/>
                  </a:lnTo>
                  <a:lnTo>
                    <a:pt x="19" y="431"/>
                  </a:lnTo>
                  <a:lnTo>
                    <a:pt x="14" y="428"/>
                  </a:lnTo>
                  <a:lnTo>
                    <a:pt x="9" y="424"/>
                  </a:lnTo>
                  <a:lnTo>
                    <a:pt x="4" y="419"/>
                  </a:lnTo>
                  <a:lnTo>
                    <a:pt x="0" y="414"/>
                  </a:lnTo>
                  <a:lnTo>
                    <a:pt x="0" y="103"/>
                  </a:lnTo>
                  <a:lnTo>
                    <a:pt x="3" y="91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3" y="61"/>
                  </a:lnTo>
                  <a:lnTo>
                    <a:pt x="18" y="52"/>
                  </a:lnTo>
                  <a:lnTo>
                    <a:pt x="22" y="43"/>
                  </a:lnTo>
                  <a:lnTo>
                    <a:pt x="27" y="36"/>
                  </a:lnTo>
                  <a:lnTo>
                    <a:pt x="33" y="28"/>
                  </a:lnTo>
                  <a:lnTo>
                    <a:pt x="38" y="22"/>
                  </a:lnTo>
                  <a:lnTo>
                    <a:pt x="43" y="17"/>
                  </a:lnTo>
                  <a:lnTo>
                    <a:pt x="49" y="12"/>
                  </a:lnTo>
                  <a:lnTo>
                    <a:pt x="56" y="8"/>
                  </a:lnTo>
                  <a:lnTo>
                    <a:pt x="62" y="4"/>
                  </a:lnTo>
                  <a:lnTo>
                    <a:pt x="68" y="2"/>
                  </a:lnTo>
                  <a:lnTo>
                    <a:pt x="74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101" y="4"/>
                  </a:lnTo>
                  <a:lnTo>
                    <a:pt x="107" y="8"/>
                  </a:lnTo>
                  <a:lnTo>
                    <a:pt x="113" y="12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1" y="28"/>
                  </a:lnTo>
                  <a:lnTo>
                    <a:pt x="136" y="36"/>
                  </a:lnTo>
                  <a:lnTo>
                    <a:pt x="141" y="43"/>
                  </a:lnTo>
                  <a:lnTo>
                    <a:pt x="146" y="52"/>
                  </a:lnTo>
                  <a:lnTo>
                    <a:pt x="150" y="61"/>
                  </a:lnTo>
                  <a:lnTo>
                    <a:pt x="154" y="70"/>
                  </a:lnTo>
                  <a:lnTo>
                    <a:pt x="157" y="80"/>
                  </a:lnTo>
                  <a:lnTo>
                    <a:pt x="160" y="91"/>
                  </a:lnTo>
                  <a:lnTo>
                    <a:pt x="164" y="103"/>
                  </a:lnTo>
                </a:path>
              </a:pathLst>
            </a:custGeom>
            <a:solidFill>
              <a:schemeClr val="hlink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8" name="Text Box 166"/>
            <p:cNvSpPr txBox="1">
              <a:spLocks noChangeArrowheads="1"/>
            </p:cNvSpPr>
            <p:nvPr/>
          </p:nvSpPr>
          <p:spPr bwMode="auto">
            <a:xfrm rot="-5400000">
              <a:off x="1859542" y="5363588"/>
              <a:ext cx="554182" cy="1948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dirty="0">
                  <a:solidFill>
                    <a:srgbClr val="333333"/>
                  </a:solidFill>
                </a:rPr>
                <a:t>Rejected</a:t>
              </a:r>
            </a:p>
          </p:txBody>
        </p:sp>
        <p:sp>
          <p:nvSpPr>
            <p:cNvPr id="289" name="Text Box 167"/>
            <p:cNvSpPr txBox="1">
              <a:spLocks noChangeArrowheads="1"/>
            </p:cNvSpPr>
            <p:nvPr/>
          </p:nvSpPr>
          <p:spPr bwMode="auto">
            <a:xfrm>
              <a:off x="4196779" y="5505741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90" name="Line 168"/>
            <p:cNvSpPr>
              <a:spLocks noChangeShapeType="1"/>
            </p:cNvSpPr>
            <p:nvPr/>
          </p:nvSpPr>
          <p:spPr bwMode="auto">
            <a:xfrm>
              <a:off x="1246909" y="5077114"/>
              <a:ext cx="1444" cy="207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1" name="Line 169"/>
            <p:cNvSpPr>
              <a:spLocks noChangeShapeType="1"/>
            </p:cNvSpPr>
            <p:nvPr/>
          </p:nvSpPr>
          <p:spPr bwMode="auto">
            <a:xfrm>
              <a:off x="1246909" y="5691909"/>
              <a:ext cx="1444" cy="207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2" name="Freeform 170"/>
            <p:cNvSpPr>
              <a:spLocks/>
            </p:cNvSpPr>
            <p:nvPr/>
          </p:nvSpPr>
          <p:spPr bwMode="auto">
            <a:xfrm>
              <a:off x="515223" y="5856434"/>
              <a:ext cx="164523" cy="415636"/>
            </a:xfrm>
            <a:custGeom>
              <a:avLst/>
              <a:gdLst>
                <a:gd name="T0" fmla="*/ 180975 w 164"/>
                <a:gd name="T1" fmla="*/ 415089 h 456"/>
                <a:gd name="T2" fmla="*/ 169940 w 164"/>
                <a:gd name="T3" fmla="*/ 425116 h 456"/>
                <a:gd name="T4" fmla="*/ 158905 w 164"/>
                <a:gd name="T5" fmla="*/ 432134 h 456"/>
                <a:gd name="T6" fmla="*/ 147870 w 164"/>
                <a:gd name="T7" fmla="*/ 440155 h 456"/>
                <a:gd name="T8" fmla="*/ 135731 w 164"/>
                <a:gd name="T9" fmla="*/ 446171 h 456"/>
                <a:gd name="T10" fmla="*/ 124696 w 164"/>
                <a:gd name="T11" fmla="*/ 450182 h 456"/>
                <a:gd name="T12" fmla="*/ 112558 w 164"/>
                <a:gd name="T13" fmla="*/ 454192 h 456"/>
                <a:gd name="T14" fmla="*/ 101523 w 164"/>
                <a:gd name="T15" fmla="*/ 455195 h 456"/>
                <a:gd name="T16" fmla="*/ 90488 w 164"/>
                <a:gd name="T17" fmla="*/ 457200 h 456"/>
                <a:gd name="T18" fmla="*/ 78349 w 164"/>
                <a:gd name="T19" fmla="*/ 455195 h 456"/>
                <a:gd name="T20" fmla="*/ 67314 w 164"/>
                <a:gd name="T21" fmla="*/ 454192 h 456"/>
                <a:gd name="T22" fmla="*/ 56279 w 164"/>
                <a:gd name="T23" fmla="*/ 450182 h 456"/>
                <a:gd name="T24" fmla="*/ 43037 w 164"/>
                <a:gd name="T25" fmla="*/ 446171 h 456"/>
                <a:gd name="T26" fmla="*/ 32002 w 164"/>
                <a:gd name="T27" fmla="*/ 440155 h 456"/>
                <a:gd name="T28" fmla="*/ 20967 w 164"/>
                <a:gd name="T29" fmla="*/ 432134 h 456"/>
                <a:gd name="T30" fmla="*/ 9932 w 164"/>
                <a:gd name="T31" fmla="*/ 425116 h 456"/>
                <a:gd name="T32" fmla="*/ 0 w 164"/>
                <a:gd name="T33" fmla="*/ 415089 h 456"/>
                <a:gd name="T34" fmla="*/ 0 w 164"/>
                <a:gd name="T35" fmla="*/ 103271 h 456"/>
                <a:gd name="T36" fmla="*/ 5518 w 164"/>
                <a:gd name="T37" fmla="*/ 80211 h 456"/>
                <a:gd name="T38" fmla="*/ 14346 w 164"/>
                <a:gd name="T39" fmla="*/ 61161 h 456"/>
                <a:gd name="T40" fmla="*/ 24277 w 164"/>
                <a:gd name="T41" fmla="*/ 43113 h 456"/>
                <a:gd name="T42" fmla="*/ 36416 w 164"/>
                <a:gd name="T43" fmla="*/ 28074 h 456"/>
                <a:gd name="T44" fmla="*/ 47451 w 164"/>
                <a:gd name="T45" fmla="*/ 17045 h 456"/>
                <a:gd name="T46" fmla="*/ 61796 w 164"/>
                <a:gd name="T47" fmla="*/ 8021 h 456"/>
                <a:gd name="T48" fmla="*/ 75038 w 164"/>
                <a:gd name="T49" fmla="*/ 2005 h 456"/>
                <a:gd name="T50" fmla="*/ 90488 w 164"/>
                <a:gd name="T51" fmla="*/ 0 h 456"/>
                <a:gd name="T52" fmla="*/ 104833 w 164"/>
                <a:gd name="T53" fmla="*/ 2005 h 456"/>
                <a:gd name="T54" fmla="*/ 118075 w 164"/>
                <a:gd name="T55" fmla="*/ 8021 h 456"/>
                <a:gd name="T56" fmla="*/ 132421 w 164"/>
                <a:gd name="T57" fmla="*/ 17045 h 456"/>
                <a:gd name="T58" fmla="*/ 144559 w 164"/>
                <a:gd name="T59" fmla="*/ 28074 h 456"/>
                <a:gd name="T60" fmla="*/ 155594 w 164"/>
                <a:gd name="T61" fmla="*/ 43113 h 456"/>
                <a:gd name="T62" fmla="*/ 165526 w 164"/>
                <a:gd name="T63" fmla="*/ 61161 h 456"/>
                <a:gd name="T64" fmla="*/ 173250 w 164"/>
                <a:gd name="T65" fmla="*/ 80211 h 456"/>
                <a:gd name="T66" fmla="*/ 180975 w 164"/>
                <a:gd name="T67" fmla="*/ 103271 h 4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"/>
                <a:gd name="T103" fmla="*/ 0 h 456"/>
                <a:gd name="T104" fmla="*/ 164 w 164"/>
                <a:gd name="T105" fmla="*/ 456 h 4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" h="456">
                  <a:moveTo>
                    <a:pt x="164" y="103"/>
                  </a:moveTo>
                  <a:lnTo>
                    <a:pt x="164" y="414"/>
                  </a:lnTo>
                  <a:lnTo>
                    <a:pt x="159" y="419"/>
                  </a:lnTo>
                  <a:lnTo>
                    <a:pt x="154" y="424"/>
                  </a:lnTo>
                  <a:lnTo>
                    <a:pt x="149" y="428"/>
                  </a:lnTo>
                  <a:lnTo>
                    <a:pt x="144" y="431"/>
                  </a:lnTo>
                  <a:lnTo>
                    <a:pt x="139" y="435"/>
                  </a:lnTo>
                  <a:lnTo>
                    <a:pt x="134" y="439"/>
                  </a:lnTo>
                  <a:lnTo>
                    <a:pt x="128" y="442"/>
                  </a:lnTo>
                  <a:lnTo>
                    <a:pt x="123" y="445"/>
                  </a:lnTo>
                  <a:lnTo>
                    <a:pt x="118" y="447"/>
                  </a:lnTo>
                  <a:lnTo>
                    <a:pt x="113" y="449"/>
                  </a:lnTo>
                  <a:lnTo>
                    <a:pt x="108" y="450"/>
                  </a:lnTo>
                  <a:lnTo>
                    <a:pt x="102" y="453"/>
                  </a:lnTo>
                  <a:lnTo>
                    <a:pt x="97" y="454"/>
                  </a:lnTo>
                  <a:lnTo>
                    <a:pt x="92" y="454"/>
                  </a:lnTo>
                  <a:lnTo>
                    <a:pt x="87" y="456"/>
                  </a:lnTo>
                  <a:lnTo>
                    <a:pt x="82" y="456"/>
                  </a:lnTo>
                  <a:lnTo>
                    <a:pt x="76" y="456"/>
                  </a:lnTo>
                  <a:lnTo>
                    <a:pt x="71" y="454"/>
                  </a:lnTo>
                  <a:lnTo>
                    <a:pt x="66" y="454"/>
                  </a:lnTo>
                  <a:lnTo>
                    <a:pt x="61" y="453"/>
                  </a:lnTo>
                  <a:lnTo>
                    <a:pt x="56" y="450"/>
                  </a:lnTo>
                  <a:lnTo>
                    <a:pt x="51" y="449"/>
                  </a:lnTo>
                  <a:lnTo>
                    <a:pt x="44" y="447"/>
                  </a:lnTo>
                  <a:lnTo>
                    <a:pt x="39" y="445"/>
                  </a:lnTo>
                  <a:lnTo>
                    <a:pt x="34" y="442"/>
                  </a:lnTo>
                  <a:lnTo>
                    <a:pt x="29" y="439"/>
                  </a:lnTo>
                  <a:lnTo>
                    <a:pt x="24" y="435"/>
                  </a:lnTo>
                  <a:lnTo>
                    <a:pt x="19" y="431"/>
                  </a:lnTo>
                  <a:lnTo>
                    <a:pt x="14" y="428"/>
                  </a:lnTo>
                  <a:lnTo>
                    <a:pt x="9" y="424"/>
                  </a:lnTo>
                  <a:lnTo>
                    <a:pt x="4" y="419"/>
                  </a:lnTo>
                  <a:lnTo>
                    <a:pt x="0" y="414"/>
                  </a:lnTo>
                  <a:lnTo>
                    <a:pt x="0" y="103"/>
                  </a:lnTo>
                  <a:lnTo>
                    <a:pt x="3" y="91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3" y="61"/>
                  </a:lnTo>
                  <a:lnTo>
                    <a:pt x="18" y="52"/>
                  </a:lnTo>
                  <a:lnTo>
                    <a:pt x="22" y="43"/>
                  </a:lnTo>
                  <a:lnTo>
                    <a:pt x="27" y="36"/>
                  </a:lnTo>
                  <a:lnTo>
                    <a:pt x="33" y="28"/>
                  </a:lnTo>
                  <a:lnTo>
                    <a:pt x="38" y="22"/>
                  </a:lnTo>
                  <a:lnTo>
                    <a:pt x="43" y="17"/>
                  </a:lnTo>
                  <a:lnTo>
                    <a:pt x="49" y="12"/>
                  </a:lnTo>
                  <a:lnTo>
                    <a:pt x="56" y="8"/>
                  </a:lnTo>
                  <a:lnTo>
                    <a:pt x="62" y="4"/>
                  </a:lnTo>
                  <a:lnTo>
                    <a:pt x="68" y="2"/>
                  </a:lnTo>
                  <a:lnTo>
                    <a:pt x="74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101" y="4"/>
                  </a:lnTo>
                  <a:lnTo>
                    <a:pt x="107" y="8"/>
                  </a:lnTo>
                  <a:lnTo>
                    <a:pt x="113" y="12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1" y="28"/>
                  </a:lnTo>
                  <a:lnTo>
                    <a:pt x="136" y="36"/>
                  </a:lnTo>
                  <a:lnTo>
                    <a:pt x="141" y="43"/>
                  </a:lnTo>
                  <a:lnTo>
                    <a:pt x="146" y="52"/>
                  </a:lnTo>
                  <a:lnTo>
                    <a:pt x="150" y="61"/>
                  </a:lnTo>
                  <a:lnTo>
                    <a:pt x="154" y="70"/>
                  </a:lnTo>
                  <a:lnTo>
                    <a:pt x="157" y="80"/>
                  </a:lnTo>
                  <a:lnTo>
                    <a:pt x="160" y="91"/>
                  </a:lnTo>
                  <a:lnTo>
                    <a:pt x="164" y="103"/>
                  </a:lnTo>
                </a:path>
              </a:pathLst>
            </a:custGeom>
            <a:solidFill>
              <a:schemeClr val="hlink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3" name="Text Box 171"/>
            <p:cNvSpPr txBox="1">
              <a:spLocks noChangeArrowheads="1"/>
            </p:cNvSpPr>
            <p:nvPr/>
          </p:nvSpPr>
          <p:spPr bwMode="auto">
            <a:xfrm rot="-5400000">
              <a:off x="352860" y="6001476"/>
              <a:ext cx="484909" cy="1948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dirty="0">
                  <a:solidFill>
                    <a:srgbClr val="333333"/>
                  </a:solidFill>
                </a:rPr>
                <a:t>Closed</a:t>
              </a:r>
            </a:p>
          </p:txBody>
        </p:sp>
        <p:cxnSp>
          <p:nvCxnSpPr>
            <p:cNvPr id="294" name="AutoShape 172"/>
            <p:cNvCxnSpPr>
              <a:cxnSpLocks noChangeShapeType="1"/>
              <a:stCxn id="233" idx="2"/>
            </p:cNvCxnSpPr>
            <p:nvPr/>
          </p:nvCxnSpPr>
          <p:spPr bwMode="auto">
            <a:xfrm rot="16200000" flipH="1">
              <a:off x="4935688" y="5839114"/>
              <a:ext cx="311727" cy="207818"/>
            </a:xfrm>
            <a:prstGeom prst="bentConnector3">
              <a:avLst>
                <a:gd name="adj1" fmla="val 101852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AutoShape 176"/>
            <p:cNvCxnSpPr>
              <a:cxnSpLocks noChangeShapeType="1"/>
              <a:stCxn id="204" idx="2"/>
              <a:endCxn id="220" idx="0"/>
            </p:cNvCxnSpPr>
            <p:nvPr/>
          </p:nvCxnSpPr>
          <p:spPr bwMode="auto">
            <a:xfrm>
              <a:off x="3498273" y="4401707"/>
              <a:ext cx="0" cy="2078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6" name="AutoShape 177"/>
            <p:cNvCxnSpPr>
              <a:cxnSpLocks noChangeShapeType="1"/>
              <a:stCxn id="202" idx="3"/>
              <a:endCxn id="204" idx="1"/>
            </p:cNvCxnSpPr>
            <p:nvPr/>
          </p:nvCxnSpPr>
          <p:spPr bwMode="auto">
            <a:xfrm>
              <a:off x="2840188" y="4154923"/>
              <a:ext cx="277091" cy="4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" name="AutoShape 178"/>
            <p:cNvCxnSpPr>
              <a:cxnSpLocks noChangeShapeType="1"/>
              <a:stCxn id="202" idx="1"/>
              <a:endCxn id="200" idx="3"/>
            </p:cNvCxnSpPr>
            <p:nvPr/>
          </p:nvCxnSpPr>
          <p:spPr bwMode="auto">
            <a:xfrm flipH="1" flipV="1">
              <a:off x="1731818" y="4150593"/>
              <a:ext cx="346364" cy="4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AutoShape 179"/>
            <p:cNvCxnSpPr>
              <a:cxnSpLocks noChangeShapeType="1"/>
              <a:stCxn id="200" idx="2"/>
              <a:endCxn id="216" idx="0"/>
            </p:cNvCxnSpPr>
            <p:nvPr/>
          </p:nvCxnSpPr>
          <p:spPr bwMode="auto">
            <a:xfrm>
              <a:off x="1246909" y="4393048"/>
              <a:ext cx="0" cy="268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9" name="AutoShape 180"/>
            <p:cNvCxnSpPr>
              <a:cxnSpLocks noChangeShapeType="1"/>
              <a:stCxn id="247" idx="0"/>
              <a:endCxn id="245" idx="2"/>
            </p:cNvCxnSpPr>
            <p:nvPr/>
          </p:nvCxnSpPr>
          <p:spPr bwMode="auto">
            <a:xfrm flipH="1" flipV="1">
              <a:off x="6477002" y="5579345"/>
              <a:ext cx="2886" cy="2770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0" name="AutoShape 181"/>
            <p:cNvCxnSpPr>
              <a:cxnSpLocks noChangeShapeType="1"/>
              <a:stCxn id="196" idx="2"/>
              <a:endCxn id="243" idx="0"/>
            </p:cNvCxnSpPr>
            <p:nvPr/>
          </p:nvCxnSpPr>
          <p:spPr bwMode="auto">
            <a:xfrm flipH="1">
              <a:off x="6502984" y="4401709"/>
              <a:ext cx="8659" cy="164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1" name="Line 182"/>
            <p:cNvSpPr>
              <a:spLocks noChangeShapeType="1"/>
            </p:cNvSpPr>
            <p:nvPr/>
          </p:nvSpPr>
          <p:spPr bwMode="auto">
            <a:xfrm>
              <a:off x="6858000" y="4748068"/>
              <a:ext cx="468780" cy="10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2" name="AutoShape 183"/>
            <p:cNvCxnSpPr>
              <a:cxnSpLocks noChangeShapeType="1"/>
              <a:stCxn id="182" idx="3"/>
              <a:endCxn id="183" idx="1"/>
            </p:cNvCxnSpPr>
            <p:nvPr/>
          </p:nvCxnSpPr>
          <p:spPr bwMode="auto">
            <a:xfrm>
              <a:off x="5931484" y="3284682"/>
              <a:ext cx="23379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3" name="AutoShape 184"/>
            <p:cNvCxnSpPr>
              <a:cxnSpLocks noChangeShapeType="1"/>
              <a:stCxn id="181" idx="3"/>
              <a:endCxn id="182" idx="1"/>
            </p:cNvCxnSpPr>
            <p:nvPr/>
          </p:nvCxnSpPr>
          <p:spPr bwMode="auto">
            <a:xfrm>
              <a:off x="4987638" y="3284682"/>
              <a:ext cx="25111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4" name="AutoShape 185"/>
            <p:cNvCxnSpPr>
              <a:cxnSpLocks noChangeShapeType="1"/>
              <a:stCxn id="174" idx="3"/>
              <a:endCxn id="181" idx="1"/>
            </p:cNvCxnSpPr>
            <p:nvPr/>
          </p:nvCxnSpPr>
          <p:spPr bwMode="auto">
            <a:xfrm>
              <a:off x="3810000" y="3284682"/>
              <a:ext cx="4156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5" name="AutoShape 186"/>
            <p:cNvCxnSpPr>
              <a:cxnSpLocks noChangeShapeType="1"/>
              <a:stCxn id="168" idx="3"/>
              <a:endCxn id="172" idx="1"/>
            </p:cNvCxnSpPr>
            <p:nvPr/>
          </p:nvCxnSpPr>
          <p:spPr bwMode="auto">
            <a:xfrm>
              <a:off x="1731818" y="3314991"/>
              <a:ext cx="346364" cy="4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6" name="AutoShape 187"/>
            <p:cNvCxnSpPr>
              <a:cxnSpLocks noChangeShapeType="1"/>
              <a:stCxn id="162" idx="2"/>
              <a:endCxn id="168" idx="0"/>
            </p:cNvCxnSpPr>
            <p:nvPr/>
          </p:nvCxnSpPr>
          <p:spPr bwMode="auto">
            <a:xfrm>
              <a:off x="1281545" y="2799773"/>
              <a:ext cx="0" cy="3030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" name="AutoShape 189"/>
            <p:cNvCxnSpPr>
              <a:cxnSpLocks noChangeShapeType="1"/>
              <a:stCxn id="174" idx="0"/>
              <a:endCxn id="189" idx="2"/>
            </p:cNvCxnSpPr>
            <p:nvPr/>
          </p:nvCxnSpPr>
          <p:spPr bwMode="auto">
            <a:xfrm flipV="1">
              <a:off x="3498273" y="2669890"/>
              <a:ext cx="0" cy="3377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" name="AutoShape 190"/>
            <p:cNvCxnSpPr>
              <a:cxnSpLocks noChangeShapeType="1"/>
              <a:stCxn id="189" idx="0"/>
              <a:endCxn id="191" idx="2"/>
            </p:cNvCxnSpPr>
            <p:nvPr/>
          </p:nvCxnSpPr>
          <p:spPr bwMode="auto">
            <a:xfrm flipV="1">
              <a:off x="3498273" y="1977161"/>
              <a:ext cx="0" cy="2770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" name="AutoShape 191"/>
            <p:cNvCxnSpPr>
              <a:cxnSpLocks noChangeShapeType="1"/>
              <a:stCxn id="193" idx="2"/>
              <a:endCxn id="185" idx="1"/>
            </p:cNvCxnSpPr>
            <p:nvPr/>
          </p:nvCxnSpPr>
          <p:spPr bwMode="auto">
            <a:xfrm flipH="1">
              <a:off x="4632619" y="2046434"/>
              <a:ext cx="8657" cy="9400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AutoShape 192"/>
            <p:cNvCxnSpPr>
              <a:cxnSpLocks noChangeShapeType="1"/>
              <a:stCxn id="191" idx="3"/>
              <a:endCxn id="193" idx="1"/>
            </p:cNvCxnSpPr>
            <p:nvPr/>
          </p:nvCxnSpPr>
          <p:spPr bwMode="auto">
            <a:xfrm>
              <a:off x="3948545" y="1769341"/>
              <a:ext cx="3463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" name="Freeform 193"/>
            <p:cNvSpPr>
              <a:spLocks/>
            </p:cNvSpPr>
            <p:nvPr/>
          </p:nvSpPr>
          <p:spPr bwMode="auto">
            <a:xfrm>
              <a:off x="1870370" y="2877706"/>
              <a:ext cx="5264727" cy="1593273"/>
            </a:xfrm>
            <a:custGeom>
              <a:avLst/>
              <a:gdLst>
                <a:gd name="T0" fmla="*/ 76200 w 3648"/>
                <a:gd name="T1" fmla="*/ 0 h 1104"/>
                <a:gd name="T2" fmla="*/ 5791200 w 3648"/>
                <a:gd name="T3" fmla="*/ 0 h 1104"/>
                <a:gd name="T4" fmla="*/ 5791200 w 3648"/>
                <a:gd name="T5" fmla="*/ 990600 h 1104"/>
                <a:gd name="T6" fmla="*/ 2514600 w 3648"/>
                <a:gd name="T7" fmla="*/ 990600 h 1104"/>
                <a:gd name="T8" fmla="*/ 2514600 w 3648"/>
                <a:gd name="T9" fmla="*/ 1752600 h 1104"/>
                <a:gd name="T10" fmla="*/ 0 w 3648"/>
                <a:gd name="T11" fmla="*/ 1752600 h 1104"/>
                <a:gd name="T12" fmla="*/ 0 w 3648"/>
                <a:gd name="T13" fmla="*/ 0 h 1104"/>
                <a:gd name="T14" fmla="*/ 76200 w 3648"/>
                <a:gd name="T15" fmla="*/ 0 h 1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48"/>
                <a:gd name="T25" fmla="*/ 0 h 1104"/>
                <a:gd name="T26" fmla="*/ 3648 w 3648"/>
                <a:gd name="T27" fmla="*/ 1104 h 1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48" h="1104">
                  <a:moveTo>
                    <a:pt x="48" y="0"/>
                  </a:moveTo>
                  <a:lnTo>
                    <a:pt x="3648" y="0"/>
                  </a:lnTo>
                  <a:lnTo>
                    <a:pt x="3648" y="624"/>
                  </a:lnTo>
                  <a:lnTo>
                    <a:pt x="1584" y="624"/>
                  </a:lnTo>
                  <a:lnTo>
                    <a:pt x="1584" y="1104"/>
                  </a:lnTo>
                  <a:lnTo>
                    <a:pt x="0" y="110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noFill/>
            <a:ln w="19050" cap="flat">
              <a:solidFill>
                <a:srgbClr val="99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2" name="Line 194"/>
            <p:cNvSpPr>
              <a:spLocks noChangeShapeType="1"/>
            </p:cNvSpPr>
            <p:nvPr/>
          </p:nvSpPr>
          <p:spPr bwMode="auto">
            <a:xfrm>
              <a:off x="1301185" y="1141561"/>
              <a:ext cx="0" cy="20637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3" name="Line 195"/>
            <p:cNvSpPr>
              <a:spLocks noChangeShapeType="1"/>
            </p:cNvSpPr>
            <p:nvPr/>
          </p:nvSpPr>
          <p:spPr bwMode="auto">
            <a:xfrm>
              <a:off x="1295412" y="1626470"/>
              <a:ext cx="0" cy="20637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4" name="Line 196"/>
            <p:cNvSpPr>
              <a:spLocks noChangeShapeType="1"/>
            </p:cNvSpPr>
            <p:nvPr/>
          </p:nvSpPr>
          <p:spPr bwMode="auto">
            <a:xfrm>
              <a:off x="1296855" y="2247916"/>
              <a:ext cx="0" cy="20637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5" name="Line 197"/>
            <p:cNvSpPr>
              <a:spLocks noChangeShapeType="1"/>
            </p:cNvSpPr>
            <p:nvPr/>
          </p:nvSpPr>
          <p:spPr bwMode="auto">
            <a:xfrm>
              <a:off x="1285875" y="2781016"/>
              <a:ext cx="0" cy="32182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6" name="Line 198"/>
            <p:cNvSpPr>
              <a:spLocks noChangeShapeType="1"/>
            </p:cNvSpPr>
            <p:nvPr/>
          </p:nvSpPr>
          <p:spPr bwMode="auto">
            <a:xfrm>
              <a:off x="1735588" y="3318441"/>
              <a:ext cx="343477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199"/>
            <p:cNvSpPr>
              <a:spLocks noChangeShapeType="1"/>
            </p:cNvSpPr>
            <p:nvPr/>
          </p:nvSpPr>
          <p:spPr bwMode="auto">
            <a:xfrm>
              <a:off x="3801341" y="3291898"/>
              <a:ext cx="430068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200"/>
            <p:cNvSpPr>
              <a:spLocks noChangeShapeType="1"/>
            </p:cNvSpPr>
            <p:nvPr/>
          </p:nvSpPr>
          <p:spPr bwMode="auto">
            <a:xfrm>
              <a:off x="4957336" y="3286125"/>
              <a:ext cx="287193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Line 201"/>
            <p:cNvSpPr>
              <a:spLocks noChangeShapeType="1"/>
            </p:cNvSpPr>
            <p:nvPr/>
          </p:nvSpPr>
          <p:spPr bwMode="auto">
            <a:xfrm>
              <a:off x="5883857" y="3280353"/>
              <a:ext cx="287193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0" name="Line 202"/>
            <p:cNvSpPr>
              <a:spLocks noChangeShapeType="1"/>
            </p:cNvSpPr>
            <p:nvPr/>
          </p:nvSpPr>
          <p:spPr bwMode="auto">
            <a:xfrm flipV="1">
              <a:off x="6866666" y="3286126"/>
              <a:ext cx="1279595" cy="2886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1" name="Line 203"/>
            <p:cNvSpPr>
              <a:spLocks noChangeShapeType="1"/>
            </p:cNvSpPr>
            <p:nvPr/>
          </p:nvSpPr>
          <p:spPr bwMode="auto">
            <a:xfrm>
              <a:off x="8146837" y="3284398"/>
              <a:ext cx="0" cy="636443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04"/>
            <p:cNvSpPr>
              <a:spLocks noChangeShapeType="1"/>
            </p:cNvSpPr>
            <p:nvPr/>
          </p:nvSpPr>
          <p:spPr bwMode="auto">
            <a:xfrm flipH="1">
              <a:off x="8153188" y="4461598"/>
              <a:ext cx="3175" cy="356612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205"/>
            <p:cNvSpPr>
              <a:spLocks noChangeShapeType="1"/>
            </p:cNvSpPr>
            <p:nvPr/>
          </p:nvSpPr>
          <p:spPr bwMode="auto">
            <a:xfrm>
              <a:off x="8156356" y="5380184"/>
              <a:ext cx="0" cy="578716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Line 206"/>
            <p:cNvSpPr>
              <a:spLocks noChangeShapeType="1"/>
            </p:cNvSpPr>
            <p:nvPr/>
          </p:nvSpPr>
          <p:spPr bwMode="auto">
            <a:xfrm flipH="1" flipV="1">
              <a:off x="7564639" y="6140739"/>
              <a:ext cx="274205" cy="1298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5" name="Line 207"/>
            <p:cNvSpPr>
              <a:spLocks noChangeShapeType="1"/>
            </p:cNvSpPr>
            <p:nvPr/>
          </p:nvSpPr>
          <p:spPr bwMode="auto">
            <a:xfrm flipH="1">
              <a:off x="5875200" y="6136409"/>
              <a:ext cx="329045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6" name="Line 208"/>
            <p:cNvSpPr>
              <a:spLocks noChangeShapeType="1"/>
            </p:cNvSpPr>
            <p:nvPr/>
          </p:nvSpPr>
          <p:spPr bwMode="auto">
            <a:xfrm flipH="1">
              <a:off x="4996296" y="6103216"/>
              <a:ext cx="207858" cy="432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09"/>
            <p:cNvSpPr>
              <a:spLocks noChangeShapeType="1"/>
            </p:cNvSpPr>
            <p:nvPr/>
          </p:nvSpPr>
          <p:spPr bwMode="auto">
            <a:xfrm flipV="1">
              <a:off x="4996295" y="5775618"/>
              <a:ext cx="0" cy="32904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210"/>
            <p:cNvSpPr>
              <a:spLocks noChangeShapeType="1"/>
            </p:cNvSpPr>
            <p:nvPr/>
          </p:nvSpPr>
          <p:spPr bwMode="auto">
            <a:xfrm>
              <a:off x="2991156" y="3285248"/>
              <a:ext cx="200603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Line 211"/>
            <p:cNvSpPr>
              <a:spLocks noChangeShapeType="1"/>
            </p:cNvSpPr>
            <p:nvPr/>
          </p:nvSpPr>
          <p:spPr bwMode="auto">
            <a:xfrm>
              <a:off x="4609523" y="3583423"/>
              <a:ext cx="0" cy="14287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Line 212"/>
            <p:cNvSpPr>
              <a:spLocks noChangeShapeType="1"/>
            </p:cNvSpPr>
            <p:nvPr/>
          </p:nvSpPr>
          <p:spPr bwMode="auto">
            <a:xfrm flipH="1" flipV="1">
              <a:off x="2472176" y="3739283"/>
              <a:ext cx="2137353" cy="1444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1" name="Line 213"/>
            <p:cNvSpPr>
              <a:spLocks noChangeShapeType="1"/>
            </p:cNvSpPr>
            <p:nvPr/>
          </p:nvSpPr>
          <p:spPr bwMode="auto">
            <a:xfrm>
              <a:off x="2459182" y="3711866"/>
              <a:ext cx="1445" cy="17173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14"/>
            <p:cNvSpPr>
              <a:spLocks noChangeShapeType="1"/>
            </p:cNvSpPr>
            <p:nvPr/>
          </p:nvSpPr>
          <p:spPr bwMode="auto">
            <a:xfrm flipH="1">
              <a:off x="1728938" y="4156364"/>
              <a:ext cx="357909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215"/>
            <p:cNvSpPr>
              <a:spLocks noChangeShapeType="1"/>
            </p:cNvSpPr>
            <p:nvPr/>
          </p:nvSpPr>
          <p:spPr bwMode="auto">
            <a:xfrm>
              <a:off x="1251932" y="4371402"/>
              <a:ext cx="0" cy="287193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Line 216"/>
            <p:cNvSpPr>
              <a:spLocks noChangeShapeType="1"/>
            </p:cNvSpPr>
            <p:nvPr/>
          </p:nvSpPr>
          <p:spPr bwMode="auto">
            <a:xfrm>
              <a:off x="1249795" y="5069898"/>
              <a:ext cx="0" cy="215034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5" name="Line 217"/>
            <p:cNvSpPr>
              <a:spLocks noChangeShapeType="1"/>
            </p:cNvSpPr>
            <p:nvPr/>
          </p:nvSpPr>
          <p:spPr bwMode="auto">
            <a:xfrm>
              <a:off x="1250950" y="5696239"/>
              <a:ext cx="0" cy="215034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6" name="Line 221"/>
            <p:cNvSpPr>
              <a:spLocks noChangeShapeType="1"/>
            </p:cNvSpPr>
            <p:nvPr/>
          </p:nvSpPr>
          <p:spPr bwMode="auto">
            <a:xfrm flipV="1">
              <a:off x="6472671" y="5575016"/>
              <a:ext cx="0" cy="30162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22"/>
            <p:cNvSpPr>
              <a:spLocks noChangeShapeType="1"/>
            </p:cNvSpPr>
            <p:nvPr/>
          </p:nvSpPr>
          <p:spPr bwMode="auto">
            <a:xfrm>
              <a:off x="6845012" y="5289261"/>
              <a:ext cx="500026" cy="12988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223"/>
            <p:cNvSpPr>
              <a:spLocks noChangeShapeType="1"/>
            </p:cNvSpPr>
            <p:nvPr/>
          </p:nvSpPr>
          <p:spPr bwMode="auto">
            <a:xfrm flipV="1">
              <a:off x="7346985" y="4185231"/>
              <a:ext cx="0" cy="110403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Line 224"/>
            <p:cNvSpPr>
              <a:spLocks noChangeShapeType="1"/>
            </p:cNvSpPr>
            <p:nvPr/>
          </p:nvSpPr>
          <p:spPr bwMode="auto">
            <a:xfrm>
              <a:off x="7339630" y="4180903"/>
              <a:ext cx="501754" cy="1991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0" name="Line 226"/>
            <p:cNvSpPr>
              <a:spLocks noChangeShapeType="1"/>
            </p:cNvSpPr>
            <p:nvPr/>
          </p:nvSpPr>
          <p:spPr bwMode="auto">
            <a:xfrm>
              <a:off x="2832966" y="4156364"/>
              <a:ext cx="271318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Line 227"/>
            <p:cNvSpPr>
              <a:spLocks noChangeShapeType="1"/>
            </p:cNvSpPr>
            <p:nvPr/>
          </p:nvSpPr>
          <p:spPr bwMode="auto">
            <a:xfrm>
              <a:off x="3492500" y="4400262"/>
              <a:ext cx="0" cy="215034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2" name="Line 228"/>
            <p:cNvSpPr>
              <a:spLocks noChangeShapeType="1"/>
            </p:cNvSpPr>
            <p:nvPr/>
          </p:nvSpPr>
          <p:spPr bwMode="auto">
            <a:xfrm flipH="1">
              <a:off x="2632370" y="4873625"/>
              <a:ext cx="471921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3" name="Line 229"/>
            <p:cNvSpPr>
              <a:spLocks noChangeShapeType="1"/>
            </p:cNvSpPr>
            <p:nvPr/>
          </p:nvSpPr>
          <p:spPr bwMode="auto">
            <a:xfrm>
              <a:off x="2632364" y="4859198"/>
              <a:ext cx="0" cy="372341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Line 230"/>
            <p:cNvSpPr>
              <a:spLocks noChangeShapeType="1"/>
            </p:cNvSpPr>
            <p:nvPr/>
          </p:nvSpPr>
          <p:spPr bwMode="auto">
            <a:xfrm>
              <a:off x="2975841" y="5475432"/>
              <a:ext cx="860136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5" name="Line 231"/>
            <p:cNvSpPr>
              <a:spLocks noChangeShapeType="1"/>
            </p:cNvSpPr>
            <p:nvPr/>
          </p:nvSpPr>
          <p:spPr bwMode="auto">
            <a:xfrm>
              <a:off x="3850409" y="5461004"/>
              <a:ext cx="0" cy="21503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6" name="Line 232"/>
            <p:cNvSpPr>
              <a:spLocks noChangeShapeType="1"/>
            </p:cNvSpPr>
            <p:nvPr/>
          </p:nvSpPr>
          <p:spPr bwMode="auto">
            <a:xfrm>
              <a:off x="3849832" y="5682962"/>
              <a:ext cx="860136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Line 234"/>
            <p:cNvSpPr>
              <a:spLocks noChangeShapeType="1"/>
            </p:cNvSpPr>
            <p:nvPr/>
          </p:nvSpPr>
          <p:spPr bwMode="auto">
            <a:xfrm>
              <a:off x="3850415" y="4888057"/>
              <a:ext cx="386773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8" name="Line 235"/>
            <p:cNvSpPr>
              <a:spLocks noChangeShapeType="1"/>
            </p:cNvSpPr>
            <p:nvPr/>
          </p:nvSpPr>
          <p:spPr bwMode="auto">
            <a:xfrm>
              <a:off x="4222750" y="4873627"/>
              <a:ext cx="0" cy="200602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9" name="Line 236"/>
            <p:cNvSpPr>
              <a:spLocks noChangeShapeType="1"/>
            </p:cNvSpPr>
            <p:nvPr/>
          </p:nvSpPr>
          <p:spPr bwMode="auto">
            <a:xfrm>
              <a:off x="4222750" y="5531718"/>
              <a:ext cx="0" cy="25832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0" name="Line 238"/>
            <p:cNvSpPr>
              <a:spLocks noChangeShapeType="1"/>
            </p:cNvSpPr>
            <p:nvPr/>
          </p:nvSpPr>
          <p:spPr bwMode="auto">
            <a:xfrm flipV="1">
              <a:off x="3492500" y="2665557"/>
              <a:ext cx="0" cy="35790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1" name="Line 239"/>
            <p:cNvSpPr>
              <a:spLocks noChangeShapeType="1"/>
            </p:cNvSpPr>
            <p:nvPr/>
          </p:nvSpPr>
          <p:spPr bwMode="auto">
            <a:xfrm flipV="1">
              <a:off x="3501159" y="1972830"/>
              <a:ext cx="0" cy="271318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2" name="Line 240"/>
            <p:cNvSpPr>
              <a:spLocks noChangeShapeType="1"/>
            </p:cNvSpPr>
            <p:nvPr/>
          </p:nvSpPr>
          <p:spPr bwMode="auto">
            <a:xfrm>
              <a:off x="3942209" y="1770218"/>
              <a:ext cx="359352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3" name="Line 241"/>
            <p:cNvSpPr>
              <a:spLocks noChangeShapeType="1"/>
            </p:cNvSpPr>
            <p:nvPr/>
          </p:nvSpPr>
          <p:spPr bwMode="auto">
            <a:xfrm>
              <a:off x="4638386" y="2048187"/>
              <a:ext cx="0" cy="946727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4" name="Line 243"/>
            <p:cNvSpPr>
              <a:spLocks noChangeShapeType="1"/>
            </p:cNvSpPr>
            <p:nvPr/>
          </p:nvSpPr>
          <p:spPr bwMode="auto">
            <a:xfrm>
              <a:off x="5583671" y="3554559"/>
              <a:ext cx="0" cy="171738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5" name="Line 244"/>
            <p:cNvSpPr>
              <a:spLocks noChangeShapeType="1"/>
            </p:cNvSpPr>
            <p:nvPr/>
          </p:nvSpPr>
          <p:spPr bwMode="auto">
            <a:xfrm flipH="1">
              <a:off x="4638392" y="3740727"/>
              <a:ext cx="945285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6" name="Line 245"/>
            <p:cNvSpPr>
              <a:spLocks noChangeShapeType="1"/>
            </p:cNvSpPr>
            <p:nvPr/>
          </p:nvSpPr>
          <p:spPr bwMode="auto">
            <a:xfrm>
              <a:off x="4638386" y="3726295"/>
              <a:ext cx="0" cy="186171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7" name="Line 246"/>
            <p:cNvSpPr>
              <a:spLocks noChangeShapeType="1"/>
            </p:cNvSpPr>
            <p:nvPr/>
          </p:nvSpPr>
          <p:spPr bwMode="auto">
            <a:xfrm>
              <a:off x="4638386" y="4457989"/>
              <a:ext cx="0" cy="415636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8" name="Line 247"/>
            <p:cNvSpPr>
              <a:spLocks noChangeShapeType="1"/>
            </p:cNvSpPr>
            <p:nvPr/>
          </p:nvSpPr>
          <p:spPr bwMode="auto">
            <a:xfrm>
              <a:off x="4623960" y="4873628"/>
              <a:ext cx="357909" cy="12988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9" name="Line 248"/>
            <p:cNvSpPr>
              <a:spLocks noChangeShapeType="1"/>
            </p:cNvSpPr>
            <p:nvPr/>
          </p:nvSpPr>
          <p:spPr bwMode="auto">
            <a:xfrm>
              <a:off x="4981864" y="4873626"/>
              <a:ext cx="0" cy="701386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0" name="Line 250"/>
            <p:cNvSpPr>
              <a:spLocks noChangeShapeType="1"/>
            </p:cNvSpPr>
            <p:nvPr/>
          </p:nvSpPr>
          <p:spPr bwMode="auto">
            <a:xfrm>
              <a:off x="6515966" y="3540128"/>
              <a:ext cx="0" cy="314614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1" name="Line 251"/>
            <p:cNvSpPr>
              <a:spLocks noChangeShapeType="1"/>
            </p:cNvSpPr>
            <p:nvPr/>
          </p:nvSpPr>
          <p:spPr bwMode="auto">
            <a:xfrm flipH="1">
              <a:off x="5756853" y="4127500"/>
              <a:ext cx="430068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2" name="Line 252"/>
            <p:cNvSpPr>
              <a:spLocks noChangeShapeType="1"/>
            </p:cNvSpPr>
            <p:nvPr/>
          </p:nvSpPr>
          <p:spPr bwMode="auto">
            <a:xfrm>
              <a:off x="5326785" y="4457989"/>
              <a:ext cx="0" cy="415636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3" name="Line 253"/>
            <p:cNvSpPr>
              <a:spLocks noChangeShapeType="1"/>
            </p:cNvSpPr>
            <p:nvPr/>
          </p:nvSpPr>
          <p:spPr bwMode="auto">
            <a:xfrm flipH="1">
              <a:off x="4981870" y="4884421"/>
              <a:ext cx="344921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Line 255"/>
            <p:cNvSpPr>
              <a:spLocks noChangeShapeType="1"/>
            </p:cNvSpPr>
            <p:nvPr/>
          </p:nvSpPr>
          <p:spPr bwMode="auto">
            <a:xfrm>
              <a:off x="6508750" y="4385545"/>
              <a:ext cx="0" cy="17895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Line 256"/>
            <p:cNvSpPr>
              <a:spLocks noChangeShapeType="1"/>
            </p:cNvSpPr>
            <p:nvPr/>
          </p:nvSpPr>
          <p:spPr bwMode="auto">
            <a:xfrm>
              <a:off x="6840681" y="4745809"/>
              <a:ext cx="498948" cy="1750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Line 257"/>
            <p:cNvSpPr>
              <a:spLocks noChangeShapeType="1"/>
            </p:cNvSpPr>
            <p:nvPr/>
          </p:nvSpPr>
          <p:spPr bwMode="auto">
            <a:xfrm flipV="1">
              <a:off x="7339630" y="4188305"/>
              <a:ext cx="0" cy="567171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Rectangle 258"/>
            <p:cNvSpPr>
              <a:spLocks noChangeArrowheads="1"/>
            </p:cNvSpPr>
            <p:nvPr/>
          </p:nvSpPr>
          <p:spPr bwMode="auto">
            <a:xfrm>
              <a:off x="7419113" y="1016004"/>
              <a:ext cx="1105819" cy="19295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8" name="AutoShape 259"/>
            <p:cNvSpPr>
              <a:spLocks noChangeArrowheads="1"/>
            </p:cNvSpPr>
            <p:nvPr/>
          </p:nvSpPr>
          <p:spPr bwMode="auto">
            <a:xfrm>
              <a:off x="7598359" y="1085273"/>
              <a:ext cx="692727" cy="207818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Start / End</a:t>
              </a:r>
            </a:p>
          </p:txBody>
        </p:sp>
        <p:sp>
          <p:nvSpPr>
            <p:cNvPr id="369" name="AutoShape 262"/>
            <p:cNvSpPr>
              <a:spLocks noChangeArrowheads="1"/>
            </p:cNvSpPr>
            <p:nvPr/>
          </p:nvSpPr>
          <p:spPr bwMode="auto">
            <a:xfrm>
              <a:off x="7598353" y="1899227"/>
              <a:ext cx="762000" cy="346364"/>
            </a:xfrm>
            <a:prstGeom prst="flowChartPredefined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Text Box 263"/>
            <p:cNvSpPr txBox="1">
              <a:spLocks noChangeArrowheads="1"/>
            </p:cNvSpPr>
            <p:nvPr/>
          </p:nvSpPr>
          <p:spPr bwMode="auto">
            <a:xfrm>
              <a:off x="7598358" y="1899231"/>
              <a:ext cx="831273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Pre-defined Activity</a:t>
              </a:r>
            </a:p>
          </p:txBody>
        </p:sp>
        <p:sp>
          <p:nvSpPr>
            <p:cNvPr id="371" name="Rectangle 264"/>
            <p:cNvSpPr>
              <a:spLocks noChangeArrowheads="1"/>
            </p:cNvSpPr>
            <p:nvPr/>
          </p:nvSpPr>
          <p:spPr bwMode="auto">
            <a:xfrm>
              <a:off x="7598353" y="2314864"/>
              <a:ext cx="762000" cy="2078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</a:p>
          </p:txBody>
        </p:sp>
        <p:sp>
          <p:nvSpPr>
            <p:cNvPr id="372" name="Text Box 265"/>
            <p:cNvSpPr txBox="1">
              <a:spLocks noChangeArrowheads="1"/>
            </p:cNvSpPr>
            <p:nvPr/>
          </p:nvSpPr>
          <p:spPr bwMode="auto">
            <a:xfrm>
              <a:off x="7315200" y="2544330"/>
              <a:ext cx="1316182" cy="353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– Quality Analyst</a:t>
              </a:r>
            </a:p>
            <a:p>
              <a:pPr algn="ctr" eaLnBrk="1" fontAlgn="base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– Business Analyst</a:t>
              </a:r>
            </a:p>
            <a:p>
              <a:pPr algn="ctr" eaLnBrk="1" fontAlgn="base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 - Developer</a:t>
              </a:r>
            </a:p>
          </p:txBody>
        </p:sp>
        <p:grpSp>
          <p:nvGrpSpPr>
            <p:cNvPr id="373" name="Group 269"/>
            <p:cNvGrpSpPr>
              <a:grpSpLocks/>
            </p:cNvGrpSpPr>
            <p:nvPr/>
          </p:nvGrpSpPr>
          <p:grpSpPr bwMode="auto">
            <a:xfrm>
              <a:off x="5411934" y="4511395"/>
              <a:ext cx="484909" cy="200603"/>
              <a:chOff x="4001" y="3144"/>
              <a:chExt cx="336" cy="139"/>
            </a:xfrm>
          </p:grpSpPr>
          <p:sp>
            <p:nvSpPr>
              <p:cNvPr id="374" name="Freeform 270"/>
              <p:cNvSpPr>
                <a:spLocks/>
              </p:cNvSpPr>
              <p:nvPr/>
            </p:nvSpPr>
            <p:spPr bwMode="auto">
              <a:xfrm rot="-5400000">
                <a:off x="4092" y="3059"/>
                <a:ext cx="114" cy="288"/>
              </a:xfrm>
              <a:custGeom>
                <a:avLst/>
                <a:gdLst>
                  <a:gd name="T0" fmla="*/ 114 w 164"/>
                  <a:gd name="T1" fmla="*/ 261 h 456"/>
                  <a:gd name="T2" fmla="*/ 107 w 164"/>
                  <a:gd name="T3" fmla="*/ 268 h 456"/>
                  <a:gd name="T4" fmla="*/ 100 w 164"/>
                  <a:gd name="T5" fmla="*/ 272 h 456"/>
                  <a:gd name="T6" fmla="*/ 93 w 164"/>
                  <a:gd name="T7" fmla="*/ 277 h 456"/>
                  <a:gd name="T8" fmla="*/ 85 w 164"/>
                  <a:gd name="T9" fmla="*/ 281 h 456"/>
                  <a:gd name="T10" fmla="*/ 79 w 164"/>
                  <a:gd name="T11" fmla="*/ 284 h 456"/>
                  <a:gd name="T12" fmla="*/ 71 w 164"/>
                  <a:gd name="T13" fmla="*/ 286 h 456"/>
                  <a:gd name="T14" fmla="*/ 64 w 164"/>
                  <a:gd name="T15" fmla="*/ 287 h 456"/>
                  <a:gd name="T16" fmla="*/ 57 w 164"/>
                  <a:gd name="T17" fmla="*/ 288 h 456"/>
                  <a:gd name="T18" fmla="*/ 49 w 164"/>
                  <a:gd name="T19" fmla="*/ 287 h 456"/>
                  <a:gd name="T20" fmla="*/ 42 w 164"/>
                  <a:gd name="T21" fmla="*/ 286 h 456"/>
                  <a:gd name="T22" fmla="*/ 35 w 164"/>
                  <a:gd name="T23" fmla="*/ 284 h 456"/>
                  <a:gd name="T24" fmla="*/ 27 w 164"/>
                  <a:gd name="T25" fmla="*/ 281 h 456"/>
                  <a:gd name="T26" fmla="*/ 20 w 164"/>
                  <a:gd name="T27" fmla="*/ 277 h 456"/>
                  <a:gd name="T28" fmla="*/ 13 w 164"/>
                  <a:gd name="T29" fmla="*/ 272 h 456"/>
                  <a:gd name="T30" fmla="*/ 6 w 164"/>
                  <a:gd name="T31" fmla="*/ 268 h 456"/>
                  <a:gd name="T32" fmla="*/ 0 w 164"/>
                  <a:gd name="T33" fmla="*/ 261 h 456"/>
                  <a:gd name="T34" fmla="*/ 0 w 164"/>
                  <a:gd name="T35" fmla="*/ 65 h 456"/>
                  <a:gd name="T36" fmla="*/ 3 w 164"/>
                  <a:gd name="T37" fmla="*/ 51 h 456"/>
                  <a:gd name="T38" fmla="*/ 9 w 164"/>
                  <a:gd name="T39" fmla="*/ 39 h 456"/>
                  <a:gd name="T40" fmla="*/ 15 w 164"/>
                  <a:gd name="T41" fmla="*/ 27 h 456"/>
                  <a:gd name="T42" fmla="*/ 23 w 164"/>
                  <a:gd name="T43" fmla="*/ 18 h 456"/>
                  <a:gd name="T44" fmla="*/ 30 w 164"/>
                  <a:gd name="T45" fmla="*/ 11 h 456"/>
                  <a:gd name="T46" fmla="*/ 39 w 164"/>
                  <a:gd name="T47" fmla="*/ 5 h 456"/>
                  <a:gd name="T48" fmla="*/ 47 w 164"/>
                  <a:gd name="T49" fmla="*/ 1 h 456"/>
                  <a:gd name="T50" fmla="*/ 57 w 164"/>
                  <a:gd name="T51" fmla="*/ 0 h 456"/>
                  <a:gd name="T52" fmla="*/ 66 w 164"/>
                  <a:gd name="T53" fmla="*/ 1 h 456"/>
                  <a:gd name="T54" fmla="*/ 74 w 164"/>
                  <a:gd name="T55" fmla="*/ 5 h 456"/>
                  <a:gd name="T56" fmla="*/ 83 w 164"/>
                  <a:gd name="T57" fmla="*/ 11 h 456"/>
                  <a:gd name="T58" fmla="*/ 91 w 164"/>
                  <a:gd name="T59" fmla="*/ 18 h 456"/>
                  <a:gd name="T60" fmla="*/ 98 w 164"/>
                  <a:gd name="T61" fmla="*/ 27 h 456"/>
                  <a:gd name="T62" fmla="*/ 104 w 164"/>
                  <a:gd name="T63" fmla="*/ 39 h 456"/>
                  <a:gd name="T64" fmla="*/ 109 w 164"/>
                  <a:gd name="T65" fmla="*/ 51 h 456"/>
                  <a:gd name="T66" fmla="*/ 114 w 164"/>
                  <a:gd name="T67" fmla="*/ 65 h 4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4"/>
                  <a:gd name="T103" fmla="*/ 0 h 456"/>
                  <a:gd name="T104" fmla="*/ 164 w 164"/>
                  <a:gd name="T105" fmla="*/ 456 h 4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4" h="456">
                    <a:moveTo>
                      <a:pt x="164" y="103"/>
                    </a:moveTo>
                    <a:lnTo>
                      <a:pt x="164" y="414"/>
                    </a:lnTo>
                    <a:lnTo>
                      <a:pt x="159" y="419"/>
                    </a:lnTo>
                    <a:lnTo>
                      <a:pt x="154" y="424"/>
                    </a:lnTo>
                    <a:lnTo>
                      <a:pt x="149" y="428"/>
                    </a:lnTo>
                    <a:lnTo>
                      <a:pt x="144" y="431"/>
                    </a:lnTo>
                    <a:lnTo>
                      <a:pt x="139" y="435"/>
                    </a:lnTo>
                    <a:lnTo>
                      <a:pt x="134" y="439"/>
                    </a:lnTo>
                    <a:lnTo>
                      <a:pt x="128" y="442"/>
                    </a:lnTo>
                    <a:lnTo>
                      <a:pt x="123" y="445"/>
                    </a:lnTo>
                    <a:lnTo>
                      <a:pt x="118" y="447"/>
                    </a:lnTo>
                    <a:lnTo>
                      <a:pt x="113" y="449"/>
                    </a:lnTo>
                    <a:lnTo>
                      <a:pt x="108" y="450"/>
                    </a:lnTo>
                    <a:lnTo>
                      <a:pt x="102" y="453"/>
                    </a:lnTo>
                    <a:lnTo>
                      <a:pt x="97" y="454"/>
                    </a:lnTo>
                    <a:lnTo>
                      <a:pt x="92" y="454"/>
                    </a:lnTo>
                    <a:lnTo>
                      <a:pt x="87" y="456"/>
                    </a:lnTo>
                    <a:lnTo>
                      <a:pt x="82" y="456"/>
                    </a:lnTo>
                    <a:lnTo>
                      <a:pt x="76" y="456"/>
                    </a:lnTo>
                    <a:lnTo>
                      <a:pt x="71" y="454"/>
                    </a:lnTo>
                    <a:lnTo>
                      <a:pt x="66" y="454"/>
                    </a:lnTo>
                    <a:lnTo>
                      <a:pt x="61" y="453"/>
                    </a:lnTo>
                    <a:lnTo>
                      <a:pt x="56" y="450"/>
                    </a:lnTo>
                    <a:lnTo>
                      <a:pt x="51" y="449"/>
                    </a:lnTo>
                    <a:lnTo>
                      <a:pt x="44" y="447"/>
                    </a:lnTo>
                    <a:lnTo>
                      <a:pt x="39" y="445"/>
                    </a:lnTo>
                    <a:lnTo>
                      <a:pt x="34" y="442"/>
                    </a:lnTo>
                    <a:lnTo>
                      <a:pt x="29" y="439"/>
                    </a:lnTo>
                    <a:lnTo>
                      <a:pt x="24" y="435"/>
                    </a:lnTo>
                    <a:lnTo>
                      <a:pt x="19" y="431"/>
                    </a:lnTo>
                    <a:lnTo>
                      <a:pt x="14" y="428"/>
                    </a:lnTo>
                    <a:lnTo>
                      <a:pt x="9" y="424"/>
                    </a:lnTo>
                    <a:lnTo>
                      <a:pt x="4" y="419"/>
                    </a:lnTo>
                    <a:lnTo>
                      <a:pt x="0" y="414"/>
                    </a:lnTo>
                    <a:lnTo>
                      <a:pt x="0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61"/>
                    </a:lnTo>
                    <a:lnTo>
                      <a:pt x="18" y="52"/>
                    </a:lnTo>
                    <a:lnTo>
                      <a:pt x="22" y="43"/>
                    </a:lnTo>
                    <a:lnTo>
                      <a:pt x="27" y="36"/>
                    </a:lnTo>
                    <a:lnTo>
                      <a:pt x="33" y="28"/>
                    </a:lnTo>
                    <a:lnTo>
                      <a:pt x="38" y="22"/>
                    </a:lnTo>
                    <a:lnTo>
                      <a:pt x="43" y="17"/>
                    </a:lnTo>
                    <a:lnTo>
                      <a:pt x="49" y="12"/>
                    </a:lnTo>
                    <a:lnTo>
                      <a:pt x="56" y="8"/>
                    </a:lnTo>
                    <a:lnTo>
                      <a:pt x="62" y="4"/>
                    </a:lnTo>
                    <a:lnTo>
                      <a:pt x="68" y="2"/>
                    </a:lnTo>
                    <a:lnTo>
                      <a:pt x="74" y="0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95" y="2"/>
                    </a:lnTo>
                    <a:lnTo>
                      <a:pt x="101" y="4"/>
                    </a:lnTo>
                    <a:lnTo>
                      <a:pt x="107" y="8"/>
                    </a:lnTo>
                    <a:lnTo>
                      <a:pt x="113" y="12"/>
                    </a:lnTo>
                    <a:lnTo>
                      <a:pt x="120" y="17"/>
                    </a:lnTo>
                    <a:lnTo>
                      <a:pt x="125" y="22"/>
                    </a:lnTo>
                    <a:lnTo>
                      <a:pt x="131" y="28"/>
                    </a:lnTo>
                    <a:lnTo>
                      <a:pt x="136" y="36"/>
                    </a:lnTo>
                    <a:lnTo>
                      <a:pt x="141" y="43"/>
                    </a:lnTo>
                    <a:lnTo>
                      <a:pt x="146" y="52"/>
                    </a:lnTo>
                    <a:lnTo>
                      <a:pt x="150" y="61"/>
                    </a:lnTo>
                    <a:lnTo>
                      <a:pt x="154" y="70"/>
                    </a:lnTo>
                    <a:lnTo>
                      <a:pt x="157" y="80"/>
                    </a:lnTo>
                    <a:lnTo>
                      <a:pt x="160" y="91"/>
                    </a:lnTo>
                    <a:lnTo>
                      <a:pt x="164" y="103"/>
                    </a:lnTo>
                  </a:path>
                </a:pathLst>
              </a:custGeom>
              <a:solidFill>
                <a:schemeClr val="hlink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5" name="Text Box 271"/>
              <p:cNvSpPr txBox="1">
                <a:spLocks noChangeArrowheads="1"/>
              </p:cNvSpPr>
              <p:nvPr/>
            </p:nvSpPr>
            <p:spPr bwMode="auto">
              <a:xfrm>
                <a:off x="4001" y="3144"/>
                <a:ext cx="336" cy="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prstClr val="black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Closed</a:t>
                </a:r>
              </a:p>
            </p:txBody>
          </p:sp>
        </p:grpSp>
        <p:grpSp>
          <p:nvGrpSpPr>
            <p:cNvPr id="376" name="Group 272"/>
            <p:cNvGrpSpPr>
              <a:grpSpLocks/>
            </p:cNvGrpSpPr>
            <p:nvPr/>
          </p:nvGrpSpPr>
          <p:grpSpPr bwMode="auto">
            <a:xfrm>
              <a:off x="5318130" y="6394788"/>
              <a:ext cx="484909" cy="200602"/>
              <a:chOff x="3478" y="3122"/>
              <a:chExt cx="336" cy="139"/>
            </a:xfrm>
          </p:grpSpPr>
          <p:sp>
            <p:nvSpPr>
              <p:cNvPr id="377" name="Freeform 273"/>
              <p:cNvSpPr>
                <a:spLocks/>
              </p:cNvSpPr>
              <p:nvPr/>
            </p:nvSpPr>
            <p:spPr bwMode="auto">
              <a:xfrm rot="-5400000">
                <a:off x="3569" y="3037"/>
                <a:ext cx="114" cy="288"/>
              </a:xfrm>
              <a:custGeom>
                <a:avLst/>
                <a:gdLst>
                  <a:gd name="T0" fmla="*/ 114 w 164"/>
                  <a:gd name="T1" fmla="*/ 261 h 456"/>
                  <a:gd name="T2" fmla="*/ 107 w 164"/>
                  <a:gd name="T3" fmla="*/ 268 h 456"/>
                  <a:gd name="T4" fmla="*/ 100 w 164"/>
                  <a:gd name="T5" fmla="*/ 272 h 456"/>
                  <a:gd name="T6" fmla="*/ 93 w 164"/>
                  <a:gd name="T7" fmla="*/ 277 h 456"/>
                  <a:gd name="T8" fmla="*/ 85 w 164"/>
                  <a:gd name="T9" fmla="*/ 281 h 456"/>
                  <a:gd name="T10" fmla="*/ 79 w 164"/>
                  <a:gd name="T11" fmla="*/ 284 h 456"/>
                  <a:gd name="T12" fmla="*/ 71 w 164"/>
                  <a:gd name="T13" fmla="*/ 286 h 456"/>
                  <a:gd name="T14" fmla="*/ 64 w 164"/>
                  <a:gd name="T15" fmla="*/ 287 h 456"/>
                  <a:gd name="T16" fmla="*/ 57 w 164"/>
                  <a:gd name="T17" fmla="*/ 288 h 456"/>
                  <a:gd name="T18" fmla="*/ 49 w 164"/>
                  <a:gd name="T19" fmla="*/ 287 h 456"/>
                  <a:gd name="T20" fmla="*/ 42 w 164"/>
                  <a:gd name="T21" fmla="*/ 286 h 456"/>
                  <a:gd name="T22" fmla="*/ 35 w 164"/>
                  <a:gd name="T23" fmla="*/ 284 h 456"/>
                  <a:gd name="T24" fmla="*/ 27 w 164"/>
                  <a:gd name="T25" fmla="*/ 281 h 456"/>
                  <a:gd name="T26" fmla="*/ 20 w 164"/>
                  <a:gd name="T27" fmla="*/ 277 h 456"/>
                  <a:gd name="T28" fmla="*/ 13 w 164"/>
                  <a:gd name="T29" fmla="*/ 272 h 456"/>
                  <a:gd name="T30" fmla="*/ 6 w 164"/>
                  <a:gd name="T31" fmla="*/ 268 h 456"/>
                  <a:gd name="T32" fmla="*/ 0 w 164"/>
                  <a:gd name="T33" fmla="*/ 261 h 456"/>
                  <a:gd name="T34" fmla="*/ 0 w 164"/>
                  <a:gd name="T35" fmla="*/ 65 h 456"/>
                  <a:gd name="T36" fmla="*/ 3 w 164"/>
                  <a:gd name="T37" fmla="*/ 51 h 456"/>
                  <a:gd name="T38" fmla="*/ 9 w 164"/>
                  <a:gd name="T39" fmla="*/ 39 h 456"/>
                  <a:gd name="T40" fmla="*/ 15 w 164"/>
                  <a:gd name="T41" fmla="*/ 27 h 456"/>
                  <a:gd name="T42" fmla="*/ 23 w 164"/>
                  <a:gd name="T43" fmla="*/ 18 h 456"/>
                  <a:gd name="T44" fmla="*/ 30 w 164"/>
                  <a:gd name="T45" fmla="*/ 11 h 456"/>
                  <a:gd name="T46" fmla="*/ 39 w 164"/>
                  <a:gd name="T47" fmla="*/ 5 h 456"/>
                  <a:gd name="T48" fmla="*/ 47 w 164"/>
                  <a:gd name="T49" fmla="*/ 1 h 456"/>
                  <a:gd name="T50" fmla="*/ 57 w 164"/>
                  <a:gd name="T51" fmla="*/ 0 h 456"/>
                  <a:gd name="T52" fmla="*/ 66 w 164"/>
                  <a:gd name="T53" fmla="*/ 1 h 456"/>
                  <a:gd name="T54" fmla="*/ 74 w 164"/>
                  <a:gd name="T55" fmla="*/ 5 h 456"/>
                  <a:gd name="T56" fmla="*/ 83 w 164"/>
                  <a:gd name="T57" fmla="*/ 11 h 456"/>
                  <a:gd name="T58" fmla="*/ 91 w 164"/>
                  <a:gd name="T59" fmla="*/ 18 h 456"/>
                  <a:gd name="T60" fmla="*/ 98 w 164"/>
                  <a:gd name="T61" fmla="*/ 27 h 456"/>
                  <a:gd name="T62" fmla="*/ 104 w 164"/>
                  <a:gd name="T63" fmla="*/ 39 h 456"/>
                  <a:gd name="T64" fmla="*/ 109 w 164"/>
                  <a:gd name="T65" fmla="*/ 51 h 456"/>
                  <a:gd name="T66" fmla="*/ 114 w 164"/>
                  <a:gd name="T67" fmla="*/ 65 h 4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4"/>
                  <a:gd name="T103" fmla="*/ 0 h 456"/>
                  <a:gd name="T104" fmla="*/ 164 w 164"/>
                  <a:gd name="T105" fmla="*/ 456 h 4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4" h="456">
                    <a:moveTo>
                      <a:pt x="164" y="103"/>
                    </a:moveTo>
                    <a:lnTo>
                      <a:pt x="164" y="414"/>
                    </a:lnTo>
                    <a:lnTo>
                      <a:pt x="159" y="419"/>
                    </a:lnTo>
                    <a:lnTo>
                      <a:pt x="154" y="424"/>
                    </a:lnTo>
                    <a:lnTo>
                      <a:pt x="149" y="428"/>
                    </a:lnTo>
                    <a:lnTo>
                      <a:pt x="144" y="431"/>
                    </a:lnTo>
                    <a:lnTo>
                      <a:pt x="139" y="435"/>
                    </a:lnTo>
                    <a:lnTo>
                      <a:pt x="134" y="439"/>
                    </a:lnTo>
                    <a:lnTo>
                      <a:pt x="128" y="442"/>
                    </a:lnTo>
                    <a:lnTo>
                      <a:pt x="123" y="445"/>
                    </a:lnTo>
                    <a:lnTo>
                      <a:pt x="118" y="447"/>
                    </a:lnTo>
                    <a:lnTo>
                      <a:pt x="113" y="449"/>
                    </a:lnTo>
                    <a:lnTo>
                      <a:pt x="108" y="450"/>
                    </a:lnTo>
                    <a:lnTo>
                      <a:pt x="102" y="453"/>
                    </a:lnTo>
                    <a:lnTo>
                      <a:pt x="97" y="454"/>
                    </a:lnTo>
                    <a:lnTo>
                      <a:pt x="92" y="454"/>
                    </a:lnTo>
                    <a:lnTo>
                      <a:pt x="87" y="456"/>
                    </a:lnTo>
                    <a:lnTo>
                      <a:pt x="82" y="456"/>
                    </a:lnTo>
                    <a:lnTo>
                      <a:pt x="76" y="456"/>
                    </a:lnTo>
                    <a:lnTo>
                      <a:pt x="71" y="454"/>
                    </a:lnTo>
                    <a:lnTo>
                      <a:pt x="66" y="454"/>
                    </a:lnTo>
                    <a:lnTo>
                      <a:pt x="61" y="453"/>
                    </a:lnTo>
                    <a:lnTo>
                      <a:pt x="56" y="450"/>
                    </a:lnTo>
                    <a:lnTo>
                      <a:pt x="51" y="449"/>
                    </a:lnTo>
                    <a:lnTo>
                      <a:pt x="44" y="447"/>
                    </a:lnTo>
                    <a:lnTo>
                      <a:pt x="39" y="445"/>
                    </a:lnTo>
                    <a:lnTo>
                      <a:pt x="34" y="442"/>
                    </a:lnTo>
                    <a:lnTo>
                      <a:pt x="29" y="439"/>
                    </a:lnTo>
                    <a:lnTo>
                      <a:pt x="24" y="435"/>
                    </a:lnTo>
                    <a:lnTo>
                      <a:pt x="19" y="431"/>
                    </a:lnTo>
                    <a:lnTo>
                      <a:pt x="14" y="428"/>
                    </a:lnTo>
                    <a:lnTo>
                      <a:pt x="9" y="424"/>
                    </a:lnTo>
                    <a:lnTo>
                      <a:pt x="4" y="419"/>
                    </a:lnTo>
                    <a:lnTo>
                      <a:pt x="0" y="414"/>
                    </a:lnTo>
                    <a:lnTo>
                      <a:pt x="0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61"/>
                    </a:lnTo>
                    <a:lnTo>
                      <a:pt x="18" y="52"/>
                    </a:lnTo>
                    <a:lnTo>
                      <a:pt x="22" y="43"/>
                    </a:lnTo>
                    <a:lnTo>
                      <a:pt x="27" y="36"/>
                    </a:lnTo>
                    <a:lnTo>
                      <a:pt x="33" y="28"/>
                    </a:lnTo>
                    <a:lnTo>
                      <a:pt x="38" y="22"/>
                    </a:lnTo>
                    <a:lnTo>
                      <a:pt x="43" y="17"/>
                    </a:lnTo>
                    <a:lnTo>
                      <a:pt x="49" y="12"/>
                    </a:lnTo>
                    <a:lnTo>
                      <a:pt x="56" y="8"/>
                    </a:lnTo>
                    <a:lnTo>
                      <a:pt x="62" y="4"/>
                    </a:lnTo>
                    <a:lnTo>
                      <a:pt x="68" y="2"/>
                    </a:lnTo>
                    <a:lnTo>
                      <a:pt x="74" y="0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95" y="2"/>
                    </a:lnTo>
                    <a:lnTo>
                      <a:pt x="101" y="4"/>
                    </a:lnTo>
                    <a:lnTo>
                      <a:pt x="107" y="8"/>
                    </a:lnTo>
                    <a:lnTo>
                      <a:pt x="113" y="12"/>
                    </a:lnTo>
                    <a:lnTo>
                      <a:pt x="120" y="17"/>
                    </a:lnTo>
                    <a:lnTo>
                      <a:pt x="125" y="22"/>
                    </a:lnTo>
                    <a:lnTo>
                      <a:pt x="131" y="28"/>
                    </a:lnTo>
                    <a:lnTo>
                      <a:pt x="136" y="36"/>
                    </a:lnTo>
                    <a:lnTo>
                      <a:pt x="141" y="43"/>
                    </a:lnTo>
                    <a:lnTo>
                      <a:pt x="146" y="52"/>
                    </a:lnTo>
                    <a:lnTo>
                      <a:pt x="150" y="61"/>
                    </a:lnTo>
                    <a:lnTo>
                      <a:pt x="154" y="70"/>
                    </a:lnTo>
                    <a:lnTo>
                      <a:pt x="157" y="80"/>
                    </a:lnTo>
                    <a:lnTo>
                      <a:pt x="160" y="91"/>
                    </a:lnTo>
                    <a:lnTo>
                      <a:pt x="164" y="103"/>
                    </a:lnTo>
                  </a:path>
                </a:pathLst>
              </a:custGeom>
              <a:solidFill>
                <a:schemeClr val="hlink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8" name="Text Box 274"/>
              <p:cNvSpPr txBox="1">
                <a:spLocks noChangeArrowheads="1"/>
              </p:cNvSpPr>
              <p:nvPr/>
            </p:nvSpPr>
            <p:spPr bwMode="auto">
              <a:xfrm>
                <a:off x="3478" y="3122"/>
                <a:ext cx="336" cy="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prstClr val="black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Closed</a:t>
                </a:r>
              </a:p>
            </p:txBody>
          </p:sp>
        </p:grpSp>
        <p:sp>
          <p:nvSpPr>
            <p:cNvPr id="379" name="Text Box 32"/>
            <p:cNvSpPr txBox="1">
              <a:spLocks noChangeArrowheads="1"/>
            </p:cNvSpPr>
            <p:nvPr/>
          </p:nvSpPr>
          <p:spPr bwMode="auto">
            <a:xfrm rot="16200000">
              <a:off x="2500953" y="2333913"/>
              <a:ext cx="84859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Assigned</a:t>
              </a:r>
            </a:p>
          </p:txBody>
        </p:sp>
        <p:sp>
          <p:nvSpPr>
            <p:cNvPr id="380" name="Text Box 32"/>
            <p:cNvSpPr txBox="1">
              <a:spLocks noChangeArrowheads="1"/>
            </p:cNvSpPr>
            <p:nvPr/>
          </p:nvSpPr>
          <p:spPr bwMode="auto">
            <a:xfrm>
              <a:off x="3584678" y="1285877"/>
              <a:ext cx="98251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Assigned</a:t>
              </a:r>
            </a:p>
          </p:txBody>
        </p:sp>
        <p:sp>
          <p:nvSpPr>
            <p:cNvPr id="381" name="AutoShape 119"/>
            <p:cNvSpPr>
              <a:spLocks noChangeArrowheads="1"/>
            </p:cNvSpPr>
            <p:nvPr/>
          </p:nvSpPr>
          <p:spPr bwMode="auto">
            <a:xfrm>
              <a:off x="7061480" y="5861667"/>
              <a:ext cx="516230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Code 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moved to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</a:t>
              </a:r>
              <a:r>
                <a:rPr lang="en-US" sz="500" b="1" dirty="0" err="1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Envi</a:t>
              </a:r>
              <a:r>
                <a:rPr lang="en-US" sz="500" b="1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5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2" name="Rectangle 117"/>
            <p:cNvSpPr>
              <a:spLocks noChangeArrowheads="1"/>
            </p:cNvSpPr>
            <p:nvPr/>
          </p:nvSpPr>
          <p:spPr bwMode="auto">
            <a:xfrm>
              <a:off x="6999113" y="5380187"/>
              <a:ext cx="657178" cy="324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Move the code to UAT</a:t>
              </a:r>
            </a:p>
          </p:txBody>
        </p:sp>
        <p:cxnSp>
          <p:nvCxnSpPr>
            <p:cNvPr id="383" name="AutoShape 126"/>
            <p:cNvCxnSpPr>
              <a:cxnSpLocks noChangeShapeType="1"/>
            </p:cNvCxnSpPr>
            <p:nvPr/>
          </p:nvCxnSpPr>
          <p:spPr bwMode="auto">
            <a:xfrm>
              <a:off x="6787532" y="6150929"/>
              <a:ext cx="27526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4" name="Line 206"/>
            <p:cNvSpPr>
              <a:spLocks noChangeShapeType="1"/>
            </p:cNvSpPr>
            <p:nvPr/>
          </p:nvSpPr>
          <p:spPr bwMode="auto">
            <a:xfrm flipH="1" flipV="1">
              <a:off x="6785692" y="6145976"/>
              <a:ext cx="274205" cy="1298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5" name="Text Box 120"/>
            <p:cNvSpPr txBox="1">
              <a:spLocks noChangeArrowheads="1"/>
            </p:cNvSpPr>
            <p:nvPr/>
          </p:nvSpPr>
          <p:spPr bwMode="auto">
            <a:xfrm>
              <a:off x="6999119" y="5711370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cxnSp>
          <p:nvCxnSpPr>
            <p:cNvPr id="386" name="AutoShape 126"/>
            <p:cNvCxnSpPr>
              <a:cxnSpLocks noChangeShapeType="1"/>
            </p:cNvCxnSpPr>
            <p:nvPr/>
          </p:nvCxnSpPr>
          <p:spPr bwMode="auto">
            <a:xfrm>
              <a:off x="7318968" y="5709558"/>
              <a:ext cx="0" cy="1486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7" name="Text Box 167"/>
            <p:cNvSpPr txBox="1">
              <a:spLocks noChangeArrowheads="1"/>
            </p:cNvSpPr>
            <p:nvPr/>
          </p:nvSpPr>
          <p:spPr bwMode="auto">
            <a:xfrm>
              <a:off x="6758444" y="5918750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cxnSp>
          <p:nvCxnSpPr>
            <p:cNvPr id="388" name="Elbow Connector 387"/>
            <p:cNvCxnSpPr>
              <a:endCxn id="250" idx="1"/>
            </p:cNvCxnSpPr>
            <p:nvPr/>
          </p:nvCxnSpPr>
          <p:spPr>
            <a:xfrm flipV="1">
              <a:off x="7500902" y="5094434"/>
              <a:ext cx="332182" cy="277091"/>
            </a:xfrm>
            <a:prstGeom prst="bentConnector3">
              <a:avLst>
                <a:gd name="adj1" fmla="val -193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Line 257"/>
            <p:cNvSpPr>
              <a:spLocks noChangeShapeType="1"/>
            </p:cNvSpPr>
            <p:nvPr/>
          </p:nvSpPr>
          <p:spPr bwMode="auto">
            <a:xfrm flipV="1">
              <a:off x="7493859" y="5105598"/>
              <a:ext cx="0" cy="26677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0" name="Line 224"/>
            <p:cNvSpPr>
              <a:spLocks noChangeShapeType="1"/>
            </p:cNvSpPr>
            <p:nvPr/>
          </p:nvSpPr>
          <p:spPr bwMode="auto">
            <a:xfrm>
              <a:off x="7482251" y="5087722"/>
              <a:ext cx="341245" cy="1248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1" name="Line 221"/>
            <p:cNvSpPr>
              <a:spLocks noChangeShapeType="1"/>
            </p:cNvSpPr>
            <p:nvPr/>
          </p:nvSpPr>
          <p:spPr bwMode="auto">
            <a:xfrm flipH="1" flipV="1">
              <a:off x="7316456" y="5682960"/>
              <a:ext cx="3404" cy="19079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7391404" y="1619829"/>
              <a:ext cx="1101979" cy="2024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Possible End Status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193243" y="1016004"/>
              <a:ext cx="209414" cy="19162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b="1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LEGEND</a:t>
              </a:r>
              <a:endParaRPr lang="en-US" sz="10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4" name="Pentagon 393"/>
            <p:cNvSpPr/>
            <p:nvPr/>
          </p:nvSpPr>
          <p:spPr>
            <a:xfrm>
              <a:off x="7577493" y="1387337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" name="Text Box 261"/>
            <p:cNvSpPr txBox="1">
              <a:spLocks noChangeArrowheads="1"/>
            </p:cNvSpPr>
            <p:nvPr/>
          </p:nvSpPr>
          <p:spPr bwMode="auto">
            <a:xfrm>
              <a:off x="7536761" y="1381125"/>
              <a:ext cx="831273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Status</a:t>
              </a:r>
            </a:p>
          </p:txBody>
        </p:sp>
        <p:sp>
          <p:nvSpPr>
            <p:cNvPr id="396" name="Pentagon 395"/>
            <p:cNvSpPr/>
            <p:nvPr/>
          </p:nvSpPr>
          <p:spPr>
            <a:xfrm rot="16200000">
              <a:off x="4766323" y="1686105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7" name="Text Box 32"/>
            <p:cNvSpPr txBox="1">
              <a:spLocks noChangeArrowheads="1"/>
            </p:cNvSpPr>
            <p:nvPr/>
          </p:nvSpPr>
          <p:spPr bwMode="auto">
            <a:xfrm rot="16200000">
              <a:off x="4653595" y="1781171"/>
              <a:ext cx="98251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 Assigned</a:t>
              </a:r>
            </a:p>
          </p:txBody>
        </p:sp>
        <p:sp>
          <p:nvSpPr>
            <p:cNvPr id="398" name="Pentagon 397"/>
            <p:cNvSpPr/>
            <p:nvPr/>
          </p:nvSpPr>
          <p:spPr>
            <a:xfrm rot="5400000">
              <a:off x="1574687" y="2552731"/>
              <a:ext cx="499215" cy="16719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9" name="Text Box 22"/>
            <p:cNvSpPr txBox="1">
              <a:spLocks noChangeArrowheads="1"/>
            </p:cNvSpPr>
            <p:nvPr/>
          </p:nvSpPr>
          <p:spPr bwMode="auto">
            <a:xfrm>
              <a:off x="1673951" y="2171991"/>
              <a:ext cx="275551" cy="65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270" wrap="square"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New</a:t>
              </a:r>
            </a:p>
          </p:txBody>
        </p:sp>
        <p:sp>
          <p:nvSpPr>
            <p:cNvPr id="400" name="Pentagon 399"/>
            <p:cNvSpPr/>
            <p:nvPr/>
          </p:nvSpPr>
          <p:spPr>
            <a:xfrm rot="16200000">
              <a:off x="5731253" y="4619130"/>
              <a:ext cx="538997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1" name="Pentagon 400"/>
            <p:cNvSpPr/>
            <p:nvPr/>
          </p:nvSpPr>
          <p:spPr>
            <a:xfrm rot="16200000">
              <a:off x="246695" y="4795290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2" name="Pentagon 401"/>
            <p:cNvSpPr/>
            <p:nvPr/>
          </p:nvSpPr>
          <p:spPr>
            <a:xfrm rot="16200000">
              <a:off x="6585654" y="4110493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3" name="Pentagon 402"/>
            <p:cNvSpPr/>
            <p:nvPr/>
          </p:nvSpPr>
          <p:spPr>
            <a:xfrm>
              <a:off x="7780876" y="6379140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4" name="Pentagon 403"/>
            <p:cNvSpPr/>
            <p:nvPr/>
          </p:nvSpPr>
          <p:spPr>
            <a:xfrm>
              <a:off x="8184678" y="5492750"/>
              <a:ext cx="399042" cy="143162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5" name="Pentagon 404"/>
            <p:cNvSpPr/>
            <p:nvPr/>
          </p:nvSpPr>
          <p:spPr>
            <a:xfrm rot="16200000">
              <a:off x="8206960" y="4038600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" name="Text Box 32"/>
            <p:cNvSpPr txBox="1">
              <a:spLocks noChangeArrowheads="1"/>
            </p:cNvSpPr>
            <p:nvPr/>
          </p:nvSpPr>
          <p:spPr bwMode="auto">
            <a:xfrm rot="16200000">
              <a:off x="8094232" y="4038416"/>
              <a:ext cx="98251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 Assigned</a:t>
              </a:r>
            </a:p>
          </p:txBody>
        </p:sp>
        <p:sp>
          <p:nvSpPr>
            <p:cNvPr id="407" name="Text Box 134"/>
            <p:cNvSpPr txBox="1">
              <a:spLocks noChangeArrowheads="1"/>
            </p:cNvSpPr>
            <p:nvPr/>
          </p:nvSpPr>
          <p:spPr bwMode="auto">
            <a:xfrm>
              <a:off x="8125693" y="5457250"/>
              <a:ext cx="48490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Fixed</a:t>
              </a:r>
            </a:p>
          </p:txBody>
        </p:sp>
        <p:sp>
          <p:nvSpPr>
            <p:cNvPr id="408" name="Text Box 134"/>
            <p:cNvSpPr txBox="1">
              <a:spLocks noChangeArrowheads="1"/>
            </p:cNvSpPr>
            <p:nvPr/>
          </p:nvSpPr>
          <p:spPr bwMode="auto">
            <a:xfrm>
              <a:off x="7653862" y="6353147"/>
              <a:ext cx="95673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Ready To </a:t>
              </a: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</a:t>
              </a:r>
            </a:p>
          </p:txBody>
        </p:sp>
        <p:sp>
          <p:nvSpPr>
            <p:cNvPr id="409" name="Text Box 32"/>
            <p:cNvSpPr txBox="1">
              <a:spLocks noChangeArrowheads="1"/>
            </p:cNvSpPr>
            <p:nvPr/>
          </p:nvSpPr>
          <p:spPr bwMode="auto">
            <a:xfrm rot="16200000">
              <a:off x="6482390" y="4146876"/>
              <a:ext cx="98251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Assigned</a:t>
              </a:r>
            </a:p>
          </p:txBody>
        </p:sp>
        <p:sp>
          <p:nvSpPr>
            <p:cNvPr id="410" name="Text Box 89"/>
            <p:cNvSpPr txBox="1">
              <a:spLocks noChangeArrowheads="1"/>
            </p:cNvSpPr>
            <p:nvPr/>
          </p:nvSpPr>
          <p:spPr bwMode="auto">
            <a:xfrm rot="-5400000">
              <a:off x="396733" y="4841733"/>
              <a:ext cx="484909" cy="194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Fixed</a:t>
              </a:r>
            </a:p>
          </p:txBody>
        </p:sp>
        <p:sp>
          <p:nvSpPr>
            <p:cNvPr id="411" name="Text Box 175"/>
            <p:cNvSpPr txBox="1">
              <a:spLocks noChangeArrowheads="1"/>
            </p:cNvSpPr>
            <p:nvPr/>
          </p:nvSpPr>
          <p:spPr bwMode="auto">
            <a:xfrm rot="16200000">
              <a:off x="5750360" y="4638661"/>
              <a:ext cx="55418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On Hold</a:t>
              </a:r>
            </a:p>
          </p:txBody>
        </p:sp>
        <p:sp>
          <p:nvSpPr>
            <p:cNvPr id="412" name="Pentagon 411"/>
            <p:cNvSpPr/>
            <p:nvPr/>
          </p:nvSpPr>
          <p:spPr>
            <a:xfrm rot="16200000">
              <a:off x="3685532" y="4035014"/>
              <a:ext cx="625711" cy="155481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" name="Text Box 32"/>
            <p:cNvSpPr txBox="1">
              <a:spLocks noChangeArrowheads="1"/>
            </p:cNvSpPr>
            <p:nvPr/>
          </p:nvSpPr>
          <p:spPr bwMode="auto">
            <a:xfrm rot="16200000">
              <a:off x="3561278" y="4012884"/>
              <a:ext cx="84859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Assigned</a:t>
              </a:r>
            </a:p>
          </p:txBody>
        </p:sp>
        <p:sp>
          <p:nvSpPr>
            <p:cNvPr id="414" name="Pentagon 413"/>
            <p:cNvSpPr/>
            <p:nvPr/>
          </p:nvSpPr>
          <p:spPr>
            <a:xfrm>
              <a:off x="6508750" y="5652946"/>
              <a:ext cx="451782" cy="138254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5" name="Text Box 137"/>
            <p:cNvSpPr txBox="1">
              <a:spLocks noChangeArrowheads="1"/>
            </p:cNvSpPr>
            <p:nvPr/>
          </p:nvSpPr>
          <p:spPr bwMode="auto">
            <a:xfrm>
              <a:off x="6428501" y="5626102"/>
              <a:ext cx="60757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24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6" y="150540"/>
            <a:ext cx="8895840" cy="2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latin typeface="Century Gothic" panose="020B0502020202020204" pitchFamily="34" charset="0"/>
              </a:rPr>
              <a:t>Leveraging from ASPAC &amp; NA… 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16" name="Pentagon 415"/>
          <p:cNvSpPr/>
          <p:nvPr/>
        </p:nvSpPr>
        <p:spPr>
          <a:xfrm flipH="1">
            <a:off x="752078" y="1248358"/>
            <a:ext cx="8230913" cy="2203674"/>
          </a:xfrm>
          <a:prstGeom prst="homePlate">
            <a:avLst>
              <a:gd name="adj" fmla="val 45175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417" name="Rectangle 28"/>
          <p:cNvSpPr>
            <a:spLocks noChangeArrowheads="1"/>
          </p:cNvSpPr>
          <p:nvPr/>
        </p:nvSpPr>
        <p:spPr bwMode="auto">
          <a:xfrm>
            <a:off x="1830287" y="1320366"/>
            <a:ext cx="7195250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indent="-17145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Reusability of Test Cases 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ASPAC &amp; NA core components (Daeja Viewer, Ingestion, Send Email, Send Fax, Notes, Alerts, Notifications, XPression, etc.) to optimize the o</a:t>
            </a:r>
            <a:r>
              <a:rPr lang="en-US" sz="1000" kern="0" dirty="0" smtClean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verall </a:t>
            </a:r>
            <a:r>
              <a:rPr lang="en-US" sz="1000" kern="0" dirty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design </a:t>
            </a:r>
            <a:r>
              <a:rPr lang="en-US" sz="1000" kern="0" dirty="0" smtClean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effort for CGM (Approx</a:t>
            </a:r>
            <a:r>
              <a:rPr lang="en-US" sz="1000" kern="0" dirty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30% </a:t>
            </a:r>
            <a:r>
              <a:rPr lang="en-US" sz="1000" kern="0" dirty="0" smtClean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reusability </a:t>
            </a:r>
            <a:r>
              <a:rPr lang="en-US" sz="1000" kern="0" dirty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US" sz="1000" kern="0" dirty="0" smtClean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 components test artefacts)</a:t>
            </a:r>
            <a:endParaRPr lang="en-US" sz="1000" b="1" u="sng" kern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8" name="Rectangle 28"/>
          <p:cNvSpPr>
            <a:spLocks noChangeArrowheads="1"/>
          </p:cNvSpPr>
          <p:nvPr/>
        </p:nvSpPr>
        <p:spPr bwMode="auto">
          <a:xfrm>
            <a:off x="1813497" y="1968439"/>
            <a:ext cx="721204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lvl="0" indent="-17145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Leveraging</a:t>
            </a: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ASPAC/NA Core Business Knowledge &amp; Expertise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by involving </a:t>
            </a:r>
            <a:r>
              <a:rPr lang="en-US" sz="1000" kern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ASPAC/NA QA resources during CGM </a:t>
            </a:r>
            <a:r>
              <a:rPr lang="en-US" sz="1000" kern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  <a:endParaRPr lang="en-US" sz="1000" b="1" u="sng" kern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9" name="Rectangle 28"/>
          <p:cNvSpPr>
            <a:spLocks noChangeArrowheads="1"/>
          </p:cNvSpPr>
          <p:nvPr/>
        </p:nvSpPr>
        <p:spPr bwMode="auto">
          <a:xfrm>
            <a:off x="1839200" y="2400488"/>
            <a:ext cx="74087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marR="0" lvl="0" indent="-17145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Alignment of </a:t>
            </a: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Quality Center Architecture 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ensure maximum reusability,</a:t>
            </a:r>
          </a:p>
          <a:p>
            <a:pPr marL="450850" marR="0" lvl="0" indent="-11430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Core: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Reuse across regions without change; </a:t>
            </a:r>
          </a:p>
          <a:p>
            <a:pPr marL="450850" marR="0" lvl="0" indent="-11430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 Extended: 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the test cases based on the region wise business rules / file properties; </a:t>
            </a:r>
          </a:p>
          <a:p>
            <a:pPr marL="450850" marR="0" lvl="0" indent="-11430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CGM: 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functionalities related to CGM;</a:t>
            </a:r>
          </a:p>
        </p:txBody>
      </p:sp>
      <p:sp>
        <p:nvSpPr>
          <p:cNvPr id="420" name="Oval 419"/>
          <p:cNvSpPr/>
          <p:nvPr/>
        </p:nvSpPr>
        <p:spPr>
          <a:xfrm>
            <a:off x="176591" y="1817952"/>
            <a:ext cx="1288905" cy="118872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1" name="Rectangle 28"/>
          <p:cNvSpPr>
            <a:spLocks noChangeArrowheads="1"/>
          </p:cNvSpPr>
          <p:nvPr/>
        </p:nvSpPr>
        <p:spPr bwMode="auto">
          <a:xfrm>
            <a:off x="336448" y="2137555"/>
            <a:ext cx="9454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R="0" lvl="0" algn="ctr" defTabSz="914400" eaLnBrk="0" fontAlgn="auto" latinLnBrk="0" hangingPunct="0"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Design</a:t>
            </a:r>
          </a:p>
        </p:txBody>
      </p:sp>
      <p:grpSp>
        <p:nvGrpSpPr>
          <p:cNvPr id="422" name="Group 421"/>
          <p:cNvGrpSpPr/>
          <p:nvPr/>
        </p:nvGrpSpPr>
        <p:grpSpPr>
          <a:xfrm>
            <a:off x="202856" y="3965600"/>
            <a:ext cx="8822681" cy="1749400"/>
            <a:chOff x="179512" y="3068960"/>
            <a:chExt cx="8136904" cy="1749400"/>
          </a:xfrm>
        </p:grpSpPr>
        <p:sp>
          <p:nvSpPr>
            <p:cNvPr id="423" name="Pentagon 422"/>
            <p:cNvSpPr/>
            <p:nvPr/>
          </p:nvSpPr>
          <p:spPr>
            <a:xfrm flipH="1">
              <a:off x="324278" y="3068960"/>
              <a:ext cx="7952898" cy="1749400"/>
            </a:xfrm>
            <a:prstGeom prst="homePlate">
              <a:avLst>
                <a:gd name="adj" fmla="val 7463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24" name="Oval 423"/>
            <p:cNvSpPr/>
            <p:nvPr/>
          </p:nvSpPr>
          <p:spPr>
            <a:xfrm>
              <a:off x="179512" y="3397263"/>
              <a:ext cx="1188720" cy="118691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5" name="Rectangle 28"/>
            <p:cNvSpPr>
              <a:spLocks noChangeArrowheads="1"/>
            </p:cNvSpPr>
            <p:nvPr/>
          </p:nvSpPr>
          <p:spPr bwMode="auto">
            <a:xfrm>
              <a:off x="271324" y="3734827"/>
              <a:ext cx="101243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R="0" lvl="0" algn="ctr" defTabSz="914400" eaLnBrk="0" fontAlgn="auto" latinLnBrk="0" hangingPunct="0"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sz="1300" b="1" kern="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Execution</a:t>
              </a:r>
            </a:p>
          </p:txBody>
        </p:sp>
        <p:sp>
          <p:nvSpPr>
            <p:cNvPr id="426" name="Rectangle 28"/>
            <p:cNvSpPr>
              <a:spLocks noChangeArrowheads="1"/>
            </p:cNvSpPr>
            <p:nvPr/>
          </p:nvSpPr>
          <p:spPr bwMode="auto">
            <a:xfrm>
              <a:off x="1627559" y="3186578"/>
              <a:ext cx="668885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171450" indent="-171450">
                <a:lnSpc>
                  <a:spcPct val="125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Prioritizing</a:t>
              </a:r>
              <a:r>
                <a:rPr lang="en-US" sz="1000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the test execution plan based on the </a:t>
              </a:r>
              <a:r>
                <a:rPr lang="en-U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business criticality </a:t>
              </a:r>
              <a:r>
                <a:rPr lang="en-US" sz="1000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of the components so that to execute high priority test cases at the earliest</a:t>
              </a:r>
              <a:endParaRPr lang="en-US" sz="1000" b="1" u="sng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7" name="Rectangle 28"/>
            <p:cNvSpPr>
              <a:spLocks noChangeArrowheads="1"/>
            </p:cNvSpPr>
            <p:nvPr/>
          </p:nvSpPr>
          <p:spPr bwMode="auto">
            <a:xfrm>
              <a:off x="1644055" y="3724542"/>
              <a:ext cx="647283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171450" indent="-171450">
                <a:lnSpc>
                  <a:spcPct val="125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Reusing the complete Test Data Setup </a:t>
              </a:r>
              <a:r>
                <a:rPr lang="en-US" sz="1000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prepared for ASPAC / NA components (Daeja Viewer, ICC, Upload, Drag &amp; Drop, Send Fax, Send Email, etc) during NA test execution</a:t>
              </a:r>
              <a:endParaRPr lang="en-US" sz="1000" b="1" u="sng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8" name="Rectangle 28"/>
            <p:cNvSpPr>
              <a:spLocks noChangeArrowheads="1"/>
            </p:cNvSpPr>
            <p:nvPr/>
          </p:nvSpPr>
          <p:spPr bwMode="auto">
            <a:xfrm>
              <a:off x="1644055" y="4272031"/>
              <a:ext cx="663312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171450" indent="-171450">
                <a:lnSpc>
                  <a:spcPct val="125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Adopting the best practices &amp; automated utilities</a:t>
              </a:r>
              <a:r>
                <a:rPr lang="en-US" sz="1000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developed in ASPAC / NA - Automated Daily Quality Dashboard, Automated ICC Audit Log Verifier, Dynamic Screen Capture Tool, Automated QC Utilities, etc.</a:t>
              </a:r>
              <a:endParaRPr lang="en-US" sz="1000" b="1" u="sng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8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Appendix – Documents Referred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720" y="533400"/>
            <a:ext cx="861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dirty="0" smtClean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37893"/>
              </p:ext>
            </p:extLst>
          </p:nvPr>
        </p:nvGraphicFramePr>
        <p:xfrm>
          <a:off x="594519" y="990599"/>
          <a:ext cx="8153400" cy="969101"/>
        </p:xfrm>
        <a:graphic>
          <a:graphicData uri="http://schemas.openxmlformats.org/drawingml/2006/table">
            <a:tbl>
              <a:tblPr/>
              <a:tblGrid>
                <a:gridCol w="733194"/>
                <a:gridCol w="6137115"/>
                <a:gridCol w="1283091"/>
              </a:tblGrid>
              <a:tr h="391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SL.No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Documents </a:t>
                      </a:r>
                      <a:r>
                        <a:rPr lang="en-GB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Referred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Version 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741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CGM_R1_Functional 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_Specification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V0.15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1741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ACEView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 CGM Workflow TDD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V1_6</a:t>
                      </a:r>
                      <a:endParaRPr lang="en-GB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741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  <a:r>
                        <a:rPr lang="en-GB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ApolloRefresh_CGM_Extended_Design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V1_3</a:t>
                      </a:r>
                      <a:endParaRPr lang="en-GB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1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635733" y="2362200"/>
            <a:ext cx="6375592" cy="932656"/>
          </a:xfrm>
        </p:spPr>
        <p:txBody>
          <a:bodyPr/>
          <a:lstStyle/>
          <a:p>
            <a:r>
              <a:rPr lang="en-GB" dirty="0" smtClean="0"/>
              <a:t>Appendix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3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t>27</a:t>
            </a:fld>
            <a:endParaRPr lang="en-GB" dirty="0"/>
          </a:p>
        </p:txBody>
      </p:sp>
      <p:pic>
        <p:nvPicPr>
          <p:cNvPr id="3074" name="Picture 4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33401"/>
            <a:ext cx="86010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1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9052719" y="0"/>
            <a:ext cx="128031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 err="1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708619"/>
              </p:ext>
            </p:extLst>
          </p:nvPr>
        </p:nvGraphicFramePr>
        <p:xfrm>
          <a:off x="269875" y="1219200"/>
          <a:ext cx="99218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Worksheet" r:id="rId4" imgW="10858433" imgH="2152547" progId="Excel.Sheet.12">
                  <p:embed/>
                </p:oleObj>
              </mc:Choice>
              <mc:Fallback>
                <p:oleObj name="Worksheet" r:id="rId4" imgW="10858433" imgH="21525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875" y="1219200"/>
                        <a:ext cx="9921875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11F66F-4AFA-492F-B6B6-AC872469BE70}" type="slidenum">
              <a:rPr lang="en-US" smtClean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Work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View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SIT - High Level Testing Plan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9719" y="838200"/>
            <a:ext cx="3657600" cy="228600"/>
            <a:chOff x="365918" y="685800"/>
            <a:chExt cx="3657600" cy="228600"/>
          </a:xfrm>
        </p:grpSpPr>
        <p:sp>
          <p:nvSpPr>
            <p:cNvPr id="5" name="Rectangle 4"/>
            <p:cNvSpPr/>
            <p:nvPr/>
          </p:nvSpPr>
          <p:spPr>
            <a:xfrm>
              <a:off x="365918" y="685800"/>
              <a:ext cx="36576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8319" y="711138"/>
              <a:ext cx="32766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Build 1A + 1B - SIT Window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9719" y="3886200"/>
            <a:ext cx="3657600" cy="228600"/>
            <a:chOff x="376960" y="3543300"/>
            <a:chExt cx="3657600" cy="228600"/>
          </a:xfrm>
        </p:grpSpPr>
        <p:sp>
          <p:nvSpPr>
            <p:cNvPr id="11" name="Rectangle 10"/>
            <p:cNvSpPr/>
            <p:nvPr/>
          </p:nvSpPr>
          <p:spPr>
            <a:xfrm>
              <a:off x="376960" y="3543300"/>
              <a:ext cx="36576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9360" y="3578162"/>
              <a:ext cx="341795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Migration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89719" y="5257800"/>
            <a:ext cx="7173012" cy="274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 The </a:t>
            </a:r>
            <a:r>
              <a:rPr lang="en-US" sz="9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above timelines was defined based on the latest build </a:t>
            </a:r>
            <a:r>
              <a:rPr lang="en-US" sz="9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plan. Please refer the appendix</a:t>
            </a:r>
            <a:endParaRPr lang="en-US" sz="90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>
            <a:off x="5166519" y="1661829"/>
            <a:ext cx="0" cy="1614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4-Point Star 34"/>
          <p:cNvSpPr/>
          <p:nvPr/>
        </p:nvSpPr>
        <p:spPr>
          <a:xfrm>
            <a:off x="5018630" y="1661829"/>
            <a:ext cx="295778" cy="228600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36" name="TextBox 35"/>
          <p:cNvSpPr txBox="1"/>
          <p:nvPr/>
        </p:nvSpPr>
        <p:spPr>
          <a:xfrm>
            <a:off x="5314408" y="1718338"/>
            <a:ext cx="78874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 1</a:t>
            </a:r>
          </a:p>
        </p:txBody>
      </p:sp>
      <p:cxnSp>
        <p:nvCxnSpPr>
          <p:cNvPr id="37" name="Straight Connector 36"/>
          <p:cNvCxnSpPr>
            <a:stCxn id="38" idx="0"/>
          </p:cNvCxnSpPr>
          <p:nvPr/>
        </p:nvCxnSpPr>
        <p:spPr>
          <a:xfrm>
            <a:off x="6045999" y="1665593"/>
            <a:ext cx="1" cy="16110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-Point Star 37"/>
          <p:cNvSpPr/>
          <p:nvPr/>
        </p:nvSpPr>
        <p:spPr>
          <a:xfrm>
            <a:off x="5898110" y="1665593"/>
            <a:ext cx="295778" cy="228600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39" name="TextBox 38"/>
          <p:cNvSpPr txBox="1"/>
          <p:nvPr/>
        </p:nvSpPr>
        <p:spPr>
          <a:xfrm>
            <a:off x="6164955" y="1699215"/>
            <a:ext cx="78874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 2</a:t>
            </a:r>
          </a:p>
        </p:txBody>
      </p:sp>
      <p:sp>
        <p:nvSpPr>
          <p:cNvPr id="40" name="4-Point Star 39"/>
          <p:cNvSpPr/>
          <p:nvPr/>
        </p:nvSpPr>
        <p:spPr>
          <a:xfrm>
            <a:off x="7418377" y="1692741"/>
            <a:ext cx="295778" cy="22860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41" name="TextBox 40"/>
          <p:cNvSpPr txBox="1"/>
          <p:nvPr/>
        </p:nvSpPr>
        <p:spPr>
          <a:xfrm>
            <a:off x="7714155" y="1733550"/>
            <a:ext cx="3144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UAT</a:t>
            </a:r>
          </a:p>
        </p:txBody>
      </p:sp>
      <p:sp>
        <p:nvSpPr>
          <p:cNvPr id="42" name="4-Point Star 41"/>
          <p:cNvSpPr/>
          <p:nvPr/>
        </p:nvSpPr>
        <p:spPr>
          <a:xfrm>
            <a:off x="9370284" y="1695450"/>
            <a:ext cx="295778" cy="228600"/>
          </a:xfrm>
          <a:prstGeom prst="star4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43" name="TextBox 42"/>
          <p:cNvSpPr txBox="1"/>
          <p:nvPr/>
        </p:nvSpPr>
        <p:spPr>
          <a:xfrm>
            <a:off x="8568778" y="1695450"/>
            <a:ext cx="78874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 Live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45782"/>
              </p:ext>
            </p:extLst>
          </p:nvPr>
        </p:nvGraphicFramePr>
        <p:xfrm>
          <a:off x="269975" y="4343399"/>
          <a:ext cx="9925744" cy="65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Worksheet" r:id="rId7" imgW="10858433" imgH="714363" progId="Excel.Sheet.12">
                  <p:embed/>
                </p:oleObj>
              </mc:Choice>
              <mc:Fallback>
                <p:oleObj name="Worksheet" r:id="rId7" imgW="10858433" imgH="7143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975" y="4343399"/>
                        <a:ext cx="9925744" cy="65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235188"/>
              </p:ext>
            </p:extLst>
          </p:nvPr>
        </p:nvGraphicFramePr>
        <p:xfrm>
          <a:off x="326583" y="5791200"/>
          <a:ext cx="61912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Worksheet" r:id="rId10" imgW="619041" imgH="209662" progId="Excel.Sheet.12">
                  <p:embed/>
                </p:oleObj>
              </mc:Choice>
              <mc:Fallback>
                <p:oleObj name="Worksheet" r:id="rId10" imgW="619041" imgH="2096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6583" y="5791200"/>
                        <a:ext cx="61912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195594"/>
              </p:ext>
            </p:extLst>
          </p:nvPr>
        </p:nvGraphicFramePr>
        <p:xfrm>
          <a:off x="1770857" y="5791200"/>
          <a:ext cx="61912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Worksheet" r:id="rId13" imgW="619041" imgH="209662" progId="Excel.Sheet.12">
                  <p:embed/>
                </p:oleObj>
              </mc:Choice>
              <mc:Fallback>
                <p:oleObj name="Worksheet" r:id="rId13" imgW="619041" imgH="2096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70857" y="5791200"/>
                        <a:ext cx="61912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75519" y="5772150"/>
            <a:ext cx="46487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/>
              <a:t>Cycle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3319" y="5772150"/>
            <a:ext cx="4857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smtClean="0"/>
              <a:t>Cycle 2</a:t>
            </a:r>
          </a:p>
        </p:txBody>
      </p:sp>
    </p:spTree>
    <p:extLst>
      <p:ext uri="{BB962C8B-B14F-4D97-AF65-F5344CB8AC3E}">
        <p14:creationId xmlns:p14="http://schemas.microsoft.com/office/powerpoint/2010/main" val="39262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SIT Timelines - Key Updates &amp; Dependencies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64210"/>
              </p:ext>
            </p:extLst>
          </p:nvPr>
        </p:nvGraphicFramePr>
        <p:xfrm>
          <a:off x="442119" y="3129888"/>
          <a:ext cx="8382437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73525"/>
                <a:gridCol w="1219200"/>
                <a:gridCol w="1689712"/>
              </a:tblGrid>
              <a:tr h="2018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US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Key Dates</a:t>
                      </a:r>
                      <a:endParaRPr lang="en-US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Ownerships</a:t>
                      </a:r>
                      <a:endParaRPr lang="en-US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Environment</a:t>
                      </a:r>
                      <a:r>
                        <a:rPr lang="en-GB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Availability - Integrated with all the Interface components and necessary access rights (Subscribe and WebCon) - Functional Testing</a:t>
                      </a:r>
                      <a:endParaRPr lang="en-GB" sz="10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r>
                        <a:rPr lang="en-US" sz="1000" baseline="30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Apr</a:t>
                      </a: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2016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 Team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2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GB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Data</a:t>
                      </a:r>
                      <a:r>
                        <a:rPr lang="en-GB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Migration Environment (Vega UI, Data moved to Environment and its corresponding documents available in the environment). Development completed for Data migration.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r>
                        <a:rPr lang="en-US" sz="1000" baseline="30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Jun 2016</a:t>
                      </a:r>
                      <a:endParaRPr lang="en-US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Migration</a:t>
                      </a: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Team, Environment Team</a:t>
                      </a:r>
                      <a:endParaRPr lang="en-US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97037" y="4419600"/>
            <a:ext cx="8174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GB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Common Best Practises to be leveraged in build / deployment / environment readiness testing: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Overall build/Release plan creation &amp; it’s adherence 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Availability of Test environment Co-ordinator and </a:t>
            </a:r>
            <a:r>
              <a:rPr lang="en-GB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existence of process to plan and monitor the usage and implement the access related </a:t>
            </a:r>
            <a:r>
              <a:rPr lang="en-GB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Deployment should be planned and max 2 in week to improve the code stability. (Critical defects are exception)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 Note is sent for every deployment, it contains testing consideration section filled based on the developer impact analysis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93715" y="990598"/>
            <a:ext cx="8178004" cy="1567592"/>
            <a:chOff x="386195" y="5146259"/>
            <a:chExt cx="8178004" cy="1567592"/>
          </a:xfrm>
        </p:grpSpPr>
        <p:sp>
          <p:nvSpPr>
            <p:cNvPr id="23" name="Rectangle 22"/>
            <p:cNvSpPr/>
            <p:nvPr/>
          </p:nvSpPr>
          <p:spPr>
            <a:xfrm rot="10800000">
              <a:off x="386195" y="5146259"/>
              <a:ext cx="8178004" cy="15675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23070" y="5213440"/>
              <a:ext cx="8077199" cy="1500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227013" indent="-171450" algn="just">
                <a:lnSpc>
                  <a:spcPct val="125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kern="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The high level timelines are given based on Work View CGM Build Plan and will change based on the build plan.</a:t>
              </a:r>
            </a:p>
            <a:p>
              <a:pPr marL="227013" indent="-171450" algn="just">
                <a:lnSpc>
                  <a:spcPct val="125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kern="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Design will be completed by 06</a:t>
              </a:r>
              <a:r>
                <a:rPr lang="en-US" sz="1000" kern="0" baseline="30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th</a:t>
              </a:r>
              <a:r>
                <a:rPr lang="en-US" sz="1000" kern="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May 2016; Test Execution will commence from 10</a:t>
              </a:r>
              <a:r>
                <a:rPr lang="en-US" sz="1000" kern="0" baseline="30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th</a:t>
              </a:r>
              <a:r>
                <a:rPr lang="en-US" sz="1000" kern="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May 2016.</a:t>
              </a:r>
            </a:p>
            <a:p>
              <a:pPr marL="227013" indent="-171450" algn="just">
                <a:lnSpc>
                  <a:spcPct val="125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 </a:t>
              </a:r>
              <a:r>
                <a:rPr lang="en-US" sz="1000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Cycles in each Code </a:t>
              </a: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Drop; </a:t>
              </a:r>
              <a:r>
                <a:rPr lang="en-US" sz="1000" b="1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100% - 1</a:t>
              </a:r>
              <a:r>
                <a:rPr lang="en-US" sz="1000" b="1" baseline="30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</a:t>
              </a:r>
              <a:r>
                <a:rPr lang="en-US" sz="1000" b="1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Cycle </a:t>
              </a:r>
              <a:r>
                <a:rPr lang="en-US" sz="1000" b="1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and </a:t>
              </a:r>
              <a:r>
                <a:rPr lang="en-US" sz="1000" b="1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40% </a:t>
              </a:r>
              <a:r>
                <a:rPr lang="en-US" sz="1000" b="1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en-US" sz="1000" b="1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1000" b="1" baseline="30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nd</a:t>
              </a:r>
              <a:r>
                <a:rPr lang="en-US" sz="1000" b="1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Cycle</a:t>
              </a: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000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including Defect </a:t>
              </a: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Retesting</a:t>
              </a:r>
              <a:r>
                <a:rPr lang="en-US" sz="1000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The testing in Cycle </a:t>
              </a:r>
              <a:r>
                <a:rPr lang="en-US" sz="1000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 with 4</a:t>
              </a: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</a:t>
              </a:r>
              <a:r>
                <a:rPr lang="en-US" sz="1000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% of test cases being executed with an </a:t>
              </a: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assumption </a:t>
              </a:r>
              <a:r>
                <a:rPr lang="en-US" sz="1000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of </a:t>
              </a: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30% failure </a:t>
              </a:r>
              <a:r>
                <a:rPr lang="en-US" sz="1000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rate in </a:t>
              </a: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Cycle 1 &amp; 10% regression cases.</a:t>
              </a:r>
            </a:p>
            <a:p>
              <a:pPr marL="227013" indent="-171450" algn="just" eaLnBrk="1" hangingPunct="1">
                <a:lnSpc>
                  <a:spcPct val="125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b="1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 Cycle </a:t>
              </a:r>
              <a:r>
                <a:rPr lang="en-US" sz="1000" b="1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of </a:t>
              </a:r>
              <a:r>
                <a:rPr lang="en-US" sz="1000" b="1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End to End Testing </a:t>
              </a: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planned for CGM business functionalities after the completion of 1A + 1B build.</a:t>
              </a:r>
            </a:p>
            <a:p>
              <a:pPr marL="227013" indent="-171450" algn="just" eaLnBrk="1" hangingPunct="1">
                <a:lnSpc>
                  <a:spcPct val="125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Migration Testing - Cycle 1 &amp; Cycle 2 testing will be performed on Migration Test Environment with </a:t>
              </a: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Work View by </a:t>
              </a:r>
              <a:r>
                <a:rPr lang="en-US" sz="1000" dirty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comparing with source system</a:t>
              </a:r>
              <a:r>
                <a:rPr lang="en-US" sz="1000" dirty="0" smtClean="0">
                  <a:solidFill>
                    <a:srgbClr val="EEECE1">
                      <a:lumMod val="10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000" dirty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8212" y="641684"/>
            <a:ext cx="3657600" cy="228600"/>
            <a:chOff x="365918" y="685800"/>
            <a:chExt cx="3657600" cy="228600"/>
          </a:xfrm>
        </p:grpSpPr>
        <p:sp>
          <p:nvSpPr>
            <p:cNvPr id="26" name="Rectangle 25"/>
            <p:cNvSpPr/>
            <p:nvPr/>
          </p:nvSpPr>
          <p:spPr>
            <a:xfrm>
              <a:off x="365918" y="685800"/>
              <a:ext cx="36576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8319" y="711138"/>
              <a:ext cx="32766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SIT Timelines - Key Updates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375" y="2784144"/>
            <a:ext cx="3657600" cy="228600"/>
            <a:chOff x="365918" y="685800"/>
            <a:chExt cx="3657600" cy="228600"/>
          </a:xfrm>
        </p:grpSpPr>
        <p:sp>
          <p:nvSpPr>
            <p:cNvPr id="29" name="Rectangle 28"/>
            <p:cNvSpPr/>
            <p:nvPr/>
          </p:nvSpPr>
          <p:spPr>
            <a:xfrm>
              <a:off x="365918" y="685800"/>
              <a:ext cx="36576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8319" y="711138"/>
              <a:ext cx="32766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SIT Timelines -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0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CGM High Level Overview &amp; Interface Test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4267200"/>
            <a:ext cx="7296870" cy="146876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CHUBB Global Market</a:t>
            </a:r>
          </a:p>
          <a:p>
            <a:endParaRPr lang="en-US" sz="5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3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High Level Overview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08598" y="914400"/>
            <a:ext cx="8767921" cy="5257800"/>
            <a:chOff x="213519" y="781934"/>
            <a:chExt cx="8767921" cy="5257800"/>
          </a:xfrm>
        </p:grpSpPr>
        <p:sp>
          <p:nvSpPr>
            <p:cNvPr id="8" name="Flowchart: Internal Storage 7"/>
            <p:cNvSpPr/>
            <p:nvPr/>
          </p:nvSpPr>
          <p:spPr>
            <a:xfrm>
              <a:off x="4404519" y="4506097"/>
              <a:ext cx="914400" cy="548640"/>
            </a:xfrm>
            <a:prstGeom prst="flowChartInternalStorag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File Net</a:t>
              </a:r>
              <a:endPara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47519" y="2122366"/>
              <a:ext cx="1005840" cy="28306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Biz Talk ESB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975600" y="1230432"/>
              <a:ext cx="1005840" cy="173736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Subscribe</a:t>
              </a:r>
              <a:endPara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975599" y="3392805"/>
              <a:ext cx="1005840" cy="137828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WebCon Gateway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2551" y="2268379"/>
              <a:ext cx="1143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Policy Data</a:t>
              </a:r>
              <a:endParaRPr lang="en-US" sz="9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5440" y="3155802"/>
              <a:ext cx="1270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Endorsement Message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96796" y="3562290"/>
              <a:ext cx="1306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Send ACORD Message</a:t>
              </a:r>
              <a:endParaRPr lang="en-US" sz="9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82915" y="2245812"/>
              <a:ext cx="13447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Policy Workflow</a:t>
              </a:r>
              <a:endParaRPr lang="en-US" sz="9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82915" y="3613002"/>
              <a:ext cx="13153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Policy Endorsement Data</a:t>
              </a:r>
              <a:endParaRPr lang="en-US" sz="9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8756" y="4096613"/>
              <a:ext cx="799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Message</a:t>
              </a:r>
              <a:endParaRPr lang="en-US" sz="9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375052" y="5158500"/>
              <a:ext cx="914400" cy="872304"/>
              <a:chOff x="2375052" y="5158500"/>
              <a:chExt cx="914400" cy="872304"/>
            </a:xfrm>
          </p:grpSpPr>
          <p:sp>
            <p:nvSpPr>
              <p:cNvPr id="7" name="Flowchart: Internal Storage 6"/>
              <p:cNvSpPr/>
              <p:nvPr/>
            </p:nvSpPr>
            <p:spPr>
              <a:xfrm>
                <a:off x="2375052" y="5482164"/>
                <a:ext cx="914400" cy="548640"/>
              </a:xfrm>
              <a:prstGeom prst="flowChartInternalStorag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 DB</a:t>
                </a:r>
                <a:endParaRPr lang="en-US" sz="11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674339" y="5158500"/>
                <a:ext cx="0" cy="32366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3024968" y="5158500"/>
                <a:ext cx="0" cy="32366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4765363" y="1419728"/>
              <a:ext cx="24926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View / Read Policy Data</a:t>
              </a:r>
              <a:endParaRPr lang="en-US" sz="9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404519" y="5491094"/>
              <a:ext cx="914400" cy="54864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ICC</a:t>
              </a:r>
              <a:endParaRPr lang="en-US" sz="11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44686" y="3998496"/>
              <a:ext cx="1040705" cy="50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Endorsement Message </a:t>
              </a:r>
            </a:p>
            <a:p>
              <a:pPr algn="ctr"/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(Document)</a:t>
              </a:r>
              <a:endParaRPr lang="en-US" sz="9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632984" y="781934"/>
              <a:ext cx="2432960" cy="4376565"/>
            </a:xfrm>
            <a:prstGeom prst="roundRect">
              <a:avLst>
                <a:gd name="adj" fmla="val 12216"/>
              </a:avLst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GB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825488" y="1066799"/>
              <a:ext cx="2077535" cy="35292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Ingestion Components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25607" y="781934"/>
              <a:ext cx="196538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Work View - Vega UI</a:t>
              </a:r>
              <a:endParaRPr lang="en-US" sz="14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821581" y="4731084"/>
              <a:ext cx="2077535" cy="36576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Daeja Viewer</a:t>
              </a:r>
            </a:p>
            <a:p>
              <a:pPr algn="ctr"/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21581" y="1772534"/>
              <a:ext cx="2117538" cy="2509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Peer </a:t>
              </a:r>
              <a:r>
                <a:rPr lang="en-GB" sz="1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Review WI</a:t>
              </a: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1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Risk Registration</a:t>
              </a:r>
              <a:endParaRPr lang="en-GB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Rate Monitoring WI</a:t>
              </a: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GB" sz="1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Cover Holder </a:t>
              </a: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WI</a:t>
              </a: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</a:t>
              </a:r>
              <a:r>
                <a:rPr lang="en-GB" sz="1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FAC Admin </a:t>
              </a: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WI</a:t>
              </a: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PC/QC </a:t>
              </a:r>
              <a:r>
                <a:rPr lang="en-GB" sz="1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WI</a:t>
              </a: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1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Exception Authorization</a:t>
              </a:r>
              <a:endParaRPr lang="en-GB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Contract </a:t>
              </a:r>
              <a:r>
                <a:rPr lang="en-GB" sz="1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Certainty </a:t>
              </a: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WI</a:t>
              </a: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Query to Underwriter</a:t>
              </a: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Query to Messaging Team</a:t>
              </a: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GB" sz="1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</a:t>
              </a: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Endorsement WI</a:t>
              </a: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DCS </a:t>
              </a:r>
              <a:r>
                <a:rPr lang="en-GB" sz="1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Message</a:t>
              </a:r>
            </a:p>
            <a:p>
              <a:pPr marL="171450" indent="-1714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GB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Scan to </a:t>
              </a:r>
              <a:r>
                <a:rPr lang="en-GB" sz="1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Xchanging WI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13519" y="2819400"/>
              <a:ext cx="1414317" cy="640080"/>
              <a:chOff x="213519" y="2819400"/>
              <a:chExt cx="1414317" cy="640080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13519" y="2819400"/>
                <a:ext cx="1097280" cy="64008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Internal CGM Users</a:t>
                </a:r>
                <a:endParaRPr lang="en-US" sz="1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6200000">
                <a:off x="1463201" y="2874965"/>
                <a:ext cx="0" cy="32366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rot="5400000" flipH="1">
                <a:off x="1466004" y="3059169"/>
                <a:ext cx="0" cy="32366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213519" y="934334"/>
              <a:ext cx="1430189" cy="904692"/>
              <a:chOff x="213519" y="934334"/>
              <a:chExt cx="1430189" cy="90469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213519" y="934334"/>
                <a:ext cx="1097280" cy="90469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DataCap Scanning, Fax, Email, Upload, Drag &amp; Drop</a:t>
                </a: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rot="16200000">
                <a:off x="1481876" y="1107782"/>
                <a:ext cx="0" cy="32366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/>
            <p:cNvCxnSpPr/>
            <p:nvPr/>
          </p:nvCxnSpPr>
          <p:spPr>
            <a:xfrm flipH="1">
              <a:off x="4065944" y="1676399"/>
              <a:ext cx="392068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4063623" y="2518608"/>
              <a:ext cx="148389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6538119" y="2518608"/>
              <a:ext cx="143748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4063623" y="4011698"/>
              <a:ext cx="148389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6542127" y="3525134"/>
              <a:ext cx="1444504" cy="217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065944" y="4363334"/>
              <a:ext cx="1483896" cy="0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554159" y="3962400"/>
              <a:ext cx="1444752" cy="0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6538119" y="4513629"/>
              <a:ext cx="143748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16200000">
              <a:off x="4239884" y="4548714"/>
              <a:ext cx="0" cy="3236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5400000" flipH="1">
              <a:off x="4242687" y="4732918"/>
              <a:ext cx="0" cy="3236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35" idx="0"/>
            </p:cNvCxnSpPr>
            <p:nvPr/>
          </p:nvCxnSpPr>
          <p:spPr>
            <a:xfrm flipV="1">
              <a:off x="4861719" y="5054737"/>
              <a:ext cx="0" cy="43635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5306237" y="5765313"/>
              <a:ext cx="7706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076911" y="4953000"/>
              <a:ext cx="0" cy="8123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471069" y="5956756"/>
            <a:ext cx="70692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Indexing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823243" y="1617000"/>
            <a:ext cx="2124000" cy="28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Workflow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Interface Testing - Subscribe &amp; WebCon Gateway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08899"/>
              </p:ext>
            </p:extLst>
          </p:nvPr>
        </p:nvGraphicFramePr>
        <p:xfrm>
          <a:off x="539552" y="762001"/>
          <a:ext cx="8208912" cy="550216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13818"/>
                <a:gridCol w="2770149"/>
                <a:gridCol w="1013089"/>
                <a:gridCol w="1044311"/>
                <a:gridCol w="2667545"/>
              </a:tblGrid>
              <a:tr h="337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Systems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Approach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626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Master and Line Policies/Claim in Subscribe System.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Subsequent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Policy Transaction such as Renewal, Endorsement, Cancellation , New Business</a:t>
                      </a:r>
                      <a:endParaRPr lang="en-GB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Creation / Prod. Data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Feed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system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needs to be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integrated with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Via BizTalk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&amp; available for data creation on or before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US" sz="900" kern="1200" baseline="300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May 2016</a:t>
                      </a:r>
                      <a:endParaRPr lang="en-GB" sz="900" kern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34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Scheduled Batch Process to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Update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Policy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/Claim Files into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in every 5 Mins.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Service Connectivity to create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the New Submissions in Work View System as and when it  gets created in Subscribe System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Run Batch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Job / 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Service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Dev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necessary support from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Team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running the batch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process / maintaining the web service active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retrieve &amp; update details from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to 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6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Validating the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Policy/Claim and its subsequent transactions in Work View that are created in Subscribe System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 needs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provided to SIT Team for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purpose.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6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document ingestion process</a:t>
                      </a:r>
                      <a:endParaRPr lang="en-GB" sz="900" kern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&amp; Validation of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CGM Business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Workflows</a:t>
                      </a:r>
                      <a:endParaRPr lang="en-GB" sz="900" kern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document indexing &amp; linking to a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Policy/Claim file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needs to be provided to SIT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Team</a:t>
                      </a:r>
                      <a:endParaRPr lang="en-GB" sz="900" kern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26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r>
                        <a:rPr lang="en-US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Gateway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E-Endorsement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Message  Set up in WebCon Message Gate Way </a:t>
                      </a:r>
                    </a:p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Placing of Document slip  which needs to be routed to Xchanging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Acknowledgement notification in WebCon once after the successful creation Work Item in Work View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Message Gateway  should be integrated with Work View.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 gateway and its web service should be up and running.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955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Endorsement Work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 created in Work View System once after receiving the Message from WebCon</a:t>
                      </a:r>
                    </a:p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Indexing, Re-assign and Complete the Work item in Work View System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gateway and its web service should be up and running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Data will be created in the XML feed File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8319" y="6275487"/>
            <a:ext cx="387445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r>
              <a:rPr lang="en-GB" sz="1000" b="1" dirty="0" smtClean="0">
                <a:latin typeface="Calibri" panose="020F0502020204030204" pitchFamily="34" charset="0"/>
              </a:rPr>
              <a:t>Knowledge Transition to be  planned to SIT Team for Test Data Creation</a:t>
            </a:r>
          </a:p>
        </p:txBody>
      </p:sp>
    </p:spTree>
    <p:extLst>
      <p:ext uri="{BB962C8B-B14F-4D97-AF65-F5344CB8AC3E}">
        <p14:creationId xmlns:p14="http://schemas.microsoft.com/office/powerpoint/2010/main" val="33248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Interface Data Feed Process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11362"/>
              </p:ext>
            </p:extLst>
          </p:nvPr>
        </p:nvGraphicFramePr>
        <p:xfrm>
          <a:off x="539552" y="833458"/>
          <a:ext cx="8223793" cy="471224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474720"/>
                <a:gridCol w="1371600"/>
                <a:gridCol w="1371600"/>
                <a:gridCol w="2005873"/>
              </a:tblGrid>
              <a:tr h="385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CGM Interfacing</a:t>
                      </a:r>
                      <a:r>
                        <a:rPr lang="en-US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Functionality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Source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System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Destination System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Communication Mode for</a:t>
                      </a:r>
                      <a:r>
                        <a:rPr lang="en-US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Flow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10"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Read Only data from Subscribe in Work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Screen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Real</a:t>
                      </a:r>
                      <a:r>
                        <a:rPr lang="en-GB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Time - On Demand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10"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*Quote-Policy Reference Validation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GB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Near Real</a:t>
                      </a:r>
                      <a:r>
                        <a:rPr lang="en-GB" sz="9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Time  (2 mins)</a:t>
                      </a:r>
                      <a:endParaRPr lang="en-GB" sz="9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10"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*Search Policy Reference – In Progress</a:t>
                      </a:r>
                      <a:endParaRPr lang="en-GB" sz="9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Real</a:t>
                      </a:r>
                      <a:r>
                        <a:rPr lang="en-GB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Time - On Demand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10"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Rate Monitoring  Process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Scheduled – Near Real time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43"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Peer Review Event Handlers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43"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Synchronize policy, policy re-reference data 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43"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Receive ACORD Message e-</a:t>
                      </a:r>
                      <a:r>
                        <a:rPr lang="en-GB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</a:t>
                      </a: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ndorsement / Acknowledgements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</a:t>
                      </a:r>
                      <a:r>
                        <a:rPr lang="en-GB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View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Scheduled - Near Real Time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9563"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Receive  ACCORD Message - Placement message from DCS via WebCon gateway And Route it to the risk registration team within Work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iew as work item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Scheduled - Near Real Time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203"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Send ACORD Message - Request For Information/ Request For Negotiation etc.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Real Time - On Demand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203"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Send the scan image of the UW slip and send it to Xchanging via WebCon Gateway</a:t>
                      </a:r>
                      <a:endParaRPr lang="en-GB" sz="9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WebCon</a:t>
                      </a:r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GB" sz="90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Real Time - On Demand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8319" y="5867400"/>
            <a:ext cx="80772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*Details to be updated after Sign-off of the Functional Specification</a:t>
            </a:r>
            <a:endParaRPr lang="en-US" sz="9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CGM Test Data Requirement to Subscribe Team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02414"/>
              </p:ext>
            </p:extLst>
          </p:nvPr>
        </p:nvGraphicFramePr>
        <p:xfrm>
          <a:off x="442118" y="794149"/>
          <a:ext cx="8534402" cy="548640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454636"/>
                <a:gridCol w="1060817"/>
                <a:gridCol w="3258220"/>
                <a:gridCol w="1032914"/>
                <a:gridCol w="785630"/>
                <a:gridCol w="1942185"/>
              </a:tblGrid>
              <a:tr h="3331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S.No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Transaction Type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Data</a:t>
                      </a:r>
                      <a:r>
                        <a:rPr lang="en-US" sz="90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Specification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No. of Files</a:t>
                      </a:r>
                      <a:r>
                        <a:rPr lang="en-US" sz="90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(Cycle 1)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No. of Files</a:t>
                      </a:r>
                      <a:r>
                        <a:rPr lang="en-US" sz="90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(Cycle 2)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kern="120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Remarks</a:t>
                      </a:r>
                      <a:endParaRPr lang="en-GB" sz="9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 Transaction Type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Quote/Policy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Files and Claim Files with Different transaction and Status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250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Cycle-1: Required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Policy Batch feed of Subscribe on 20</a:t>
                      </a:r>
                      <a:r>
                        <a:rPr lang="en-GB" sz="900" baseline="300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May 2016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Cycle-2: Required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Policy Batch feed of Subscribe on 15</a:t>
                      </a:r>
                      <a:r>
                        <a:rPr lang="en-GB" sz="900" baseline="300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Jun 2016.</a:t>
                      </a:r>
                      <a:endParaRPr lang="en-GB" sz="900" baseline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10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Submission Quote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Quote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creation in Subscribe for multiple LOBs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180975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Subscribe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team to provide the Files with requested data specification / required access to Subscribe System to perform the necessary transactions</a:t>
                      </a:r>
                      <a:endParaRPr lang="en-GB" sz="900" baseline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Quote Submission with different Premium details [Rate Monitoring]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210"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New Business</a:t>
                      </a:r>
                      <a:endParaRPr lang="en-GB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Business Policy with Partial/Live Status [Peer Review]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 set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with FAC Alert Flag as “YES” [FAC Admin]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New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Business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Policy with Live Status [Cover Holder]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Update the Policy Contact details [Cover Holder]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3137">
                <a:tc rowSpan="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Renewal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Renewal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Quote Creation in Subscribe where Premium should Exceed the UWR Authority Limit [Policy Processing WI]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3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New Business Policy which is 120 days Due for renewal [Cover Holder Renewal Binder]</a:t>
                      </a:r>
                      <a:endParaRPr lang="en-GB" sz="900" baseline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313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Renewal Quote Submission with different premium details [Rate Monitoring]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21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Renewal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Policy with Partial/Live Status [Peer Review]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3137">
                <a:tc rowSpan="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Endorsement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Endorsement Creation on New Business Policy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[Rate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Monitoring Work Item]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3137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Endorsement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Creation on Renewal Policy [</a:t>
                      </a: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Rate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Monitoring Work Item]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3137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Endorsement in which update the contact details [Cover Holder]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210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 Set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with FAC Alert Flag as “YES” [FAC Admin]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6088" y="579165"/>
            <a:ext cx="460382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000" b="1">
                <a:latin typeface="Calibri" panose="020F0502020204030204" pitchFamily="34" charset="0"/>
              </a:defRPr>
            </a:lvl1pPr>
          </a:lstStyle>
          <a:p>
            <a:r>
              <a:rPr lang="en-GB" sz="1050" dirty="0" smtClean="0"/>
              <a:t>All </a:t>
            </a:r>
            <a:r>
              <a:rPr lang="en-GB" sz="1050" dirty="0"/>
              <a:t>the Cycle1 Files to be available by </a:t>
            </a:r>
            <a:r>
              <a:rPr lang="en-GB" sz="1050" dirty="0" smtClean="0"/>
              <a:t>20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May </a:t>
            </a:r>
            <a:r>
              <a:rPr lang="en-GB" sz="1050" dirty="0"/>
              <a:t>2016 &amp; for </a:t>
            </a:r>
            <a:r>
              <a:rPr lang="en-GB" sz="1050" dirty="0" smtClean="0"/>
              <a:t>Cycle2 by June 15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2016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8976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CHU10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Chubb interim widescreen (v1.02)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AGM QA Strategy_Draft_V1.1.pptx" id="{7C88D5E9-3530-4CFE-9C14-140944C939A2}" vid="{4C7CFC04-1757-4AE7-8C2B-6C4B52DD46B4}"/>
    </a:ext>
  </a:extLst>
</a:theme>
</file>

<file path=ppt/theme/theme2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0F13B1746A04D9EC7A6E3A2DB41C2" ma:contentTypeVersion="0" ma:contentTypeDescription="Create a new document." ma:contentTypeScope="" ma:versionID="f0723441c2d2c63b8beaf434119707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563827-6E09-4330-8DE9-5A7222717F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95D3C2-26D2-416F-BFFA-F0DA1D7D09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5D0BF8-F8FA-4E68-A25D-FCD002A2F982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ACE View AGM QA Test Approach_Draft_V1.0.pptx</Template>
  <TotalTime>3985</TotalTime>
  <Words>4117</Words>
  <Application>Microsoft Office PowerPoint</Application>
  <PresentationFormat>Custom</PresentationFormat>
  <Paragraphs>872</Paragraphs>
  <Slides>28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Chubb interim widescreen (v1.02)</vt:lpstr>
      <vt:lpstr>Worksheet</vt:lpstr>
      <vt:lpstr> Work View CGM - High Level Plan &amp; Test Approach</vt:lpstr>
      <vt:lpstr>PowerPoint Presentation</vt:lpstr>
      <vt:lpstr>PowerPoint Presentation</vt:lpstr>
      <vt:lpstr>PowerPoint Presentation</vt:lpstr>
      <vt:lpstr> CGM High Level Overview &amp; Interface Test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CGM Business Workflow &amp; Component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CGM Test Scope, Test Process &amp; 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View AGM - High Level Plan &amp; Test Approach</dc:title>
  <dc:creator>Ramasamy, Venkatesh (Cognizant)</dc:creator>
  <cp:lastModifiedBy>Loganathan, Ratesh</cp:lastModifiedBy>
  <cp:revision>576</cp:revision>
  <dcterms:created xsi:type="dcterms:W3CDTF">2016-01-30T13:05:32Z</dcterms:created>
  <dcterms:modified xsi:type="dcterms:W3CDTF">2016-03-22T12:26:05Z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0x010100EC60F13B1746A04D9EC7A6E3A2DB41C2</vt:lpwstr>
  </property>
</Properties>
</file>