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342" r:id="rId7"/>
    <p:sldId id="368" r:id="rId8"/>
    <p:sldId id="357" r:id="rId9"/>
    <p:sldId id="319" r:id="rId10"/>
    <p:sldId id="347" r:id="rId11"/>
    <p:sldId id="346" r:id="rId12"/>
    <p:sldId id="361" r:id="rId13"/>
    <p:sldId id="348" r:id="rId14"/>
    <p:sldId id="362" r:id="rId15"/>
    <p:sldId id="363" r:id="rId16"/>
    <p:sldId id="364" r:id="rId17"/>
    <p:sldId id="365" r:id="rId18"/>
    <p:sldId id="355" r:id="rId19"/>
    <p:sldId id="356" r:id="rId20"/>
    <p:sldId id="315" r:id="rId21"/>
    <p:sldId id="321" r:id="rId22"/>
    <p:sldId id="366" r:id="rId23"/>
    <p:sldId id="367" r:id="rId24"/>
    <p:sldId id="369" r:id="rId25"/>
    <p:sldId id="370" r:id="rId26"/>
    <p:sldId id="372" r:id="rId27"/>
    <p:sldId id="341" r:id="rId28"/>
    <p:sldId id="373" r:id="rId29"/>
    <p:sldId id="325" r:id="rId30"/>
    <p:sldId id="326" r:id="rId31"/>
    <p:sldId id="327" r:id="rId32"/>
    <p:sldId id="360" r:id="rId33"/>
    <p:sldId id="264" r:id="rId34"/>
  </p:sldIdLst>
  <p:sldSz cx="10333038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2F2F2"/>
    <a:srgbClr val="77933C"/>
    <a:srgbClr val="953735"/>
    <a:srgbClr val="F79646"/>
    <a:srgbClr val="A5CD38"/>
    <a:srgbClr val="D35555"/>
    <a:srgbClr val="C93535"/>
    <a:srgbClr val="62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86323" autoAdjust="0"/>
  </p:normalViewPr>
  <p:slideViewPr>
    <p:cSldViewPr showGuides="1">
      <p:cViewPr varScale="1">
        <p:scale>
          <a:sx n="74" d="100"/>
          <a:sy n="74" d="100"/>
        </p:scale>
        <p:origin x="1164" y="72"/>
      </p:cViewPr>
      <p:guideLst>
        <p:guide orient="horz" pos="1117"/>
        <p:guide pos="302"/>
        <p:guide pos="7378"/>
        <p:guide pos="256"/>
        <p:guide pos="625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pPr/>
              <a:t>5/19/2016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19/05/2016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1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1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0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3313" y="1143000"/>
            <a:ext cx="4651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1B61C5-E7E7-4FB0-B7AE-D30296B0B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8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94410" y="0"/>
            <a:ext cx="1138628" cy="6858000"/>
          </a:xfrm>
          <a:prstGeom prst="rect">
            <a:avLst/>
          </a:prstGeom>
          <a:solidFill>
            <a:srgbClr val="01C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01C1D6"/>
          </a:solidFill>
        </p:spPr>
        <p:txBody>
          <a:bodyPr/>
          <a:lstStyle/>
          <a:p>
            <a:fld id="{B78AE48E-8483-4BD0-A417-21A0B5270AF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318895" y="92499"/>
            <a:ext cx="913338" cy="997816"/>
            <a:chOff x="-18895" y="0"/>
            <a:chExt cx="716499" cy="739642"/>
          </a:xfrm>
        </p:grpSpPr>
        <p:pic>
          <p:nvPicPr>
            <p:cNvPr id="16" name="Picture 15"/>
            <p:cNvPicPr/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647700" cy="647786"/>
            </a:xfrm>
            <a:prstGeom prst="rect">
              <a:avLst/>
            </a:prstGeom>
            <a:noFill/>
          </p:spPr>
        </p:pic>
        <p:sp>
          <p:nvSpPr>
            <p:cNvPr id="17" name="TextBox 3"/>
            <p:cNvSpPr txBox="1"/>
            <p:nvPr userDrawn="1"/>
          </p:nvSpPr>
          <p:spPr>
            <a:xfrm>
              <a:off x="-18895" y="493262"/>
              <a:ext cx="716499" cy="246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GB" sz="12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Work</a:t>
              </a:r>
              <a:r>
                <a:rPr lang="en-GB" sz="1200" b="1" kern="1200" baseline="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 </a:t>
              </a:r>
              <a:r>
                <a:rPr lang="en-GB" sz="12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View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7599" y="1052736"/>
            <a:ext cx="774978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This is the slide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Month XX, 2016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6477000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61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Excel_Worksheet2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package" Target="../embeddings/Microsoft_Word_Document3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uropespace.acegroup.com/sites/AR_AOGRel3_Project/SitePages/Home.aspx?RootFolder=/sites/AR_AOGRel3_Project/Shared%20Documents/03_Functional_Design/03%20Claims&amp;FolderCTID=0x012000A94F981F8FF08D40A56C72D5EAD2B984&amp;View=%7b53B4DA14-BE86-4765-BF10-40864446FE75%7d" TargetMode="External"/><Relationship Id="rId2" Type="http://schemas.openxmlformats.org/officeDocument/2006/relationships/hyperlink" Target="http://europespace.acegroup.com/sites/AR_AOGRel3_Project/SitePages/Home.aspx?RootFolder=/sites/AR_AOGRel3_Project/Shared%20Documents/03_Functional_Design/07%20Functional%20Requirements&amp;FolderCTID=0x012000A94F981F8FF08D40A56C72D5EAD2B984&amp;View=%7b53B4DA14-BE86-4765-BF10-40864446FE75%7d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officespace.ace-ina.com/s/Apollo2Symposium/General/Forms/AllItems.aspx?RootFolder=/s/Apollo2Symposium/General/Apollo%20Refresh%20Program/07_Release_2/12_Interface_Analysis&amp;FolderCTID=0x012000B7F9EC70C9752B4DA37DF18AA4F04B81&amp;View=%7b63698F83-C9C8-44F4-A5E9-560C9C24594E%7d" TargetMode="External"/><Relationship Id="rId5" Type="http://schemas.openxmlformats.org/officeDocument/2006/relationships/hyperlink" Target="http://europespace.acegroup.com/sites/AR_AOGRel3_Project/SitePages/Home.aspx?RootFolder=/sites/AR_AOGRel3_Project/Shared%20Documents/03_Functional_Design/06%20Complaints&amp;FolderCTID=0x012000A94F981F8FF08D40A56C72D5EAD2B984&amp;View=%7b53B4DA14-BE86-4765-BF10-40864446FE75%7d" TargetMode="External"/><Relationship Id="rId4" Type="http://schemas.openxmlformats.org/officeDocument/2006/relationships/hyperlink" Target="http://europespace.acegroup.com/sites/AR_AOGRel3_Project/SitePages/Home.aspx?RootFolder=/sites/AR_AOGRel3_Project/Shared%20Documents/03_Functional_Design/05%20Customer%20Interaction&amp;FolderCTID=0x012000A94F981F8FF08D40A56C72D5EAD2B984&amp;View=%7b53B4DA14-BE86-4765-BF10-40864446FE75%7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– ASPAC High Level Plan &amp; Test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114800"/>
            <a:ext cx="7296870" cy="12954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Overseas General Insurance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ASPAC-Data Interfacing-Test Approach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00579"/>
              </p:ext>
            </p:extLst>
          </p:nvPr>
        </p:nvGraphicFramePr>
        <p:xfrm>
          <a:off x="61119" y="533400"/>
          <a:ext cx="9144000" cy="612190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13310"/>
                <a:gridCol w="990142"/>
                <a:gridCol w="1154169"/>
                <a:gridCol w="3033067"/>
                <a:gridCol w="675811"/>
                <a:gridCol w="720869"/>
                <a:gridCol w="195663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Data/Document Communication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Mode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Work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View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Creation for Different LOBs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 ACC System</a:t>
                      </a:r>
                    </a:p>
                    <a:p>
                      <a:pPr marL="742950" lvl="1" indent="-17145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PBI</a:t>
                      </a:r>
                    </a:p>
                    <a:p>
                      <a:pPr marL="742950" lvl="1" indent="-17145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Casualty</a:t>
                      </a:r>
                    </a:p>
                    <a:p>
                      <a:pPr marL="742950" lvl="1" indent="-17145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</a:t>
                      </a:r>
                    </a:p>
                    <a:p>
                      <a:pPr marL="742950" lvl="1" indent="-171450" algn="l" defTabSz="914400" rtl="0" eaLnBrk="1" latinLnBrk="0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Marine Cargo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different claim transactions such as Reserve set Payment, Closing and Re-opening the claim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Creation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/SIT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system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needs to be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integrated with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Via BizTalk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&amp; available for data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</a:t>
                      </a:r>
                      <a:endParaRPr lang="en-GB" sz="900" kern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creation part will be dependent on ACC team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if access to ACC application is not granted to SIT team.</a:t>
                      </a:r>
                      <a:endParaRPr lang="en-US" sz="900" kern="12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Field validation in WorkView against ACC Fields.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of related documents with the Claim file that are created.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File Note in a document that are indexed with ACC file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View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needs </a:t>
                      </a:r>
                      <a:r>
                        <a:rPr lang="en-US" sz="900" kern="12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provided to SIT Team for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purpose.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should be Up and Running.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ACC 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Tasks/Document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Taxonomy which are created on ACC claim  would be sent to ACC along with Document File Note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the same in ACC System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/ ACC needs to be provided to SIT Team for validation purpose.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 should be Up and Running.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Communication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ACC 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File Note for a Document  which is linked with ACC Claim in WorkView and Validation of same in ACC System.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indexing/re-indexing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on the document in which file note is created.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</a:t>
                      </a:r>
                      <a:r>
                        <a:rPr lang="en-US" sz="18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Team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/ ACC needs to be provided to SIT Team for validation purpose.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 should be Up and Running.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File Note in ACC System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Launch the documents  in ACC Daeja Viewer that are created in ACC from WorkView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the document properties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for Work View / ACC needs to be provided to SIT Team for validation purpose.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 should be Up and Running.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</a:t>
                      </a: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FTP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service to extract the documents and place the same into the respective WorkView FTP service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Extraction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Accenture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ICC File System should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be up and running 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documents which are ingested into WorkView System once after the ICC File System process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requires appropriate access to validate the document.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6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ASPAC-Data Interfacing-Test Approach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4595"/>
              </p:ext>
            </p:extLst>
          </p:nvPr>
        </p:nvGraphicFramePr>
        <p:xfrm>
          <a:off x="259239" y="609600"/>
          <a:ext cx="8882146" cy="581385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07378"/>
                <a:gridCol w="960444"/>
                <a:gridCol w="1119539"/>
                <a:gridCol w="2942071"/>
                <a:gridCol w="655538"/>
                <a:gridCol w="699239"/>
                <a:gridCol w="1897937"/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Data/Document Communication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Mode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3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Meridian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Registration in WorkView System for Different LOBs such as Casualty ,Auto, Marine Cargo, PBI.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Meridian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APSYNC Job needs to be Up and Running and also the BizTalk Service. 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Team requires appropriate access to set up the Policy  in WorkView.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5897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Enriching the policies sent from WorkView in Meridian System.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Expand the skeleton policy &amp;perform different policy transactions such as Endorsement, cancelation and renewal etc.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 set up in Meridian for the policies that are created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claim subsequent transaction like reserve set up  , settling and re-opening the claim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Subsequent transactions on the policy that are created from UWP.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 Up and Testing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Meridian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APSYNC Job needs to be Up and Running and also the BizTalk Service. 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Team requires appropriate access to Meridian System to perform Policy &amp;Claim actions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058977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Field wise validation of policies and claims against the meridian files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Status validation  of Policy/claim  files in </a:t>
                      </a:r>
                      <a:r>
                        <a:rPr lang="en-US" sz="9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as and when the transaction is being performed in Meridian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Meridian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APSYNC Job needs to be Up and Running and also the BizTalk Service. 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26795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</a:t>
                      </a:r>
                    </a:p>
                    <a:p>
                      <a:pPr marL="1143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PBE Documents from Meridian System to be sent to the  FTP location and ICC File System would direct them into work view.</a:t>
                      </a:r>
                    </a:p>
                    <a:p>
                      <a:pPr marL="285750" lvl="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Invoice document from meridian would be sent to  WorkView via Email Broker</a:t>
                      </a:r>
                    </a:p>
                    <a:p>
                      <a:pPr marL="285750" lvl="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whether the documents are ingested into respective claim/policy files in WorkView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Meridian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APSYNC Job and ICC File System service needs to be Up and Running 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ASPAC-Data Interfacing-Test Approach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60531"/>
              </p:ext>
            </p:extLst>
          </p:nvPr>
        </p:nvGraphicFramePr>
        <p:xfrm>
          <a:off x="259239" y="721817"/>
          <a:ext cx="8869680" cy="571043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94912"/>
                <a:gridCol w="960444"/>
                <a:gridCol w="1119539"/>
                <a:gridCol w="2942071"/>
                <a:gridCol w="655538"/>
                <a:gridCol w="699239"/>
                <a:gridCol w="1897937"/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Data/Document Communication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Mode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Manually Placing the ACRS  Policy feed into the Configured FTP path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 and Certificate Field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Validation in Work View against the data feed that are processed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of related documents with the Claim file that are created.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needs to be Up and Running and also the BizTalk Service.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team to provide the policy data feed</a:t>
                      </a: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 the ACRS Policy Documents and Ingest the  document into ACE View using Email Functionality</a:t>
                      </a:r>
                    </a:p>
                    <a:p>
                      <a:pPr marL="285750" lvl="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whether the documents are ingested into respective claim/policy files in WorkView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Ingestion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ACRS Document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Service to send the Document to  configured to WorkView Email Boxes.</a:t>
                      </a:r>
                      <a:endParaRPr lang="en-US" sz="900" kern="12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46304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6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6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Manually Placing the System6 Policy feed into the Configured FTP path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 and Certificate Field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Validation in Work View against the data feed that are processed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Indexing of related documents with the Claim file that are created.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needs to be Up and Running and also the BizTalk Service.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System6 team to provide the policy data feed</a:t>
                      </a: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Systen6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 the System6 Policy Documents and Ingest the  document into ACE View using FTP Window service</a:t>
                      </a:r>
                    </a:p>
                    <a:p>
                      <a:pPr marL="285750" lvl="0" indent="-1714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whether the documents are ingested into respective claim/policy files in WorkView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Ingestion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System6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</a:t>
                      </a: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Service to send the Document to  the FTP Window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ICC File System service to be up and running</a:t>
                      </a:r>
                      <a:endParaRPr lang="en-US" sz="900" kern="12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ASPAC-Data Interfacing-Test Approach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50659"/>
              </p:ext>
            </p:extLst>
          </p:nvPr>
        </p:nvGraphicFramePr>
        <p:xfrm>
          <a:off x="259239" y="609600"/>
          <a:ext cx="8869680" cy="598475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94912"/>
                <a:gridCol w="960444"/>
                <a:gridCol w="1119539"/>
                <a:gridCol w="2918185"/>
                <a:gridCol w="679424"/>
                <a:gridCol w="699239"/>
                <a:gridCol w="1897937"/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Data/Document Communication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Mode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3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UWP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UWP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 up New Business Policy in UWP with different status(Submission , quote and authorized policy).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Policy Subsequent Transaction such as Endorsement ,renewal, cancellation ,NTU, Decline and reinstate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 Up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should be integrated with UWP Via BizTalk Service.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BizTalk Service should be active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 needs to be provided with UWP System Access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Field Validation of New Business Policy Files in WorkView which are created from UWP System.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the existing Policy upon the transaction changes in UWP System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Policy Case in WorkView that are created upon Policy Status Change in UWP.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Orphan Task in Work View System and also create skeleton policies in WorkView</a:t>
                      </a:r>
                      <a:endParaRPr lang="en-GB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should be integrated with UWP Via BizTalk Service.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BizTalk Service should be active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 needs to be provided with UWP System Access</a:t>
                      </a:r>
                    </a:p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UWP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Field Validation of skeleton policies and insureds that are created in work view is integrated to UWP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view should be integrated with UWP Via BizTalk Service.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BizTalk Service should be active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 needs to be provided with UWP System Access</a:t>
                      </a:r>
                    </a:p>
                    <a:p>
                      <a:pPr marL="114300" lvl="0" indent="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UWP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Policy/Quote Document generated in UWP upon different transactions would be sent to WorkView via web services</a:t>
                      </a:r>
                    </a:p>
                    <a:p>
                      <a:pPr marL="342900" lvl="0" indent="-2286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whether the documents are ingested into respective claim/policy files in WorkView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Ingestion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needs to be integrated with UWP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Service should be up and running</a:t>
                      </a:r>
                      <a:endParaRPr lang="en-US" sz="900" kern="12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5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ASPAC-Data Interfacing-Test Approach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89812"/>
              </p:ext>
            </p:extLst>
          </p:nvPr>
        </p:nvGraphicFramePr>
        <p:xfrm>
          <a:off x="259239" y="721817"/>
          <a:ext cx="8869680" cy="319582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94912"/>
                <a:gridCol w="1035768"/>
                <a:gridCol w="1044215"/>
                <a:gridCol w="2942071"/>
                <a:gridCol w="655538"/>
                <a:gridCol w="699239"/>
                <a:gridCol w="1897937"/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Data/Document Communication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Communication</a:t>
                      </a:r>
                      <a:r>
                        <a:rPr lang="en-GB" sz="9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Mode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Approach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Dependencies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3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Chubb OFAC </a:t>
                      </a:r>
                      <a:r>
                        <a:rPr lang="en-US" sz="9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Sanction</a:t>
                      </a: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Communication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OFAC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 of New Policy with the existing Insured/Policy Holder  in which OFAC sanction check is enabled in WorkView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Set Up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D&amp;B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needs to be Up and Running and also the BizTalk Service. 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Account used for Policy creation should have OFAC check is enabled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46304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OFAC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WorkView</a:t>
                      </a: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14300" lvl="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900" kern="1200" baseline="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the OFAC Flag is set as and when the WorkView interacts with D&amp;B System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Testing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900" kern="12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 System should be integrated with D&amp;B System.</a:t>
                      </a:r>
                    </a:p>
                    <a:p>
                      <a:pPr marL="342900" lvl="0" indent="-228600" algn="l" defTabSz="914400" rtl="0" eaLnBrk="1" latinLnBrk="0" hangingPunct="1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Scheduled Batch needs to be Up and Running and also the BizTalk Service.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Test Data Requirement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73525"/>
              </p:ext>
            </p:extLst>
          </p:nvPr>
        </p:nvGraphicFramePr>
        <p:xfrm>
          <a:off x="415170" y="762000"/>
          <a:ext cx="8561348" cy="461772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78654"/>
                <a:gridCol w="3066698"/>
                <a:gridCol w="677397"/>
                <a:gridCol w="556017"/>
                <a:gridCol w="580430"/>
                <a:gridCol w="2902152"/>
              </a:tblGrid>
              <a:tr h="545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Interfaces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Transactions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Owner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(Cycle 1)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(Cycle 2)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Remarks</a:t>
                      </a:r>
                      <a:endParaRPr lang="en-GB" sz="9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7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ACC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Creation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of  new Claim and on different LOBs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PBI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Casualty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 etc.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Amend the claim 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by performing  various transactions like Reserve Set , Payment, Recovery &amp;Settlement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with Different status like Closed , Declined and Re-opened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ACC/Wok View SIT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ACC.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ACC 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team to provide the Files with requested data specification / required access to ACC System to perform the necessary transactions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115223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Meridian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Policy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Files on different LOBs  with following criteria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Policies on  various LOBs like Casualty &amp; Property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New Business Policy with New Insured/Existing Insured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Expanding and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authorizing the skeleton policy created from WorkView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Policy Subsequent Transactions like Renewal, Endorsement ,Cancellation etc.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Amend or perform different transaction on the policies that are created from UWP source system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</a:p>
                    <a:p>
                      <a:pPr algn="ctr"/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Meridian Environment.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SIT team is to be provided with appropriate access to set up the data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5457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Creation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of  new Claim and on different LOBs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PBI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Casualty 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 etc.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Amend the claim 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by performing  various transactions like Reserve Set , Payment, Recovery &amp;Settlement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with Different status like Closed , Declined and Re-opened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SIT Team</a:t>
                      </a:r>
                    </a:p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Meridian Environment.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SIT team is to be provided with appropriate access to set up the data</a:t>
                      </a:r>
                    </a:p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7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Test Data Requirement-Contd..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6424"/>
              </p:ext>
            </p:extLst>
          </p:nvPr>
        </p:nvGraphicFramePr>
        <p:xfrm>
          <a:off x="390149" y="762000"/>
          <a:ext cx="8586371" cy="40233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80929"/>
                <a:gridCol w="3075661"/>
                <a:gridCol w="691180"/>
                <a:gridCol w="545840"/>
                <a:gridCol w="582127"/>
                <a:gridCol w="2910634"/>
              </a:tblGrid>
              <a:tr h="545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Interfaces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Transactions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Owner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(Cycle 1)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No. of Files</a:t>
                      </a:r>
                      <a:r>
                        <a:rPr lang="en-US" sz="9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 (Cycle 2)</a:t>
                      </a:r>
                      <a:endParaRPr lang="en-GB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kern="1200" baseline="0" dirty="0" smtClean="0">
                          <a:ln>
                            <a:noFill/>
                          </a:ln>
                          <a:effectLst/>
                          <a:latin typeface="Segoe UI" pitchFamily="34" charset="0"/>
                          <a:cs typeface="Segoe UI" pitchFamily="34" charset="0"/>
                        </a:rPr>
                        <a:t>Remarks</a:t>
                      </a:r>
                      <a:endParaRPr lang="en-GB" sz="900" b="1" kern="120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ACRS</a:t>
                      </a:r>
                      <a:endParaRPr lang="en-GB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Creation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of  New Business Policy  with different status like In progress,  Quoted, Bound and Authorized.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Subsequent policy transaction on  existing New Business Policy like Endorsement ,Renewal , Cancellation etc.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team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solidFill>
                            <a:schemeClr val="dk1"/>
                          </a:solidFill>
                          <a:effectLst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ACRS System.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ACRS 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team to provide the Files with requested data specification / required access to ACRS System to perform the necessary transactions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849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System 6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Creation of A&amp;H Certificate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Mater Policies with various status like  In progress,  Quoted, Bound and Authorized.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Subsequent policy transaction on  existing New Business Policy like Endorsement ,Renewal , Cancellation etc.</a:t>
                      </a: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System6 Team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System6.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System6 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team to provide the Files with requested data specification / required access to System6 System to perform the necessary transactions.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1000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UWP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Policy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Files on different LOBs  with following criteria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Policies on  Property and Casualty LOB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New Business Policy with New Insured/Existing Insured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Expanding and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authorizing the skeleton policy created from WorkView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Policy Subsequent Transactions like Renewal, Endorsement ,Cancellation etc.</a:t>
                      </a:r>
                      <a:endParaRPr lang="en-GB" sz="900" baseline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300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100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Integrated with  UWP Environment.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SIT team is to be provided with appropriate access to set up the data</a:t>
                      </a:r>
                    </a:p>
                    <a:p>
                      <a:pPr algn="ctr"/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OFAC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Sanction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Insured List which are blacklisted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OFAC Sanction check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en-GB" sz="9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Required</a:t>
                      </a:r>
                      <a:r>
                        <a:rPr lang="en-GB" sz="900" baseline="0" dirty="0" smtClean="0">
                          <a:effectLst/>
                          <a:latin typeface="Segoe UI" pitchFamily="34" charset="0"/>
                          <a:cs typeface="Segoe UI" pitchFamily="34" charset="0"/>
                        </a:rPr>
                        <a:t>  WorkView  to be Integrated with  Chubb/D&amp;B system.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17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In Scope Component Matrix.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04411"/>
              </p:ext>
            </p:extLst>
          </p:nvPr>
        </p:nvGraphicFramePr>
        <p:xfrm>
          <a:off x="4937919" y="609600"/>
          <a:ext cx="3906331" cy="1828800"/>
        </p:xfrm>
        <a:graphic>
          <a:graphicData uri="http://schemas.openxmlformats.org/drawingml/2006/table">
            <a:tbl>
              <a:tblPr/>
              <a:tblGrid>
                <a:gridCol w="934531"/>
                <a:gridCol w="1143000"/>
                <a:gridCol w="1828800"/>
              </a:tblGrid>
              <a:tr h="21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Component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Functionalities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159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COG ASPAC Interfaces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 Integration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 Integration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Meridian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Integration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ACRS Integration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System6 Integration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UWP Integration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OFAC Sanction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81598"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Gen Next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9" y="533400"/>
            <a:ext cx="428134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842" y="1084888"/>
            <a:ext cx="7703196" cy="261559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ASAPC Test Scope, Test Process &amp; Test Deliverables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Overseas General Insurance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19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Test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Scope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2194" y="1581912"/>
            <a:ext cx="7723856" cy="3527397"/>
            <a:chOff x="642194" y="1581912"/>
            <a:chExt cx="7723856" cy="3527397"/>
          </a:xfrm>
        </p:grpSpPr>
        <p:sp>
          <p:nvSpPr>
            <p:cNvPr id="16" name="Rectangle 15"/>
            <p:cNvSpPr/>
            <p:nvPr/>
          </p:nvSpPr>
          <p:spPr>
            <a:xfrm>
              <a:off x="678893" y="1581912"/>
              <a:ext cx="2286000" cy="24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Pre-QA Testing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586" y="1801171"/>
              <a:ext cx="3628441" cy="631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33517" tIns="41910" rIns="41910" bIns="41910" numCol="1" spcCol="1270" anchor="ctr" anchorCtr="0">
              <a:noAutofit/>
            </a:bodyPr>
            <a:lstStyle/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b="0" kern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8714" y="1581912"/>
              <a:ext cx="2286000" cy="24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Sanity / Smoke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7075" y="1802691"/>
              <a:ext cx="3628441" cy="631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33517" tIns="41910" rIns="41910" bIns="41910" numCol="1" spcCol="1270" anchor="ctr" anchorCtr="0">
              <a:noAutofit/>
            </a:bodyPr>
            <a:lstStyle/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b="0" kern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695102" y="1890858"/>
              <a:ext cx="360992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Static Validation of Requirements, Use Cases, Configuration </a:t>
              </a: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Sheets</a:t>
              </a:r>
              <a:r>
                <a:rPr lang="en-US" sz="1000" dirty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Document Templates, etc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756125" y="1887481"/>
              <a:ext cx="360992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Validation of build before the actual test execution starts to verify the working of basic happy path </a:t>
              </a: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flow.</a:t>
              </a:r>
              <a:endPara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3026" y="2953512"/>
              <a:ext cx="2286000" cy="24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System Testing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719" y="3171741"/>
              <a:ext cx="3628441" cy="631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33517" tIns="41910" rIns="41910" bIns="41910" numCol="1" spcCol="1270" anchor="ctr" anchorCtr="0">
              <a:noAutofit/>
            </a:bodyPr>
            <a:lstStyle/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b="0" kern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33515" y="2953512"/>
              <a:ext cx="2286000" cy="24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System Integration Testing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31208" y="3173261"/>
              <a:ext cx="3628441" cy="631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33517" tIns="41910" rIns="41910" bIns="41910" numCol="1" spcCol="1270" anchor="ctr" anchorCtr="0">
              <a:noAutofit/>
            </a:bodyPr>
            <a:lstStyle/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b="0" kern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89235" y="3363122"/>
              <a:ext cx="3609925" cy="237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lvl="1" indent="-171450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Individual </a:t>
              </a: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Component </a:t>
              </a: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evel Testing</a:t>
              </a:r>
              <a:endPara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750258" y="3156451"/>
              <a:ext cx="3609925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testing to cover the E2E workflow between all the integrated components involving Vega Unity, FileNet, Ingestion, XPression, </a:t>
              </a: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Interface </a:t>
              </a:r>
              <a:r>
                <a:rPr lang="en-US" sz="1000" dirty="0" err="1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Systems</a:t>
              </a:r>
              <a:r>
                <a:rPr lang="en-US" sz="1000" dirty="0" err="1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en-US" sz="1000" dirty="0" err="1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etc</a:t>
              </a:r>
              <a:r>
                <a:rPr lang="en-US" sz="1000" dirty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., 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0719" y="4248912"/>
              <a:ext cx="2286000" cy="24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Performance Testing</a:t>
              </a:r>
              <a:endParaRPr lang="en-US" sz="105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0719" y="4469405"/>
              <a:ext cx="3628441" cy="6314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733517" tIns="41910" rIns="41910" bIns="41910" numCol="1" spcCol="1270" anchor="ctr" anchorCtr="0">
              <a:noAutofit/>
            </a:bodyPr>
            <a:lstStyle/>
            <a:p>
              <a:pPr marL="0" lvl="1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b="0" kern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642194" y="4439895"/>
              <a:ext cx="3609925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NFR Identification &amp; Gathering</a:t>
              </a:r>
            </a:p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Performance Environment Setup &amp; Tools Feasibility</a:t>
              </a:r>
            </a:p>
            <a:p>
              <a:pPr marL="171450" lvl="1" indent="-171450" algn="just" defTabSz="466725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Performance Monitoring &amp; Reporting</a:t>
              </a:r>
              <a:endParaRPr lang="en-US" sz="1000" dirty="0">
                <a:solidFill>
                  <a:schemeClr val="dk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709319" y="4248912"/>
            <a:ext cx="2286000" cy="246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Testing</a:t>
            </a:r>
            <a:endParaRPr lang="en-US" sz="105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09319" y="4473966"/>
            <a:ext cx="3628441" cy="631434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0" tIns="41910" rIns="27432" bIns="41910" numCol="1" spcCol="1270" anchor="ctr" anchorCtr="0">
            <a:noAutofit/>
          </a:bodyPr>
          <a:lstStyle/>
          <a:p>
            <a:pPr marL="171450" lvl="1" indent="-171450" defTabSz="466725" eaLnBrk="0" hangingPunct="0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the components which can be automated</a:t>
            </a:r>
          </a:p>
          <a:p>
            <a:pPr marL="171450" lvl="1" indent="-171450" defTabSz="466725" eaLnBrk="0" hangingPunct="0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the common component which can be reused from earlier releases</a:t>
            </a:r>
          </a:p>
        </p:txBody>
      </p:sp>
    </p:spTree>
    <p:extLst>
      <p:ext uri="{BB962C8B-B14F-4D97-AF65-F5344CB8AC3E}">
        <p14:creationId xmlns:p14="http://schemas.microsoft.com/office/powerpoint/2010/main" val="27701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886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Agenda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51125" y="1219200"/>
            <a:ext cx="8296795" cy="3733800"/>
            <a:chOff x="451125" y="1447800"/>
            <a:chExt cx="8296795" cy="3733800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-548769" y="3236659"/>
              <a:ext cx="2861561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" panose="020B0602020104020603" pitchFamily="34" charset="0"/>
                </a:rPr>
                <a:t>AGENDA</a:t>
              </a:r>
              <a:endParaRPr lang="en-US" sz="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998953" y="1447800"/>
              <a:ext cx="7748967" cy="3733800"/>
              <a:chOff x="998953" y="1447800"/>
              <a:chExt cx="7748967" cy="3733800"/>
            </a:xfrm>
          </p:grpSpPr>
          <p:sp>
            <p:nvSpPr>
              <p:cNvPr id="4" name="Title 1"/>
              <p:cNvSpPr txBox="1">
                <a:spLocks/>
              </p:cNvSpPr>
              <p:nvPr/>
            </p:nvSpPr>
            <p:spPr bwMode="auto">
              <a:xfrm>
                <a:off x="3288228" y="1553028"/>
                <a:ext cx="5459692" cy="2768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  <a:lvl2pPr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4572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9144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13716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18288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85000"/>
                  </a:lnSpc>
                </a:pP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R2 COG Indicative Timelines Overview</a:t>
                </a:r>
              </a:p>
              <a:p>
                <a:pPr>
                  <a:lnSpc>
                    <a:spcPct val="185000"/>
                  </a:lnSpc>
                </a:pPr>
                <a:endParaRPr lang="en-US" sz="1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85000"/>
                  </a:lnSpc>
                </a:pP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R2 COG High Level Overview </a:t>
                </a:r>
                <a:r>
                  <a:rPr lang="en-US" sz="1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&amp; Interface Test </a:t>
                </a: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Approach</a:t>
                </a:r>
              </a:p>
              <a:p>
                <a:pPr>
                  <a:lnSpc>
                    <a:spcPct val="185000"/>
                  </a:lnSpc>
                </a:pPr>
                <a:endParaRPr lang="en-US" sz="1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85000"/>
                  </a:lnSpc>
                </a:pP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R2 COG Test </a:t>
                </a:r>
                <a:r>
                  <a:rPr lang="en-US" sz="1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Scope, Process &amp; </a:t>
                </a: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Deliverables</a:t>
                </a:r>
              </a:p>
              <a:p>
                <a:pPr>
                  <a:lnSpc>
                    <a:spcPct val="185000"/>
                  </a:lnSpc>
                </a:pPr>
                <a:endParaRPr lang="en-US" sz="1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85000"/>
                  </a:lnSpc>
                </a:pP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R2 COG Quality </a:t>
                </a:r>
                <a:r>
                  <a:rPr lang="en-US" sz="1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Gates &amp; Defect Management </a:t>
                </a:r>
                <a:r>
                  <a:rPr lang="en-US" sz="1800" b="1" dirty="0" smtClean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Process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998953" y="1447800"/>
                <a:ext cx="2175155" cy="3733800"/>
                <a:chOff x="998953" y="1447800"/>
                <a:chExt cx="2175155" cy="37338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97556" y="1447800"/>
                  <a:ext cx="0" cy="3733800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998953" y="1568577"/>
                  <a:ext cx="2175155" cy="3528241"/>
                  <a:chOff x="998953" y="1568577"/>
                  <a:chExt cx="2175155" cy="3528241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998953" y="1568577"/>
                    <a:ext cx="2162429" cy="1267710"/>
                    <a:chOff x="1146098" y="1811516"/>
                    <a:chExt cx="2162429" cy="126771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146098" y="1811516"/>
                      <a:ext cx="2162429" cy="1267710"/>
                      <a:chOff x="1756737" y="1089807"/>
                      <a:chExt cx="3200232" cy="1876114"/>
                    </a:xfrm>
                  </p:grpSpPr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140843" y="2197100"/>
                        <a:ext cx="1447800" cy="768821"/>
                      </a:xfrm>
                      <a:prstGeom prst="rect">
                        <a:avLst/>
                      </a:prstGeom>
                      <a:solidFill>
                        <a:srgbClr val="367FC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" name="Parallelogram 1"/>
                      <p:cNvSpPr/>
                      <p:nvPr/>
                    </p:nvSpPr>
                    <p:spPr>
                      <a:xfrm rot="19820030" flipH="1" flipV="1">
                        <a:off x="1756737" y="1567817"/>
                        <a:ext cx="2152511" cy="939702"/>
                      </a:xfrm>
                      <a:custGeom>
                        <a:avLst/>
                        <a:gdLst>
                          <a:gd name="connsiteX0" fmla="*/ 0 w 2218490"/>
                          <a:gd name="connsiteY0" fmla="*/ 641776 h 641776"/>
                          <a:gd name="connsiteX1" fmla="*/ 336528 w 2218490"/>
                          <a:gd name="connsiteY1" fmla="*/ 0 h 641776"/>
                          <a:gd name="connsiteX2" fmla="*/ 2218490 w 2218490"/>
                          <a:gd name="connsiteY2" fmla="*/ 0 h 641776"/>
                          <a:gd name="connsiteX3" fmla="*/ 1881962 w 2218490"/>
                          <a:gd name="connsiteY3" fmla="*/ 641776 h 641776"/>
                          <a:gd name="connsiteX4" fmla="*/ 0 w 2218490"/>
                          <a:gd name="connsiteY4" fmla="*/ 641776 h 641776"/>
                          <a:gd name="connsiteX0" fmla="*/ 0 w 2218490"/>
                          <a:gd name="connsiteY0" fmla="*/ 641776 h 674856"/>
                          <a:gd name="connsiteX1" fmla="*/ 336528 w 2218490"/>
                          <a:gd name="connsiteY1" fmla="*/ 0 h 674856"/>
                          <a:gd name="connsiteX2" fmla="*/ 2218490 w 2218490"/>
                          <a:gd name="connsiteY2" fmla="*/ 0 h 674856"/>
                          <a:gd name="connsiteX3" fmla="*/ 1882302 w 2218490"/>
                          <a:gd name="connsiteY3" fmla="*/ 674856 h 674856"/>
                          <a:gd name="connsiteX4" fmla="*/ 0 w 2218490"/>
                          <a:gd name="connsiteY4" fmla="*/ 641776 h 674856"/>
                          <a:gd name="connsiteX0" fmla="*/ 0 w 2268070"/>
                          <a:gd name="connsiteY0" fmla="*/ 671084 h 704164"/>
                          <a:gd name="connsiteX1" fmla="*/ 336528 w 2268070"/>
                          <a:gd name="connsiteY1" fmla="*/ 29308 h 704164"/>
                          <a:gd name="connsiteX2" fmla="*/ 2268070 w 2268070"/>
                          <a:gd name="connsiteY2" fmla="*/ 0 h 704164"/>
                          <a:gd name="connsiteX3" fmla="*/ 1882302 w 2268070"/>
                          <a:gd name="connsiteY3" fmla="*/ 704164 h 704164"/>
                          <a:gd name="connsiteX4" fmla="*/ 0 w 2268070"/>
                          <a:gd name="connsiteY4" fmla="*/ 671084 h 704164"/>
                          <a:gd name="connsiteX0" fmla="*/ 0 w 2152511"/>
                          <a:gd name="connsiteY0" fmla="*/ 939702 h 939702"/>
                          <a:gd name="connsiteX1" fmla="*/ 220969 w 2152511"/>
                          <a:gd name="connsiteY1" fmla="*/ 29308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439093 w 2152511"/>
                          <a:gd name="connsiteY1" fmla="*/ 353606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391083 w 2152511"/>
                          <a:gd name="connsiteY1" fmla="*/ 235824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52511" h="939702">
                            <a:moveTo>
                              <a:pt x="0" y="939702"/>
                            </a:moveTo>
                            <a:lnTo>
                              <a:pt x="391083" y="235824"/>
                            </a:lnTo>
                            <a:lnTo>
                              <a:pt x="2152511" y="0"/>
                            </a:lnTo>
                            <a:lnTo>
                              <a:pt x="1766743" y="704164"/>
                            </a:lnTo>
                            <a:lnTo>
                              <a:pt x="0" y="939702"/>
                            </a:lnTo>
                            <a:close/>
                          </a:path>
                        </a:pathLst>
                      </a:custGeom>
                      <a:solidFill>
                        <a:srgbClr val="41BAD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531493" y="1089807"/>
                        <a:ext cx="1044476" cy="808285"/>
                      </a:xfrm>
                      <a:prstGeom prst="rect">
                        <a:avLst/>
                      </a:prstGeom>
                      <a:solidFill>
                        <a:srgbClr val="10A0C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12" name="Isosceles Triangle 11"/>
                      <p:cNvSpPr/>
                      <p:nvPr/>
                    </p:nvSpPr>
                    <p:spPr>
                      <a:xfrm rot="5400000">
                        <a:off x="4362325" y="1303453"/>
                        <a:ext cx="808287" cy="381001"/>
                      </a:xfrm>
                      <a:prstGeom prst="triangle">
                        <a:avLst/>
                      </a:prstGeom>
                      <a:solidFill>
                        <a:srgbClr val="10A0C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</p:grpSp>
                <p:pic>
                  <p:nvPicPr>
                    <p:cNvPr id="42" name="Picture 4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05329" y="1896413"/>
                      <a:ext cx="380067" cy="3800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1678" y="2312146"/>
                    <a:ext cx="2162430" cy="1260765"/>
                    <a:chOff x="1158826" y="2545660"/>
                    <a:chExt cx="2162430" cy="1260765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1158826" y="2545660"/>
                      <a:ext cx="2162430" cy="1260765"/>
                      <a:chOff x="1756737" y="1093331"/>
                      <a:chExt cx="3200230" cy="1865835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2140844" y="2260237"/>
                        <a:ext cx="1447800" cy="698929"/>
                      </a:xfrm>
                      <a:prstGeom prst="rect">
                        <a:avLst/>
                      </a:prstGeom>
                      <a:solidFill>
                        <a:srgbClr val="8E431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2" name="Parallelogram 1"/>
                      <p:cNvSpPr/>
                      <p:nvPr/>
                    </p:nvSpPr>
                    <p:spPr>
                      <a:xfrm rot="19820030" flipH="1" flipV="1">
                        <a:off x="1756737" y="1567817"/>
                        <a:ext cx="2152511" cy="939702"/>
                      </a:xfrm>
                      <a:custGeom>
                        <a:avLst/>
                        <a:gdLst>
                          <a:gd name="connsiteX0" fmla="*/ 0 w 2218490"/>
                          <a:gd name="connsiteY0" fmla="*/ 641776 h 641776"/>
                          <a:gd name="connsiteX1" fmla="*/ 336528 w 2218490"/>
                          <a:gd name="connsiteY1" fmla="*/ 0 h 641776"/>
                          <a:gd name="connsiteX2" fmla="*/ 2218490 w 2218490"/>
                          <a:gd name="connsiteY2" fmla="*/ 0 h 641776"/>
                          <a:gd name="connsiteX3" fmla="*/ 1881962 w 2218490"/>
                          <a:gd name="connsiteY3" fmla="*/ 641776 h 641776"/>
                          <a:gd name="connsiteX4" fmla="*/ 0 w 2218490"/>
                          <a:gd name="connsiteY4" fmla="*/ 641776 h 641776"/>
                          <a:gd name="connsiteX0" fmla="*/ 0 w 2218490"/>
                          <a:gd name="connsiteY0" fmla="*/ 641776 h 674856"/>
                          <a:gd name="connsiteX1" fmla="*/ 336528 w 2218490"/>
                          <a:gd name="connsiteY1" fmla="*/ 0 h 674856"/>
                          <a:gd name="connsiteX2" fmla="*/ 2218490 w 2218490"/>
                          <a:gd name="connsiteY2" fmla="*/ 0 h 674856"/>
                          <a:gd name="connsiteX3" fmla="*/ 1882302 w 2218490"/>
                          <a:gd name="connsiteY3" fmla="*/ 674856 h 674856"/>
                          <a:gd name="connsiteX4" fmla="*/ 0 w 2218490"/>
                          <a:gd name="connsiteY4" fmla="*/ 641776 h 674856"/>
                          <a:gd name="connsiteX0" fmla="*/ 0 w 2268070"/>
                          <a:gd name="connsiteY0" fmla="*/ 671084 h 704164"/>
                          <a:gd name="connsiteX1" fmla="*/ 336528 w 2268070"/>
                          <a:gd name="connsiteY1" fmla="*/ 29308 h 704164"/>
                          <a:gd name="connsiteX2" fmla="*/ 2268070 w 2268070"/>
                          <a:gd name="connsiteY2" fmla="*/ 0 h 704164"/>
                          <a:gd name="connsiteX3" fmla="*/ 1882302 w 2268070"/>
                          <a:gd name="connsiteY3" fmla="*/ 704164 h 704164"/>
                          <a:gd name="connsiteX4" fmla="*/ 0 w 2268070"/>
                          <a:gd name="connsiteY4" fmla="*/ 671084 h 704164"/>
                          <a:gd name="connsiteX0" fmla="*/ 0 w 2152511"/>
                          <a:gd name="connsiteY0" fmla="*/ 939702 h 939702"/>
                          <a:gd name="connsiteX1" fmla="*/ 220969 w 2152511"/>
                          <a:gd name="connsiteY1" fmla="*/ 29308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439093 w 2152511"/>
                          <a:gd name="connsiteY1" fmla="*/ 353606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391083 w 2152511"/>
                          <a:gd name="connsiteY1" fmla="*/ 235824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52511" h="939702">
                            <a:moveTo>
                              <a:pt x="0" y="939702"/>
                            </a:moveTo>
                            <a:lnTo>
                              <a:pt x="391083" y="235824"/>
                            </a:lnTo>
                            <a:lnTo>
                              <a:pt x="2152511" y="0"/>
                            </a:lnTo>
                            <a:lnTo>
                              <a:pt x="1766743" y="704164"/>
                            </a:lnTo>
                            <a:lnTo>
                              <a:pt x="0" y="939702"/>
                            </a:lnTo>
                            <a:close/>
                          </a:path>
                        </a:pathLst>
                      </a:custGeom>
                      <a:solidFill>
                        <a:srgbClr val="F7825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3531493" y="1093331"/>
                        <a:ext cx="1044475" cy="808285"/>
                      </a:xfrm>
                      <a:prstGeom prst="rect">
                        <a:avLst/>
                      </a:prstGeom>
                      <a:solidFill>
                        <a:srgbClr val="E45B2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4" name="Isosceles Triangle 23"/>
                      <p:cNvSpPr/>
                      <p:nvPr/>
                    </p:nvSpPr>
                    <p:spPr>
                      <a:xfrm rot="5400000">
                        <a:off x="4363537" y="1305766"/>
                        <a:ext cx="805860" cy="381000"/>
                      </a:xfrm>
                      <a:prstGeom prst="triangle">
                        <a:avLst/>
                      </a:prstGeom>
                      <a:solidFill>
                        <a:srgbClr val="E45B2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</p:grpSp>
                <p:pic>
                  <p:nvPicPr>
                    <p:cNvPr id="43" name="Picture 42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86995" y="2593994"/>
                      <a:ext cx="447867" cy="4478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007226" y="3090381"/>
                    <a:ext cx="2162627" cy="1267507"/>
                    <a:chOff x="1135324" y="3328558"/>
                    <a:chExt cx="2162627" cy="1267507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135324" y="3328558"/>
                      <a:ext cx="2162627" cy="1267507"/>
                      <a:chOff x="1756737" y="1141145"/>
                      <a:chExt cx="3200520" cy="1875814"/>
                    </a:xfrm>
                  </p:grpSpPr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2136171" y="2318031"/>
                        <a:ext cx="1316182" cy="698928"/>
                      </a:xfrm>
                      <a:prstGeom prst="rect">
                        <a:avLst/>
                      </a:prstGeom>
                      <a:solidFill>
                        <a:srgbClr val="D401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7" name="Parallelogram 1"/>
                      <p:cNvSpPr/>
                      <p:nvPr/>
                    </p:nvSpPr>
                    <p:spPr>
                      <a:xfrm rot="19820030" flipH="1" flipV="1">
                        <a:off x="1756737" y="1619296"/>
                        <a:ext cx="2152512" cy="939703"/>
                      </a:xfrm>
                      <a:custGeom>
                        <a:avLst/>
                        <a:gdLst>
                          <a:gd name="connsiteX0" fmla="*/ 0 w 2218490"/>
                          <a:gd name="connsiteY0" fmla="*/ 641776 h 641776"/>
                          <a:gd name="connsiteX1" fmla="*/ 336528 w 2218490"/>
                          <a:gd name="connsiteY1" fmla="*/ 0 h 641776"/>
                          <a:gd name="connsiteX2" fmla="*/ 2218490 w 2218490"/>
                          <a:gd name="connsiteY2" fmla="*/ 0 h 641776"/>
                          <a:gd name="connsiteX3" fmla="*/ 1881962 w 2218490"/>
                          <a:gd name="connsiteY3" fmla="*/ 641776 h 641776"/>
                          <a:gd name="connsiteX4" fmla="*/ 0 w 2218490"/>
                          <a:gd name="connsiteY4" fmla="*/ 641776 h 641776"/>
                          <a:gd name="connsiteX0" fmla="*/ 0 w 2218490"/>
                          <a:gd name="connsiteY0" fmla="*/ 641776 h 674856"/>
                          <a:gd name="connsiteX1" fmla="*/ 336528 w 2218490"/>
                          <a:gd name="connsiteY1" fmla="*/ 0 h 674856"/>
                          <a:gd name="connsiteX2" fmla="*/ 2218490 w 2218490"/>
                          <a:gd name="connsiteY2" fmla="*/ 0 h 674856"/>
                          <a:gd name="connsiteX3" fmla="*/ 1882302 w 2218490"/>
                          <a:gd name="connsiteY3" fmla="*/ 674856 h 674856"/>
                          <a:gd name="connsiteX4" fmla="*/ 0 w 2218490"/>
                          <a:gd name="connsiteY4" fmla="*/ 641776 h 674856"/>
                          <a:gd name="connsiteX0" fmla="*/ 0 w 2268070"/>
                          <a:gd name="connsiteY0" fmla="*/ 671084 h 704164"/>
                          <a:gd name="connsiteX1" fmla="*/ 336528 w 2268070"/>
                          <a:gd name="connsiteY1" fmla="*/ 29308 h 704164"/>
                          <a:gd name="connsiteX2" fmla="*/ 2268070 w 2268070"/>
                          <a:gd name="connsiteY2" fmla="*/ 0 h 704164"/>
                          <a:gd name="connsiteX3" fmla="*/ 1882302 w 2268070"/>
                          <a:gd name="connsiteY3" fmla="*/ 704164 h 704164"/>
                          <a:gd name="connsiteX4" fmla="*/ 0 w 2268070"/>
                          <a:gd name="connsiteY4" fmla="*/ 671084 h 704164"/>
                          <a:gd name="connsiteX0" fmla="*/ 0 w 2152511"/>
                          <a:gd name="connsiteY0" fmla="*/ 939702 h 939702"/>
                          <a:gd name="connsiteX1" fmla="*/ 220969 w 2152511"/>
                          <a:gd name="connsiteY1" fmla="*/ 29308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439093 w 2152511"/>
                          <a:gd name="connsiteY1" fmla="*/ 353606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391083 w 2152511"/>
                          <a:gd name="connsiteY1" fmla="*/ 235824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52511" h="939702">
                            <a:moveTo>
                              <a:pt x="0" y="939702"/>
                            </a:moveTo>
                            <a:lnTo>
                              <a:pt x="391083" y="235824"/>
                            </a:lnTo>
                            <a:lnTo>
                              <a:pt x="2152511" y="0"/>
                            </a:lnTo>
                            <a:lnTo>
                              <a:pt x="1766743" y="704164"/>
                            </a:lnTo>
                            <a:lnTo>
                              <a:pt x="0" y="939702"/>
                            </a:lnTo>
                            <a:close/>
                          </a:path>
                        </a:pathLst>
                      </a:custGeom>
                      <a:solidFill>
                        <a:srgbClr val="F9505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3535015" y="1141286"/>
                        <a:ext cx="1044475" cy="808285"/>
                      </a:xfrm>
                      <a:prstGeom prst="rect">
                        <a:avLst/>
                      </a:prstGeom>
                      <a:solidFill>
                        <a:srgbClr val="EA1C2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29" name="Isosceles Triangle 28"/>
                      <p:cNvSpPr/>
                      <p:nvPr/>
                    </p:nvSpPr>
                    <p:spPr>
                      <a:xfrm rot="5400000">
                        <a:off x="4362615" y="1354787"/>
                        <a:ext cx="808284" cy="381000"/>
                      </a:xfrm>
                      <a:prstGeom prst="triangle">
                        <a:avLst/>
                      </a:prstGeom>
                      <a:solidFill>
                        <a:srgbClr val="EA1C2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</p:grpSp>
                <p:pic>
                  <p:nvPicPr>
                    <p:cNvPr id="41" name="Picture 40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45807" y="3374417"/>
                      <a:ext cx="431611" cy="43161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008836" y="3844329"/>
                    <a:ext cx="2164016" cy="1252489"/>
                    <a:chOff x="1124234" y="4087268"/>
                    <a:chExt cx="2164016" cy="1252489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1124234" y="4087268"/>
                      <a:ext cx="2164016" cy="1252489"/>
                      <a:chOff x="1775532" y="1163811"/>
                      <a:chExt cx="3202577" cy="1853588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159639" y="2248578"/>
                        <a:ext cx="1382655" cy="768821"/>
                      </a:xfrm>
                      <a:prstGeom prst="rect">
                        <a:avLst/>
                      </a:prstGeom>
                      <a:solidFill>
                        <a:srgbClr val="48484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32" name="Parallelogram 1"/>
                      <p:cNvSpPr/>
                      <p:nvPr/>
                    </p:nvSpPr>
                    <p:spPr>
                      <a:xfrm rot="19820030" flipH="1" flipV="1">
                        <a:off x="1775532" y="1619296"/>
                        <a:ext cx="2152511" cy="939702"/>
                      </a:xfrm>
                      <a:custGeom>
                        <a:avLst/>
                        <a:gdLst>
                          <a:gd name="connsiteX0" fmla="*/ 0 w 2218490"/>
                          <a:gd name="connsiteY0" fmla="*/ 641776 h 641776"/>
                          <a:gd name="connsiteX1" fmla="*/ 336528 w 2218490"/>
                          <a:gd name="connsiteY1" fmla="*/ 0 h 641776"/>
                          <a:gd name="connsiteX2" fmla="*/ 2218490 w 2218490"/>
                          <a:gd name="connsiteY2" fmla="*/ 0 h 641776"/>
                          <a:gd name="connsiteX3" fmla="*/ 1881962 w 2218490"/>
                          <a:gd name="connsiteY3" fmla="*/ 641776 h 641776"/>
                          <a:gd name="connsiteX4" fmla="*/ 0 w 2218490"/>
                          <a:gd name="connsiteY4" fmla="*/ 641776 h 641776"/>
                          <a:gd name="connsiteX0" fmla="*/ 0 w 2218490"/>
                          <a:gd name="connsiteY0" fmla="*/ 641776 h 674856"/>
                          <a:gd name="connsiteX1" fmla="*/ 336528 w 2218490"/>
                          <a:gd name="connsiteY1" fmla="*/ 0 h 674856"/>
                          <a:gd name="connsiteX2" fmla="*/ 2218490 w 2218490"/>
                          <a:gd name="connsiteY2" fmla="*/ 0 h 674856"/>
                          <a:gd name="connsiteX3" fmla="*/ 1882302 w 2218490"/>
                          <a:gd name="connsiteY3" fmla="*/ 674856 h 674856"/>
                          <a:gd name="connsiteX4" fmla="*/ 0 w 2218490"/>
                          <a:gd name="connsiteY4" fmla="*/ 641776 h 674856"/>
                          <a:gd name="connsiteX0" fmla="*/ 0 w 2268070"/>
                          <a:gd name="connsiteY0" fmla="*/ 671084 h 704164"/>
                          <a:gd name="connsiteX1" fmla="*/ 336528 w 2268070"/>
                          <a:gd name="connsiteY1" fmla="*/ 29308 h 704164"/>
                          <a:gd name="connsiteX2" fmla="*/ 2268070 w 2268070"/>
                          <a:gd name="connsiteY2" fmla="*/ 0 h 704164"/>
                          <a:gd name="connsiteX3" fmla="*/ 1882302 w 2268070"/>
                          <a:gd name="connsiteY3" fmla="*/ 704164 h 704164"/>
                          <a:gd name="connsiteX4" fmla="*/ 0 w 2268070"/>
                          <a:gd name="connsiteY4" fmla="*/ 671084 h 704164"/>
                          <a:gd name="connsiteX0" fmla="*/ 0 w 2152511"/>
                          <a:gd name="connsiteY0" fmla="*/ 939702 h 939702"/>
                          <a:gd name="connsiteX1" fmla="*/ 220969 w 2152511"/>
                          <a:gd name="connsiteY1" fmla="*/ 29308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439093 w 2152511"/>
                          <a:gd name="connsiteY1" fmla="*/ 353606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  <a:gd name="connsiteX0" fmla="*/ 0 w 2152511"/>
                          <a:gd name="connsiteY0" fmla="*/ 939702 h 939702"/>
                          <a:gd name="connsiteX1" fmla="*/ 391083 w 2152511"/>
                          <a:gd name="connsiteY1" fmla="*/ 235824 h 939702"/>
                          <a:gd name="connsiteX2" fmla="*/ 2152511 w 2152511"/>
                          <a:gd name="connsiteY2" fmla="*/ 0 h 939702"/>
                          <a:gd name="connsiteX3" fmla="*/ 1766743 w 2152511"/>
                          <a:gd name="connsiteY3" fmla="*/ 704164 h 939702"/>
                          <a:gd name="connsiteX4" fmla="*/ 0 w 2152511"/>
                          <a:gd name="connsiteY4" fmla="*/ 939702 h 9397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52511" h="939702">
                            <a:moveTo>
                              <a:pt x="0" y="939702"/>
                            </a:moveTo>
                            <a:lnTo>
                              <a:pt x="391083" y="235824"/>
                            </a:lnTo>
                            <a:lnTo>
                              <a:pt x="2152511" y="0"/>
                            </a:lnTo>
                            <a:lnTo>
                              <a:pt x="1766743" y="704164"/>
                            </a:lnTo>
                            <a:lnTo>
                              <a:pt x="0" y="939702"/>
                            </a:lnTo>
                            <a:close/>
                          </a:path>
                        </a:pathLst>
                      </a:custGeom>
                      <a:solidFill>
                        <a:srgbClr val="6C6C6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3552635" y="1163811"/>
                        <a:ext cx="1044475" cy="808285"/>
                      </a:xfrm>
                      <a:prstGeom prst="rect">
                        <a:avLst/>
                      </a:prstGeom>
                      <a:solidFill>
                        <a:srgbClr val="4040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  <p:sp>
                    <p:nvSpPr>
                      <p:cNvPr id="34" name="Isosceles Triangle 33"/>
                      <p:cNvSpPr/>
                      <p:nvPr/>
                    </p:nvSpPr>
                    <p:spPr>
                      <a:xfrm rot="5400000">
                        <a:off x="4383467" y="1377459"/>
                        <a:ext cx="808284" cy="381000"/>
                      </a:xfrm>
                      <a:prstGeom prst="triangle">
                        <a:avLst/>
                      </a:prstGeom>
                      <a:solidFill>
                        <a:srgbClr val="4040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 smtClean="0"/>
                      </a:p>
                    </p:txBody>
                  </p:sp>
                </p:grp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84825" y="4204996"/>
                      <a:ext cx="380279" cy="380279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1323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531540"/>
            <a:ext cx="9205119" cy="34308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20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AUTOMATION COVERAGE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5560" y="808059"/>
            <a:ext cx="8789688" cy="5364141"/>
            <a:chOff x="215560" y="1383722"/>
            <a:chExt cx="8789688" cy="5421997"/>
          </a:xfrm>
        </p:grpSpPr>
        <p:sp>
          <p:nvSpPr>
            <p:cNvPr id="34" name="Rectangle 33"/>
            <p:cNvSpPr/>
            <p:nvPr/>
          </p:nvSpPr>
          <p:spPr>
            <a:xfrm>
              <a:off x="215560" y="1458444"/>
              <a:ext cx="4280240" cy="29595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5560" y="1414498"/>
              <a:ext cx="290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CORE SCENARIOS AUTOMATED</a:t>
              </a:r>
              <a:endPara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596" y="2145184"/>
              <a:ext cx="384240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Workbasket Actions: Pend, Unpend, Re-assign, Priority, Close, Unlock, Bulk Actions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Document Actions: Copy, Move, Link, Delete, Filter, Hide, Unhide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Ingestion: Email Broker / Scanning / Upload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Notes &amp; Alerts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Security &amp; </a:t>
              </a: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System </a:t>
              </a: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Access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User Preferences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9539" y="1615421"/>
              <a:ext cx="3750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Core Scenarios Automated will be reused across Regions with minor modifications.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12944" y="1447069"/>
              <a:ext cx="4392304" cy="29709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25007" y="1383722"/>
              <a:ext cx="36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REGIONAL</a:t>
              </a:r>
              <a:r>
                <a:rPr lang="en-US" sz="1600" b="1" dirty="0" smtClean="0">
                  <a:latin typeface="Tw Cen MT Condensed" pitchFamily="34" charset="0"/>
                </a:rPr>
                <a:t> </a:t>
              </a:r>
              <a:r>
                <a:rPr lang="en-US" sz="14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SCENARIOS AUTOMATED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99519" y="4727873"/>
              <a:ext cx="4392304" cy="2077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85319" y="4803461"/>
              <a:ext cx="2900376" cy="3077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Out of scope for Automation</a:t>
              </a:r>
              <a:endParaRPr lang="en-US" sz="1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8119" y="5188260"/>
              <a:ext cx="3842404" cy="118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Daeja Viewer - Java Applet based Component (Document Viewer)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Drag &amp; Drop - Windows based Component 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Send Email &amp; Fax - Windows based Component (Outlook)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Apollo Print - Windows based Component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Document Content Verification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73304" y="1863283"/>
              <a:ext cx="2729552" cy="62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 </a:t>
              </a:r>
              <a:r>
                <a:rPr lang="en-US" sz="1000" dirty="0" err="1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Pression</a:t>
              </a: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: Barcode &amp; Doc Gen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Flags, Milestones, Correspondents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 Flow, Indexing, Search Templates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38048" y="1645564"/>
              <a:ext cx="290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ASPAC</a:t>
              </a:r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Tw Cen MT Condensed" pitchFamily="34" charset="0"/>
                </a:rPr>
                <a:t>: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latin typeface="Tw Cen MT Condensed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32531" y="2479344"/>
              <a:ext cx="3405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R2 Specific Scenarios to be automated: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53797" y="2707944"/>
              <a:ext cx="3954611" cy="81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Customer Interaction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Complaints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BIRI</a:t>
              </a:r>
            </a:p>
            <a:p>
              <a:pPr marL="285750" indent="-171450">
                <a:lnSpc>
                  <a:spcPct val="120000"/>
                </a:lnSpc>
                <a:buBlip>
                  <a:blip r:embed="rId3"/>
                </a:buBlip>
              </a:pPr>
              <a:r>
                <a:rPr lang="en-US" sz="1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Policy/Claims/Accounts/Brokers UI Validation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61519" y="533400"/>
            <a:ext cx="2900376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In-Scope for Automation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21</a:t>
            </a:fld>
            <a:endParaRPr lang="en-US" dirty="0"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SIT - </a:t>
            </a:r>
            <a:r>
              <a:rPr lang="en-US" sz="1800" b="1" dirty="0" smtClean="0">
                <a:latin typeface="Century Gothic" panose="020B0502020202020204" pitchFamily="34" charset="0"/>
              </a:rPr>
              <a:t>Functional </a:t>
            </a:r>
            <a:r>
              <a:rPr lang="en-US" sz="1800" b="1" dirty="0">
                <a:latin typeface="Century Gothic" panose="020B0502020202020204" pitchFamily="34" charset="0"/>
              </a:rPr>
              <a:t>Test Process &amp; Deliverables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56719" y="678870"/>
            <a:ext cx="6078596" cy="5607719"/>
            <a:chOff x="211919" y="678869"/>
            <a:chExt cx="8816440" cy="6050570"/>
          </a:xfrm>
        </p:grpSpPr>
        <p:sp>
          <p:nvSpPr>
            <p:cNvPr id="95" name="Rectangle 94"/>
            <p:cNvSpPr/>
            <p:nvPr/>
          </p:nvSpPr>
          <p:spPr bwMode="auto">
            <a:xfrm>
              <a:off x="247245" y="1119025"/>
              <a:ext cx="1696332" cy="3710585"/>
            </a:xfrm>
            <a:prstGeom prst="rect">
              <a:avLst/>
            </a:prstGeom>
            <a:solidFill>
              <a:srgbClr val="A5A5A5">
                <a:lumMod val="40000"/>
                <a:lumOff val="60000"/>
                <a:alpha val="65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029563" y="1128936"/>
              <a:ext cx="1696332" cy="3700674"/>
            </a:xfrm>
            <a:prstGeom prst="rect">
              <a:avLst/>
            </a:prstGeom>
            <a:solidFill>
              <a:srgbClr val="FFC000">
                <a:lumMod val="40000"/>
                <a:lumOff val="60000"/>
                <a:alpha val="65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802366" y="1119025"/>
              <a:ext cx="1696332" cy="3710585"/>
            </a:xfrm>
            <a:prstGeom prst="rect">
              <a:avLst/>
            </a:prstGeom>
            <a:solidFill>
              <a:srgbClr val="4472C4">
                <a:lumMod val="40000"/>
                <a:lumOff val="60000"/>
                <a:alpha val="65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564692" y="1119025"/>
              <a:ext cx="1696332" cy="3710586"/>
            </a:xfrm>
            <a:prstGeom prst="rect">
              <a:avLst/>
            </a:prstGeom>
            <a:solidFill>
              <a:srgbClr val="70AD47">
                <a:lumMod val="40000"/>
                <a:lumOff val="60000"/>
                <a:alpha val="65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7332026" y="1296443"/>
              <a:ext cx="1696332" cy="3533167"/>
            </a:xfrm>
            <a:prstGeom prst="rect">
              <a:avLst/>
            </a:prstGeom>
            <a:solidFill>
              <a:srgbClr val="ED7D31">
                <a:lumMod val="20000"/>
                <a:lumOff val="80000"/>
                <a:alpha val="65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1"/>
            <p:cNvSpPr/>
            <p:nvPr/>
          </p:nvSpPr>
          <p:spPr bwMode="auto">
            <a:xfrm>
              <a:off x="2029563" y="678869"/>
              <a:ext cx="1696332" cy="880312"/>
            </a:xfrm>
            <a:custGeom>
              <a:avLst/>
              <a:gdLst>
                <a:gd name="connsiteX0" fmla="*/ 0 w 5486400"/>
                <a:gd name="connsiteY0" fmla="*/ 0 h 1752600"/>
                <a:gd name="connsiteX1" fmla="*/ 5486400 w 5486400"/>
                <a:gd name="connsiteY1" fmla="*/ 0 h 1752600"/>
                <a:gd name="connsiteX2" fmla="*/ 5486400 w 5486400"/>
                <a:gd name="connsiteY2" fmla="*/ 1752600 h 1752600"/>
                <a:gd name="connsiteX3" fmla="*/ 0 w 5486400"/>
                <a:gd name="connsiteY3" fmla="*/ 1752600 h 1752600"/>
                <a:gd name="connsiteX4" fmla="*/ 0 w 5486400"/>
                <a:gd name="connsiteY4" fmla="*/ 0 h 1752600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0" h="2528094">
                  <a:moveTo>
                    <a:pt x="0" y="0"/>
                  </a:moveTo>
                  <a:lnTo>
                    <a:pt x="5486400" y="0"/>
                  </a:lnTo>
                  <a:lnTo>
                    <a:pt x="5486400" y="1752600"/>
                  </a:lnTo>
                  <a:cubicBezTo>
                    <a:pt x="4552950" y="1982523"/>
                    <a:pt x="3733800" y="2336271"/>
                    <a:pt x="2581275" y="2528094"/>
                  </a:cubicBez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Planning</a:t>
              </a:r>
            </a:p>
          </p:txBody>
        </p:sp>
        <p:sp>
          <p:nvSpPr>
            <p:cNvPr id="101" name="Rectangle 1"/>
            <p:cNvSpPr/>
            <p:nvPr/>
          </p:nvSpPr>
          <p:spPr bwMode="auto">
            <a:xfrm>
              <a:off x="3802366" y="688779"/>
              <a:ext cx="1696332" cy="880312"/>
            </a:xfrm>
            <a:custGeom>
              <a:avLst/>
              <a:gdLst>
                <a:gd name="connsiteX0" fmla="*/ 0 w 5486400"/>
                <a:gd name="connsiteY0" fmla="*/ 0 h 1752600"/>
                <a:gd name="connsiteX1" fmla="*/ 5486400 w 5486400"/>
                <a:gd name="connsiteY1" fmla="*/ 0 h 1752600"/>
                <a:gd name="connsiteX2" fmla="*/ 5486400 w 5486400"/>
                <a:gd name="connsiteY2" fmla="*/ 1752600 h 1752600"/>
                <a:gd name="connsiteX3" fmla="*/ 0 w 5486400"/>
                <a:gd name="connsiteY3" fmla="*/ 1752600 h 1752600"/>
                <a:gd name="connsiteX4" fmla="*/ 0 w 5486400"/>
                <a:gd name="connsiteY4" fmla="*/ 0 h 1752600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0" h="2528094">
                  <a:moveTo>
                    <a:pt x="0" y="0"/>
                  </a:moveTo>
                  <a:lnTo>
                    <a:pt x="5486400" y="0"/>
                  </a:lnTo>
                  <a:lnTo>
                    <a:pt x="5486400" y="1752600"/>
                  </a:lnTo>
                  <a:cubicBezTo>
                    <a:pt x="4552950" y="1982523"/>
                    <a:pt x="3733800" y="2336271"/>
                    <a:pt x="2581275" y="2528094"/>
                  </a:cubicBez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Design</a:t>
              </a:r>
            </a:p>
          </p:txBody>
        </p:sp>
        <p:sp>
          <p:nvSpPr>
            <p:cNvPr id="102" name="Rectangle 1"/>
            <p:cNvSpPr/>
            <p:nvPr/>
          </p:nvSpPr>
          <p:spPr bwMode="auto">
            <a:xfrm>
              <a:off x="5564692" y="688779"/>
              <a:ext cx="1696332" cy="880312"/>
            </a:xfrm>
            <a:custGeom>
              <a:avLst/>
              <a:gdLst>
                <a:gd name="connsiteX0" fmla="*/ 0 w 5486400"/>
                <a:gd name="connsiteY0" fmla="*/ 0 h 1752600"/>
                <a:gd name="connsiteX1" fmla="*/ 5486400 w 5486400"/>
                <a:gd name="connsiteY1" fmla="*/ 0 h 1752600"/>
                <a:gd name="connsiteX2" fmla="*/ 5486400 w 5486400"/>
                <a:gd name="connsiteY2" fmla="*/ 1752600 h 1752600"/>
                <a:gd name="connsiteX3" fmla="*/ 0 w 5486400"/>
                <a:gd name="connsiteY3" fmla="*/ 1752600 h 1752600"/>
                <a:gd name="connsiteX4" fmla="*/ 0 w 5486400"/>
                <a:gd name="connsiteY4" fmla="*/ 0 h 1752600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0" h="2528094">
                  <a:moveTo>
                    <a:pt x="0" y="0"/>
                  </a:moveTo>
                  <a:lnTo>
                    <a:pt x="5486400" y="0"/>
                  </a:lnTo>
                  <a:lnTo>
                    <a:pt x="5486400" y="1752600"/>
                  </a:lnTo>
                  <a:cubicBezTo>
                    <a:pt x="4552950" y="1982523"/>
                    <a:pt x="3733800" y="2336271"/>
                    <a:pt x="2581275" y="2528094"/>
                  </a:cubicBez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</a:t>
              </a:r>
            </a:p>
          </p:txBody>
        </p:sp>
        <p:sp>
          <p:nvSpPr>
            <p:cNvPr id="105" name="Rectangle 1"/>
            <p:cNvSpPr/>
            <p:nvPr/>
          </p:nvSpPr>
          <p:spPr bwMode="auto">
            <a:xfrm>
              <a:off x="247245" y="1301968"/>
              <a:ext cx="1696332" cy="880312"/>
            </a:xfrm>
            <a:custGeom>
              <a:avLst/>
              <a:gdLst>
                <a:gd name="connsiteX0" fmla="*/ 0 w 5486400"/>
                <a:gd name="connsiteY0" fmla="*/ 0 h 1752600"/>
                <a:gd name="connsiteX1" fmla="*/ 5486400 w 5486400"/>
                <a:gd name="connsiteY1" fmla="*/ 0 h 1752600"/>
                <a:gd name="connsiteX2" fmla="*/ 5486400 w 5486400"/>
                <a:gd name="connsiteY2" fmla="*/ 1752600 h 1752600"/>
                <a:gd name="connsiteX3" fmla="*/ 0 w 5486400"/>
                <a:gd name="connsiteY3" fmla="*/ 1752600 h 1752600"/>
                <a:gd name="connsiteX4" fmla="*/ 0 w 5486400"/>
                <a:gd name="connsiteY4" fmla="*/ 0 h 1752600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0" h="2528094">
                  <a:moveTo>
                    <a:pt x="0" y="0"/>
                  </a:moveTo>
                  <a:lnTo>
                    <a:pt x="5486400" y="0"/>
                  </a:lnTo>
                  <a:lnTo>
                    <a:pt x="5486400" y="1752600"/>
                  </a:lnTo>
                  <a:cubicBezTo>
                    <a:pt x="4552950" y="1982523"/>
                    <a:pt x="3733800" y="2336271"/>
                    <a:pt x="2581275" y="2528094"/>
                  </a:cubicBez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Strategy</a:t>
              </a:r>
            </a:p>
          </p:txBody>
        </p:sp>
        <p:sp>
          <p:nvSpPr>
            <p:cNvPr id="106" name="Rectangle 1"/>
            <p:cNvSpPr/>
            <p:nvPr/>
          </p:nvSpPr>
          <p:spPr bwMode="auto">
            <a:xfrm>
              <a:off x="247245" y="688779"/>
              <a:ext cx="1696332" cy="880312"/>
            </a:xfrm>
            <a:custGeom>
              <a:avLst/>
              <a:gdLst>
                <a:gd name="connsiteX0" fmla="*/ 0 w 5486400"/>
                <a:gd name="connsiteY0" fmla="*/ 0 h 1752600"/>
                <a:gd name="connsiteX1" fmla="*/ 5486400 w 5486400"/>
                <a:gd name="connsiteY1" fmla="*/ 0 h 1752600"/>
                <a:gd name="connsiteX2" fmla="*/ 5486400 w 5486400"/>
                <a:gd name="connsiteY2" fmla="*/ 1752600 h 1752600"/>
                <a:gd name="connsiteX3" fmla="*/ 0 w 5486400"/>
                <a:gd name="connsiteY3" fmla="*/ 1752600 h 1752600"/>
                <a:gd name="connsiteX4" fmla="*/ 0 w 5486400"/>
                <a:gd name="connsiteY4" fmla="*/ 0 h 1752600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  <a:gd name="connsiteX0" fmla="*/ 0 w 5486400"/>
                <a:gd name="connsiteY0" fmla="*/ 0 h 2528094"/>
                <a:gd name="connsiteX1" fmla="*/ 5486400 w 5486400"/>
                <a:gd name="connsiteY1" fmla="*/ 0 h 2528094"/>
                <a:gd name="connsiteX2" fmla="*/ 5486400 w 5486400"/>
                <a:gd name="connsiteY2" fmla="*/ 1752600 h 2528094"/>
                <a:gd name="connsiteX3" fmla="*/ 2581275 w 5486400"/>
                <a:gd name="connsiteY3" fmla="*/ 2528094 h 2528094"/>
                <a:gd name="connsiteX4" fmla="*/ 0 w 5486400"/>
                <a:gd name="connsiteY4" fmla="*/ 1752600 h 2528094"/>
                <a:gd name="connsiteX5" fmla="*/ 0 w 5486400"/>
                <a:gd name="connsiteY5" fmla="*/ 0 h 252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6400" h="2528094">
                  <a:moveTo>
                    <a:pt x="0" y="0"/>
                  </a:moveTo>
                  <a:lnTo>
                    <a:pt x="5486400" y="0"/>
                  </a:lnTo>
                  <a:lnTo>
                    <a:pt x="5486400" y="1752600"/>
                  </a:lnTo>
                  <a:cubicBezTo>
                    <a:pt x="4552950" y="1982523"/>
                    <a:pt x="3733800" y="2336271"/>
                    <a:pt x="2581275" y="2528094"/>
                  </a:cubicBez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Initiation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619" y="2794916"/>
              <a:ext cx="1632164" cy="39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 Test Strategy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59095" y="1952209"/>
              <a:ext cx="1666798" cy="222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Participate in Requirement</a:t>
              </a:r>
              <a:r>
                <a:rPr lang="en-US" sz="900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Walkthrough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requirements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Baseline Estimates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 Ambiguity Clarification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Static Validation of Requirements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31677" y="1945992"/>
              <a:ext cx="1696331" cy="2460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Conditions/Scenarios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Cases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Peer Review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Test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Walkthrough scenarios with  BA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Collect Test Design Metrics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145" y="1528193"/>
              <a:ext cx="1696331" cy="335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Check for Test Execution Readiness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planned test cases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Log defects in QC and map it to associated test cases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and track defects to closure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Execution Dashboard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Provide support to UAT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Regression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8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Signoff on ST &amp; SIT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337136" y="2188636"/>
              <a:ext cx="1667488" cy="1384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 End of Test Summary Report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Provide signoff on SIT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kern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Conduct Release Retrospection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7245" y="5431731"/>
              <a:ext cx="1677151" cy="1282595"/>
            </a:xfrm>
            <a:prstGeom prst="rect">
              <a:avLst/>
            </a:prstGeom>
            <a:solidFill>
              <a:srgbClr val="E7E6E6">
                <a:lumMod val="90000"/>
                <a:alpha val="54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6004" y="5446835"/>
              <a:ext cx="1696333" cy="1282595"/>
            </a:xfrm>
            <a:prstGeom prst="rect">
              <a:avLst/>
            </a:prstGeom>
            <a:solidFill>
              <a:srgbClr val="CEDBEF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64692" y="5446835"/>
              <a:ext cx="1696333" cy="1282595"/>
            </a:xfrm>
            <a:prstGeom prst="rect">
              <a:avLst/>
            </a:prstGeom>
            <a:solidFill>
              <a:srgbClr val="D9EBC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331749" y="5446835"/>
              <a:ext cx="1696610" cy="1282604"/>
            </a:xfrm>
            <a:prstGeom prst="rect">
              <a:avLst/>
            </a:prstGeom>
            <a:solidFill>
              <a:srgbClr val="FCEEE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8"/>
            <p:cNvSpPr/>
            <p:nvPr/>
          </p:nvSpPr>
          <p:spPr bwMode="auto">
            <a:xfrm>
              <a:off x="211919" y="4959168"/>
              <a:ext cx="8816439" cy="355748"/>
            </a:xfrm>
            <a:custGeom>
              <a:avLst/>
              <a:gdLst>
                <a:gd name="connsiteX0" fmla="*/ 0 w 14226788"/>
                <a:gd name="connsiteY0" fmla="*/ 0 h 2590800"/>
                <a:gd name="connsiteX1" fmla="*/ 14226788 w 14226788"/>
                <a:gd name="connsiteY1" fmla="*/ 0 h 2590800"/>
                <a:gd name="connsiteX2" fmla="*/ 14226788 w 14226788"/>
                <a:gd name="connsiteY2" fmla="*/ 2590800 h 2590800"/>
                <a:gd name="connsiteX3" fmla="*/ 0 w 14226788"/>
                <a:gd name="connsiteY3" fmla="*/ 2590800 h 2590800"/>
                <a:gd name="connsiteX4" fmla="*/ 0 w 14226788"/>
                <a:gd name="connsiteY4" fmla="*/ 0 h 2590800"/>
                <a:gd name="connsiteX0" fmla="*/ 4 w 14226792"/>
                <a:gd name="connsiteY0" fmla="*/ 0 h 2590800"/>
                <a:gd name="connsiteX1" fmla="*/ 14226792 w 14226792"/>
                <a:gd name="connsiteY1" fmla="*/ 0 h 2590800"/>
                <a:gd name="connsiteX2" fmla="*/ 14226792 w 14226792"/>
                <a:gd name="connsiteY2" fmla="*/ 2590800 h 2590800"/>
                <a:gd name="connsiteX3" fmla="*/ 4 w 14226792"/>
                <a:gd name="connsiteY3" fmla="*/ 2590800 h 2590800"/>
                <a:gd name="connsiteX4" fmla="*/ 231392 w 14226792"/>
                <a:gd name="connsiteY4" fmla="*/ 1305719 h 2590800"/>
                <a:gd name="connsiteX5" fmla="*/ 4 w 14226792"/>
                <a:gd name="connsiteY5" fmla="*/ 0 h 2590800"/>
                <a:gd name="connsiteX0" fmla="*/ 3 w 14226791"/>
                <a:gd name="connsiteY0" fmla="*/ 0 h 2590800"/>
                <a:gd name="connsiteX1" fmla="*/ 14226791 w 14226791"/>
                <a:gd name="connsiteY1" fmla="*/ 0 h 2590800"/>
                <a:gd name="connsiteX2" fmla="*/ 14226791 w 14226791"/>
                <a:gd name="connsiteY2" fmla="*/ 2590800 h 2590800"/>
                <a:gd name="connsiteX3" fmla="*/ 3 w 14226791"/>
                <a:gd name="connsiteY3" fmla="*/ 2590800 h 2590800"/>
                <a:gd name="connsiteX4" fmla="*/ 377441 w 14226791"/>
                <a:gd name="connsiteY4" fmla="*/ 1305719 h 2590800"/>
                <a:gd name="connsiteX5" fmla="*/ 3 w 14226791"/>
                <a:gd name="connsiteY5" fmla="*/ 0 h 2590800"/>
                <a:gd name="connsiteX0" fmla="*/ 3 w 14226791"/>
                <a:gd name="connsiteY0" fmla="*/ 0 h 2590800"/>
                <a:gd name="connsiteX1" fmla="*/ 14226791 w 14226791"/>
                <a:gd name="connsiteY1" fmla="*/ 0 h 2590800"/>
                <a:gd name="connsiteX2" fmla="*/ 14226791 w 14226791"/>
                <a:gd name="connsiteY2" fmla="*/ 2590800 h 2590800"/>
                <a:gd name="connsiteX3" fmla="*/ 3 w 14226791"/>
                <a:gd name="connsiteY3" fmla="*/ 2590800 h 2590800"/>
                <a:gd name="connsiteX4" fmla="*/ 313941 w 14226791"/>
                <a:gd name="connsiteY4" fmla="*/ 1280319 h 2590800"/>
                <a:gd name="connsiteX5" fmla="*/ 3 w 14226791"/>
                <a:gd name="connsiteY5" fmla="*/ 0 h 2590800"/>
                <a:gd name="connsiteX0" fmla="*/ 4 w 14226792"/>
                <a:gd name="connsiteY0" fmla="*/ 0 h 2590800"/>
                <a:gd name="connsiteX1" fmla="*/ 14226792 w 14226792"/>
                <a:gd name="connsiteY1" fmla="*/ 0 h 2590800"/>
                <a:gd name="connsiteX2" fmla="*/ 14226792 w 14226792"/>
                <a:gd name="connsiteY2" fmla="*/ 2590800 h 2590800"/>
                <a:gd name="connsiteX3" fmla="*/ 4 w 14226792"/>
                <a:gd name="connsiteY3" fmla="*/ 2590800 h 2590800"/>
                <a:gd name="connsiteX4" fmla="*/ 313942 w 14226792"/>
                <a:gd name="connsiteY4" fmla="*/ 1280319 h 2590800"/>
                <a:gd name="connsiteX5" fmla="*/ 4 w 14226792"/>
                <a:gd name="connsiteY5" fmla="*/ 0 h 2590800"/>
                <a:gd name="connsiteX0" fmla="*/ 0 w 14226788"/>
                <a:gd name="connsiteY0" fmla="*/ 0 h 2590800"/>
                <a:gd name="connsiteX1" fmla="*/ 14226788 w 14226788"/>
                <a:gd name="connsiteY1" fmla="*/ 0 h 2590800"/>
                <a:gd name="connsiteX2" fmla="*/ 14226788 w 14226788"/>
                <a:gd name="connsiteY2" fmla="*/ 2590800 h 2590800"/>
                <a:gd name="connsiteX3" fmla="*/ 0 w 14226788"/>
                <a:gd name="connsiteY3" fmla="*/ 2590800 h 2590800"/>
                <a:gd name="connsiteX4" fmla="*/ 313938 w 14226788"/>
                <a:gd name="connsiteY4" fmla="*/ 1280319 h 2590800"/>
                <a:gd name="connsiteX5" fmla="*/ 0 w 14226788"/>
                <a:gd name="connsiteY5" fmla="*/ 0 h 2590800"/>
                <a:gd name="connsiteX0" fmla="*/ 0 w 14226788"/>
                <a:gd name="connsiteY0" fmla="*/ 0 h 2590800"/>
                <a:gd name="connsiteX1" fmla="*/ 14226788 w 14226788"/>
                <a:gd name="connsiteY1" fmla="*/ 0 h 2590800"/>
                <a:gd name="connsiteX2" fmla="*/ 13921988 w 14226788"/>
                <a:gd name="connsiteY2" fmla="*/ 1280319 h 2590800"/>
                <a:gd name="connsiteX3" fmla="*/ 14226788 w 14226788"/>
                <a:gd name="connsiteY3" fmla="*/ 2590800 h 2590800"/>
                <a:gd name="connsiteX4" fmla="*/ 0 w 14226788"/>
                <a:gd name="connsiteY4" fmla="*/ 2590800 h 2590800"/>
                <a:gd name="connsiteX5" fmla="*/ 313938 w 14226788"/>
                <a:gd name="connsiteY5" fmla="*/ 1280319 h 2590800"/>
                <a:gd name="connsiteX6" fmla="*/ 0 w 14226788"/>
                <a:gd name="connsiteY6" fmla="*/ 0 h 2590800"/>
                <a:gd name="connsiteX0" fmla="*/ 0 w 14226788"/>
                <a:gd name="connsiteY0" fmla="*/ 0 h 2590800"/>
                <a:gd name="connsiteX1" fmla="*/ 14226788 w 14226788"/>
                <a:gd name="connsiteY1" fmla="*/ 0 h 2590800"/>
                <a:gd name="connsiteX2" fmla="*/ 13921988 w 14226788"/>
                <a:gd name="connsiteY2" fmla="*/ 1280319 h 2590800"/>
                <a:gd name="connsiteX3" fmla="*/ 14226788 w 14226788"/>
                <a:gd name="connsiteY3" fmla="*/ 2590800 h 2590800"/>
                <a:gd name="connsiteX4" fmla="*/ 0 w 14226788"/>
                <a:gd name="connsiteY4" fmla="*/ 2590800 h 2590800"/>
                <a:gd name="connsiteX5" fmla="*/ 313938 w 14226788"/>
                <a:gd name="connsiteY5" fmla="*/ 1280319 h 2590800"/>
                <a:gd name="connsiteX6" fmla="*/ 0 w 14226788"/>
                <a:gd name="connsiteY6" fmla="*/ 0 h 2590800"/>
                <a:gd name="connsiteX0" fmla="*/ 0 w 14226788"/>
                <a:gd name="connsiteY0" fmla="*/ 0 h 2590800"/>
                <a:gd name="connsiteX1" fmla="*/ 14226788 w 14226788"/>
                <a:gd name="connsiteY1" fmla="*/ 0 h 2590800"/>
                <a:gd name="connsiteX2" fmla="*/ 13921988 w 14226788"/>
                <a:gd name="connsiteY2" fmla="*/ 1280319 h 2590800"/>
                <a:gd name="connsiteX3" fmla="*/ 14226788 w 14226788"/>
                <a:gd name="connsiteY3" fmla="*/ 2590800 h 2590800"/>
                <a:gd name="connsiteX4" fmla="*/ 0 w 14226788"/>
                <a:gd name="connsiteY4" fmla="*/ 2590800 h 2590800"/>
                <a:gd name="connsiteX5" fmla="*/ 313938 w 14226788"/>
                <a:gd name="connsiteY5" fmla="*/ 1280319 h 2590800"/>
                <a:gd name="connsiteX6" fmla="*/ 0 w 14226788"/>
                <a:gd name="connsiteY6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26788" h="2590800">
                  <a:moveTo>
                    <a:pt x="0" y="0"/>
                  </a:moveTo>
                  <a:lnTo>
                    <a:pt x="14226788" y="0"/>
                  </a:lnTo>
                  <a:cubicBezTo>
                    <a:pt x="14150853" y="447146"/>
                    <a:pt x="13983636" y="826029"/>
                    <a:pt x="13921988" y="1280319"/>
                  </a:cubicBezTo>
                  <a:lnTo>
                    <a:pt x="14226788" y="2590800"/>
                  </a:lnTo>
                  <a:lnTo>
                    <a:pt x="0" y="2590800"/>
                  </a:lnTo>
                  <a:cubicBezTo>
                    <a:pt x="55963" y="2141273"/>
                    <a:pt x="245275" y="1717146"/>
                    <a:pt x="313938" y="12803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SIT / QA Deliverables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031430" y="5446835"/>
              <a:ext cx="1689933" cy="1282595"/>
            </a:xfrm>
            <a:prstGeom prst="rect">
              <a:avLst/>
            </a:prstGeom>
            <a:solidFill>
              <a:srgbClr val="FFEFBD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457200" indent="-457200">
                <a:spcAft>
                  <a:spcPct val="300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 sz="30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30000"/>
                </a:spcAft>
                <a:buClr>
                  <a:srgbClr val="5B9BD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218873" y="687568"/>
            <a:ext cx="2585446" cy="5561667"/>
          </a:xfrm>
          <a:prstGeom prst="roundRect">
            <a:avLst>
              <a:gd name="adj" fmla="val 3407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t"/>
          <a:lstStyle/>
          <a:p>
            <a:pPr>
              <a:spcBef>
                <a:spcPct val="50000"/>
              </a:spcBef>
            </a:pPr>
            <a:endParaRPr lang="en-US" sz="300" b="1" i="1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400" b="1" i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SALIENT FEATURES OF SIT PROCESS: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Coverage for all the </a:t>
            </a:r>
            <a:r>
              <a:rPr lang="en-US" sz="11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equirements.</a:t>
            </a:r>
          </a:p>
          <a:p>
            <a:pPr marL="631825" lvl="1" indent="-174625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 Traceability Matrix provided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All the requirements will be mapped to the test cases / defects and same will be established in QC.</a:t>
            </a:r>
          </a:p>
          <a:p>
            <a:pPr marL="631825" lvl="1" indent="-174625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Scenarios are reviewed with IT BA and will also be available in QC for business team to refer.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endParaRPr lang="en-US" sz="5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Gates established through stringent Entry and Exit Criteria for,</a:t>
            </a:r>
          </a:p>
          <a:p>
            <a:pPr lvl="1" indent="-174625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Phase of STLC (Refer Subsequent Slides)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endParaRPr lang="en-US" sz="7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 focusses on both Upstream and Downstream activities, positively influencing Quality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6720" y="5178101"/>
            <a:ext cx="1157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Strategy (Reviewed and Signed off)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9470" y="5177344"/>
            <a:ext cx="131143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Reviewed Test Scenarios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Cases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16509" y="5131704"/>
            <a:ext cx="116197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 Report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 Logs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Readiness Report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9735" y="5138726"/>
            <a:ext cx="1338785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Summary Report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Retrospection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GO-NO-GO Recommendations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89746" y="5204578"/>
            <a:ext cx="111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RTM (Requirements traceability matrix)</a:t>
            </a:r>
          </a:p>
        </p:txBody>
      </p:sp>
      <p:sp>
        <p:nvSpPr>
          <p:cNvPr id="40" name="Rectangle 1"/>
          <p:cNvSpPr/>
          <p:nvPr/>
        </p:nvSpPr>
        <p:spPr bwMode="auto">
          <a:xfrm>
            <a:off x="7879915" y="698286"/>
            <a:ext cx="1159076" cy="805650"/>
          </a:xfrm>
          <a:custGeom>
            <a:avLst/>
            <a:gdLst>
              <a:gd name="connsiteX0" fmla="*/ 0 w 5486400"/>
              <a:gd name="connsiteY0" fmla="*/ 0 h 1752600"/>
              <a:gd name="connsiteX1" fmla="*/ 5486400 w 5486400"/>
              <a:gd name="connsiteY1" fmla="*/ 0 h 1752600"/>
              <a:gd name="connsiteX2" fmla="*/ 5486400 w 5486400"/>
              <a:gd name="connsiteY2" fmla="*/ 1752600 h 1752600"/>
              <a:gd name="connsiteX3" fmla="*/ 0 w 5486400"/>
              <a:gd name="connsiteY3" fmla="*/ 1752600 h 1752600"/>
              <a:gd name="connsiteX4" fmla="*/ 0 w 5486400"/>
              <a:gd name="connsiteY4" fmla="*/ 0 h 1752600"/>
              <a:gd name="connsiteX0" fmla="*/ 0 w 5486400"/>
              <a:gd name="connsiteY0" fmla="*/ 0 h 2528094"/>
              <a:gd name="connsiteX1" fmla="*/ 5486400 w 5486400"/>
              <a:gd name="connsiteY1" fmla="*/ 0 h 2528094"/>
              <a:gd name="connsiteX2" fmla="*/ 5486400 w 5486400"/>
              <a:gd name="connsiteY2" fmla="*/ 1752600 h 2528094"/>
              <a:gd name="connsiteX3" fmla="*/ 2581275 w 5486400"/>
              <a:gd name="connsiteY3" fmla="*/ 2528094 h 2528094"/>
              <a:gd name="connsiteX4" fmla="*/ 0 w 5486400"/>
              <a:gd name="connsiteY4" fmla="*/ 1752600 h 2528094"/>
              <a:gd name="connsiteX5" fmla="*/ 0 w 5486400"/>
              <a:gd name="connsiteY5" fmla="*/ 0 h 2528094"/>
              <a:gd name="connsiteX0" fmla="*/ 0 w 5486400"/>
              <a:gd name="connsiteY0" fmla="*/ 0 h 2528094"/>
              <a:gd name="connsiteX1" fmla="*/ 5486400 w 5486400"/>
              <a:gd name="connsiteY1" fmla="*/ 0 h 2528094"/>
              <a:gd name="connsiteX2" fmla="*/ 5486400 w 5486400"/>
              <a:gd name="connsiteY2" fmla="*/ 1752600 h 2528094"/>
              <a:gd name="connsiteX3" fmla="*/ 2581275 w 5486400"/>
              <a:gd name="connsiteY3" fmla="*/ 2528094 h 2528094"/>
              <a:gd name="connsiteX4" fmla="*/ 0 w 5486400"/>
              <a:gd name="connsiteY4" fmla="*/ 1752600 h 2528094"/>
              <a:gd name="connsiteX5" fmla="*/ 0 w 5486400"/>
              <a:gd name="connsiteY5" fmla="*/ 0 h 2528094"/>
              <a:gd name="connsiteX0" fmla="*/ 0 w 5486400"/>
              <a:gd name="connsiteY0" fmla="*/ 0 h 2528094"/>
              <a:gd name="connsiteX1" fmla="*/ 5486400 w 5486400"/>
              <a:gd name="connsiteY1" fmla="*/ 0 h 2528094"/>
              <a:gd name="connsiteX2" fmla="*/ 5486400 w 5486400"/>
              <a:gd name="connsiteY2" fmla="*/ 1752600 h 2528094"/>
              <a:gd name="connsiteX3" fmla="*/ 2581275 w 5486400"/>
              <a:gd name="connsiteY3" fmla="*/ 2528094 h 2528094"/>
              <a:gd name="connsiteX4" fmla="*/ 0 w 5486400"/>
              <a:gd name="connsiteY4" fmla="*/ 1752600 h 2528094"/>
              <a:gd name="connsiteX5" fmla="*/ 0 w 5486400"/>
              <a:gd name="connsiteY5" fmla="*/ 0 h 252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2528094">
                <a:moveTo>
                  <a:pt x="0" y="0"/>
                </a:moveTo>
                <a:lnTo>
                  <a:pt x="5486400" y="0"/>
                </a:lnTo>
                <a:lnTo>
                  <a:pt x="5486400" y="1752600"/>
                </a:lnTo>
                <a:cubicBezTo>
                  <a:pt x="4552950" y="1982523"/>
                  <a:pt x="3733800" y="2336271"/>
                  <a:pt x="2581275" y="2528094"/>
                </a:cubicBez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ED7D31">
              <a:lumMod val="40000"/>
              <a:lumOff val="6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>
              <a:spcAft>
                <a:spcPct val="30000"/>
              </a:spcAft>
              <a:buClr>
                <a:srgbClr val="5B9BD5"/>
              </a:buClr>
              <a:defRPr/>
            </a:pPr>
            <a:r>
              <a:rPr lang="en-US" sz="1400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sz="1400" kern="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Closure</a:t>
            </a:r>
            <a:endParaRPr lang="en-US" sz="140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SIT -</a:t>
            </a:r>
            <a:r>
              <a:rPr lang="en-US" sz="1800" b="1" dirty="0" smtClean="0">
                <a:latin typeface="Century Gothic" panose="020B0502020202020204" pitchFamily="34" charset="0"/>
              </a:rPr>
              <a:t> Test Coverage - What is being covered?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3367"/>
              </p:ext>
            </p:extLst>
          </p:nvPr>
        </p:nvGraphicFramePr>
        <p:xfrm>
          <a:off x="4480718" y="609600"/>
          <a:ext cx="4614326" cy="6017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07163"/>
                <a:gridCol w="2307163"/>
              </a:tblGrid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Test Types</a:t>
                      </a:r>
                      <a:endParaRPr lang="en-GB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Test Coverage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757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/>
                        <a:t>Functional</a:t>
                      </a:r>
                      <a:r>
                        <a:rPr lang="en-GB" sz="900" b="1" baseline="0" dirty="0" smtClean="0"/>
                        <a:t> Test (Initial Cycles) -Component Level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900" b="1" dirty="0" smtClean="0"/>
                        <a:t>UI</a:t>
                      </a:r>
                      <a:r>
                        <a:rPr lang="en-GB" sz="900" b="1" baseline="0" dirty="0" smtClean="0"/>
                        <a:t> Validation:</a:t>
                      </a:r>
                    </a:p>
                    <a:p>
                      <a:pPr marL="339725" lvl="0" indent="-106363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Field Level Validation as per Configuration Sheet (Length, Data Type, Mandatory, Read/Write, etc.,) </a:t>
                      </a:r>
                    </a:p>
                    <a:p>
                      <a:pPr marL="339725" lvl="0" indent="-106363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 / Warning / Confirmation / Tool</a:t>
                      </a:r>
                      <a:r>
                        <a:rPr lang="en-US" sz="900" kern="0" baseline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Tip</a:t>
                      </a: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Message Validation</a:t>
                      </a:r>
                    </a:p>
                    <a:p>
                      <a:pPr marL="339725" lvl="0" indent="-106363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Region / Language Specific Validation (Data, Currency, etc.,)</a:t>
                      </a: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endParaRPr lang="en-GB" sz="900" dirty="0" smtClean="0">
                        <a:solidFill>
                          <a:prstClr val="black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Core Functional Testing (Positive / Negative Workflow)</a:t>
                      </a: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 Rules Testing</a:t>
                      </a: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Roles / Privileges Testing</a:t>
                      </a: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Validation</a:t>
                      </a:r>
                    </a:p>
                    <a:p>
                      <a:pPr marL="177800" lvl="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Exception Handling Validation</a:t>
                      </a:r>
                    </a:p>
                    <a:p>
                      <a:pPr marL="177800" lvl="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Different Combination of Data Testing</a:t>
                      </a:r>
                    </a:p>
                    <a:p>
                      <a:pPr marL="177800" lvl="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Browser Compatibility</a:t>
                      </a:r>
                      <a:r>
                        <a:rPr lang="en-GB" sz="900" kern="0" baseline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(Different IE Version</a:t>
                      </a:r>
                      <a:r>
                        <a:rPr lang="en-GB" sz="900" kern="0" baseline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Java Versions)</a:t>
                      </a:r>
                    </a:p>
                    <a:p>
                      <a:pPr marL="177800" lvl="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baseline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Different OS Versions.</a:t>
                      </a:r>
                      <a:endParaRPr lang="en-GB" sz="900" kern="0" dirty="0" smtClea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410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/>
                        <a:t>Interface Testing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data / document flows between data interfaces &amp; Work View</a:t>
                      </a:r>
                    </a:p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data / document flows between interfaces</a:t>
                      </a:r>
                    </a:p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 Validation between interfaces</a:t>
                      </a:r>
                    </a:p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GB" sz="900" kern="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Batch Validations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938">
                <a:tc>
                  <a:txBody>
                    <a:bodyPr/>
                    <a:lstStyle/>
                    <a:p>
                      <a:pPr algn="l"/>
                      <a:r>
                        <a:rPr lang="en-GB" sz="900" b="1" dirty="0" smtClean="0"/>
                        <a:t>End to End</a:t>
                      </a:r>
                      <a:r>
                        <a:rPr lang="en-GB" sz="900" b="1" baseline="0" dirty="0" smtClean="0"/>
                        <a:t> Testing</a:t>
                      </a:r>
                      <a:endParaRPr lang="en-GB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 End to End Business Process Flows</a:t>
                      </a:r>
                    </a:p>
                    <a:p>
                      <a:pPr marL="177800" indent="-114300" defTabSz="914400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Business Continuity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5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 Testing (Reports) - ETL Testing 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ETL Testing</a:t>
                      </a:r>
                    </a:p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Mapping Testing</a:t>
                      </a:r>
                    </a:p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Backend Validation Testing</a:t>
                      </a:r>
                    </a:p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Quality / Duplication Testing</a:t>
                      </a:r>
                    </a:p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Transformation Logic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Regression Testing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14300" algn="l" defTabSz="914400" rtl="0" eaLnBrk="1" latinLnBrk="0" hangingPunct="1">
                        <a:buFont typeface="Wingdings" pitchFamily="2" charset="2"/>
                        <a:buChar char="§"/>
                        <a:defRPr/>
                      </a:pPr>
                      <a:r>
                        <a:rPr lang="en-US" sz="900" kern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 Validation of</a:t>
                      </a:r>
                      <a:r>
                        <a:rPr lang="en-US" sz="900" kern="0" baseline="0" dirty="0" smtClean="0">
                          <a:solidFill>
                            <a:sysClr val="windowText" lastClr="00000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Core Critical Functionalities after each build deployment / defect fixes</a:t>
                      </a:r>
                      <a:endParaRPr lang="en-US" sz="900" kern="0" dirty="0" smtClean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13221" y="622002"/>
            <a:ext cx="4061933" cy="2229645"/>
            <a:chOff x="381000" y="528145"/>
            <a:chExt cx="8480399" cy="1922108"/>
          </a:xfrm>
        </p:grpSpPr>
        <p:sp>
          <p:nvSpPr>
            <p:cNvPr id="23" name="Rounded Rectangle 22"/>
            <p:cNvSpPr/>
            <p:nvPr/>
          </p:nvSpPr>
          <p:spPr>
            <a:xfrm>
              <a:off x="381000" y="528145"/>
              <a:ext cx="8458200" cy="1922108"/>
            </a:xfrm>
            <a:prstGeom prst="roundRect">
              <a:avLst>
                <a:gd name="adj" fmla="val 6544"/>
              </a:avLst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9399" y="545254"/>
              <a:ext cx="8382000" cy="19049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fontAlgn="t">
                <a:lnSpc>
                  <a:spcPct val="150000"/>
                </a:lnSpc>
                <a:defRPr/>
              </a:pPr>
              <a:r>
                <a:rPr lang="en-US" sz="1100" b="1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Projects Documents referred for Test Design - To provide complete test coverage</a:t>
              </a:r>
              <a:endPara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t">
                <a:lnSpc>
                  <a:spcPct val="150000"/>
                </a:lnSpc>
                <a:defRPr/>
              </a:pPr>
              <a:endParaRPr lang="en-US" sz="3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9746" y="1403499"/>
            <a:ext cx="3825875" cy="1244006"/>
            <a:chOff x="197644" y="1648047"/>
            <a:chExt cx="3825875" cy="1244006"/>
          </a:xfrm>
        </p:grpSpPr>
        <p:sp>
          <p:nvSpPr>
            <p:cNvPr id="29" name="Rectangle 28"/>
            <p:cNvSpPr/>
            <p:nvPr/>
          </p:nvSpPr>
          <p:spPr>
            <a:xfrm>
              <a:off x="197644" y="1648047"/>
              <a:ext cx="1870198" cy="1234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 Catalogue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Use </a:t>
              </a:r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Case </a:t>
              </a: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Functional Specification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Configuration </a:t>
              </a:r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Sheet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TDD / SAS</a:t>
              </a:r>
              <a:endPara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2129152" y="2185657"/>
              <a:ext cx="152400" cy="182880"/>
            </a:xfrm>
            <a:prstGeom prst="chevr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644" y="1652431"/>
              <a:ext cx="182880" cy="12325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INPUT</a:t>
              </a:r>
              <a:endPara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7119" y="1655134"/>
              <a:ext cx="1676400" cy="1234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Scenario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Cases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Clarification Tracker</a:t>
              </a:r>
            </a:p>
            <a:p>
              <a:pPr marL="287338" lvl="0" indent="-115888" fontAlgn="t">
                <a:lnSpc>
                  <a:spcPct val="140000"/>
                </a:lnSpc>
                <a:buFont typeface="Arial" panose="020B0604020202020204" pitchFamily="34" charset="0"/>
                <a:buChar char="•"/>
                <a:defRPr/>
              </a:pPr>
              <a:endPara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47119" y="1659518"/>
              <a:ext cx="182880" cy="12325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OUTPUT</a:t>
              </a:r>
              <a:endPara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0243" y="2971800"/>
            <a:ext cx="4061933" cy="1371600"/>
            <a:chOff x="381000" y="528146"/>
            <a:chExt cx="8480399" cy="1182414"/>
          </a:xfrm>
        </p:grpSpPr>
        <p:sp>
          <p:nvSpPr>
            <p:cNvPr id="18" name="Rounded Rectangle 17"/>
            <p:cNvSpPr/>
            <p:nvPr/>
          </p:nvSpPr>
          <p:spPr>
            <a:xfrm>
              <a:off x="381000" y="528146"/>
              <a:ext cx="8458200" cy="1182414"/>
            </a:xfrm>
            <a:prstGeom prst="roundRect">
              <a:avLst>
                <a:gd name="adj" fmla="val 6544"/>
              </a:avLst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9399" y="545255"/>
              <a:ext cx="8382000" cy="116530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fontAlgn="t">
                <a:lnSpc>
                  <a:spcPct val="150000"/>
                </a:lnSpc>
                <a:defRPr/>
              </a:pPr>
              <a:r>
                <a:rPr lang="en-US" sz="1100" b="1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SIT Test Coverage Checklist:</a:t>
              </a:r>
              <a:endPara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t">
                <a:lnSpc>
                  <a:spcPct val="150000"/>
                </a:lnSpc>
                <a:defRPr/>
              </a:pPr>
              <a:endParaRPr lang="en-US" sz="3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4152" y="4483399"/>
            <a:ext cx="4061933" cy="1830568"/>
            <a:chOff x="381000" y="329553"/>
            <a:chExt cx="8480399" cy="1578076"/>
          </a:xfrm>
        </p:grpSpPr>
        <p:sp>
          <p:nvSpPr>
            <p:cNvPr id="21" name="Rounded Rectangle 20"/>
            <p:cNvSpPr/>
            <p:nvPr/>
          </p:nvSpPr>
          <p:spPr>
            <a:xfrm>
              <a:off x="381000" y="329553"/>
              <a:ext cx="8458200" cy="1578076"/>
            </a:xfrm>
            <a:prstGeom prst="roundRect">
              <a:avLst>
                <a:gd name="adj" fmla="val 6544"/>
              </a:avLst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9399" y="377210"/>
              <a:ext cx="8382000" cy="143723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fontAlgn="t">
                <a:lnSpc>
                  <a:spcPct val="150000"/>
                </a:lnSpc>
                <a:defRPr/>
              </a:pPr>
              <a:r>
                <a:rPr lang="en-US" sz="1100" b="1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High Level Test Scripts: R2 COG</a:t>
              </a:r>
            </a:p>
            <a:p>
              <a:pPr fontAlgn="t">
                <a:lnSpc>
                  <a:spcPct val="150000"/>
                </a:lnSpc>
                <a:defRPr/>
              </a:pPr>
              <a:endParaRPr lang="en-US" sz="500" b="1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39725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Functional Testing		:  5900</a:t>
              </a:r>
            </a:p>
            <a:p>
              <a:pPr marL="339725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Interface Testing		:  2950</a:t>
              </a:r>
            </a:p>
            <a:p>
              <a:pPr marL="339725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 to End Testing	:  1250</a:t>
              </a:r>
            </a:p>
            <a:p>
              <a:pPr marL="339725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Regression Testing	:  1500</a:t>
              </a:r>
            </a:p>
            <a:p>
              <a:pPr marL="339725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ETL / MI Report		: TBD</a:t>
              </a:r>
              <a:endPara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t">
                <a:lnSpc>
                  <a:spcPct val="150000"/>
                </a:lnSpc>
                <a:defRPr/>
              </a:pPr>
              <a:endParaRPr lang="en-US" sz="3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fontAlgn="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461601"/>
              </p:ext>
            </p:extLst>
          </p:nvPr>
        </p:nvGraphicFramePr>
        <p:xfrm>
          <a:off x="1591224" y="3361026"/>
          <a:ext cx="1257439" cy="98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showAsIcon="1" r:id="rId4" imgW="914400" imgH="714240" progId="Excel.Sheet.12">
                  <p:embed/>
                </p:oleObj>
              </mc:Choice>
              <mc:Fallback>
                <p:oleObj name="Worksheet" showAsIcon="1" r:id="rId4" imgW="914400" imgH="714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224" y="3361026"/>
                        <a:ext cx="1257439" cy="982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3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23</a:t>
            </a:fld>
            <a:endParaRPr lang="en-GB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SIT -</a:t>
            </a:r>
            <a:r>
              <a:rPr lang="en-US" sz="1800" b="1" dirty="0" smtClean="0">
                <a:latin typeface="Century Gothic" panose="020B0502020202020204" pitchFamily="34" charset="0"/>
              </a:rPr>
              <a:t> Test coverage -  Example of Test cases and Coverage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9725" y="2540000"/>
            <a:ext cx="853440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1445" y="609600"/>
            <a:ext cx="8890002" cy="1802834"/>
            <a:chOff x="199545" y="713670"/>
            <a:chExt cx="8890002" cy="1802834"/>
          </a:xfrm>
        </p:grpSpPr>
        <p:pic>
          <p:nvPicPr>
            <p:cNvPr id="22" name="Picture 3" descr="C:\Users\266506\Desktop\Captur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156" y="713671"/>
              <a:ext cx="1870391" cy="1800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266506\Desktop\Capt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4318" y="713670"/>
              <a:ext cx="3886201" cy="1802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504345" y="2240280"/>
              <a:ext cx="1737360" cy="274320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Requirements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2496690" y="1460500"/>
              <a:ext cx="177228" cy="215900"/>
            </a:xfrm>
            <a:prstGeom prst="chevron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6859302" y="1460500"/>
              <a:ext cx="177228" cy="215900"/>
            </a:xfrm>
            <a:prstGeom prst="chevron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2425" y="881482"/>
              <a:ext cx="1981200" cy="124168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1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 The ability to create a Policy File in </a:t>
              </a:r>
              <a:r>
                <a:rPr lang="en-US" sz="11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WorkView</a:t>
              </a:r>
              <a:endPara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545" y="881483"/>
              <a:ext cx="182880" cy="1241686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 No 707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8738" y="2209800"/>
              <a:ext cx="1737360" cy="274320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Policy</a:t>
              </a:r>
              <a:r>
                <a:rPr lang="en-US" sz="1100" b="1" kern="0" noProof="0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FS Doc –2.3.2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17978" y="2209800"/>
              <a:ext cx="1272745" cy="273828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Config. Doc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567588" y="3117850"/>
            <a:ext cx="2359659" cy="27432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Case - Policy File Creation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10213" y="3060700"/>
            <a:ext cx="853440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9114" y="2654300"/>
            <a:ext cx="8342408" cy="274320"/>
            <a:chOff x="511814" y="2847340"/>
            <a:chExt cx="8342408" cy="274320"/>
          </a:xfrm>
        </p:grpSpPr>
        <p:sp>
          <p:nvSpPr>
            <p:cNvPr id="33" name="Rectangle 32"/>
            <p:cNvSpPr/>
            <p:nvPr/>
          </p:nvSpPr>
          <p:spPr>
            <a:xfrm>
              <a:off x="511814" y="2847340"/>
              <a:ext cx="1822606" cy="27432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shade val="51000"/>
                    <a:satMod val="130000"/>
                  </a:sysClr>
                </a:gs>
                <a:gs pos="80000">
                  <a:sysClr val="windowText" lastClr="000000">
                    <a:shade val="93000"/>
                    <a:satMod val="130000"/>
                  </a:sysClr>
                </a:gs>
                <a:gs pos="100000">
                  <a:sysClr val="windowText" lastClr="000000">
                    <a:shade val="94000"/>
                    <a:satMod val="135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Case</a:t>
              </a:r>
              <a:r>
                <a:rPr kumimoji="0" lang="en-US" sz="1100" b="1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Objective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48803" y="2847340"/>
              <a:ext cx="6205419" cy="27432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r>
                <a:rPr lang="en-US" sz="105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Verify whether the policy file created in Genius is getting updated in WorkView</a:t>
              </a:r>
              <a:endPara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1445" y="3473449"/>
          <a:ext cx="8891274" cy="2952750"/>
        </p:xfrm>
        <a:graphic>
          <a:graphicData uri="http://schemas.openxmlformats.org/drawingml/2006/table">
            <a:tbl>
              <a:tblPr/>
              <a:tblGrid>
                <a:gridCol w="824240"/>
                <a:gridCol w="569975"/>
                <a:gridCol w="1324859"/>
                <a:gridCol w="1981200"/>
                <a:gridCol w="347173"/>
                <a:gridCol w="2015027"/>
                <a:gridCol w="1828800"/>
              </a:tblGrid>
              <a:tr h="270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FS-Document Name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FS Module No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Case Description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Pre-Condition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Step #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Steps 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Expected Result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82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Functional Spec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2.3.2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verify whether the  policy file is created in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once the user is set up a new policy in Genius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 User should have access to login to WorkView.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 New Business policy should be created in Genius System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3.APSYNC job should be up and running in every 5 mins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Login to WorkView with valid credential.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should successfully logins to WorkView system and navigate to home page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Select the Policy Search Template 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Search template should be displayed with the search criteria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Fill the policy number field with special characters and Hit Search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 Message should be displayed as the format is not recognized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5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Fill the policy number field with the policy number generated in Genius and Hit Search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Search result should be displayed by fetching the following fields with values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1.Policy Number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2.Policy Start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3.Account Name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4.Insured ID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5.Policy Insured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6.Master Policy No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7.Line of Business Group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8.Line of Business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9.Product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10.Field Office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Validate the field values against the Genius field values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field values should be same as the values entered in Genius System</a:t>
                      </a:r>
                    </a:p>
                  </a:txBody>
                  <a:tcPr marL="6899" marR="6899" marT="68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Rounded Rectangular Callout 45"/>
          <p:cNvSpPr/>
          <p:nvPr/>
        </p:nvSpPr>
        <p:spPr>
          <a:xfrm>
            <a:off x="1911555" y="4495800"/>
            <a:ext cx="827940" cy="381000"/>
          </a:xfrm>
          <a:prstGeom prst="wedgeRoundRectCallout">
            <a:avLst>
              <a:gd name="adj1" fmla="val -21478"/>
              <a:gd name="adj2" fmla="val -133750"/>
              <a:gd name="adj3" fmla="val 16667"/>
            </a:avLst>
          </a:prstGeom>
          <a:solidFill>
            <a:srgbClr val="0070C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Testing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3321213" y="4526280"/>
            <a:ext cx="930906" cy="320040"/>
          </a:xfrm>
          <a:prstGeom prst="wedgeRoundRectCallout">
            <a:avLst>
              <a:gd name="adj1" fmla="val -22541"/>
              <a:gd name="adj2" fmla="val -152798"/>
              <a:gd name="adj3" fmla="val 16667"/>
            </a:avLst>
          </a:prstGeom>
          <a:solidFill>
            <a:srgbClr val="0070C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800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Validation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9281319" y="4419600"/>
            <a:ext cx="838200" cy="381000"/>
          </a:xfrm>
          <a:prstGeom prst="wedgeRoundRectCallout">
            <a:avLst>
              <a:gd name="adj1" fmla="val -106176"/>
              <a:gd name="adj2" fmla="val 29583"/>
              <a:gd name="adj3" fmla="val 16667"/>
            </a:avLst>
          </a:prstGeom>
          <a:solidFill>
            <a:srgbClr val="0070C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800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 Validation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9339741" y="5165041"/>
            <a:ext cx="779778" cy="381000"/>
          </a:xfrm>
          <a:prstGeom prst="wedgeRoundRectCallout">
            <a:avLst>
              <a:gd name="adj1" fmla="val -114020"/>
              <a:gd name="adj2" fmla="val 10000"/>
              <a:gd name="adj3" fmla="val 16667"/>
            </a:avLst>
          </a:prstGeom>
          <a:solidFill>
            <a:srgbClr val="0070C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800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Validation</a:t>
            </a:r>
          </a:p>
        </p:txBody>
      </p:sp>
    </p:spTree>
    <p:extLst>
      <p:ext uri="{BB962C8B-B14F-4D97-AF65-F5344CB8AC3E}">
        <p14:creationId xmlns:p14="http://schemas.microsoft.com/office/powerpoint/2010/main" val="2191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842" y="1084888"/>
            <a:ext cx="7703196" cy="261559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ASAPC Quality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Gates &amp; Defect Management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Overseas General Insurance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April01,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Century Gothic" panose="020B0502020202020204" pitchFamily="34" charset="0"/>
              </a:rPr>
              <a:t>Ensuring Quality Through Quality Gates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6035" y="2081554"/>
            <a:ext cx="9621641" cy="4373838"/>
            <a:chOff x="226035" y="1417363"/>
            <a:chExt cx="9621641" cy="4373838"/>
          </a:xfrm>
        </p:grpSpPr>
        <p:sp>
          <p:nvSpPr>
            <p:cNvPr id="10" name="Rounded Rectangle 9"/>
            <p:cNvSpPr/>
            <p:nvPr/>
          </p:nvSpPr>
          <p:spPr>
            <a:xfrm>
              <a:off x="226035" y="2059765"/>
              <a:ext cx="2066608" cy="99060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203200" dist="50800" dir="5400000" algn="ctr" rotWithShape="0">
                <a:srgbClr val="000000">
                  <a:alpha val="94000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Phase wise Entry &amp; Exit Criteria</a:t>
              </a:r>
            </a:p>
          </p:txBody>
        </p:sp>
        <p:sp>
          <p:nvSpPr>
            <p:cNvPr id="11" name="AutoShape 45"/>
            <p:cNvSpPr>
              <a:spLocks noChangeArrowheads="1"/>
            </p:cNvSpPr>
            <p:nvPr/>
          </p:nvSpPr>
          <p:spPr bwMode="auto">
            <a:xfrm>
              <a:off x="3247014" y="3840163"/>
              <a:ext cx="1076358" cy="449485"/>
            </a:xfrm>
            <a:prstGeom prst="wedgeRoundRectCallout">
              <a:avLst>
                <a:gd name="adj1" fmla="val 60167"/>
                <a:gd name="adj2" fmla="val -129546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Cases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/ 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Reviewed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Signed-off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1700646" y="3840163"/>
              <a:ext cx="1158879" cy="449485"/>
            </a:xfrm>
            <a:prstGeom prst="wedgeRoundRectCallout">
              <a:avLst>
                <a:gd name="adj1" fmla="val 67028"/>
                <a:gd name="adj2" fmla="val -123051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Plan/ Scenarios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Reviewed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Signed-off</a:t>
              </a:r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7488040" y="1450976"/>
              <a:ext cx="1614362" cy="1266730"/>
            </a:xfrm>
            <a:prstGeom prst="wedgeRoundRectCallout">
              <a:avLst>
                <a:gd name="adj1" fmla="val 43134"/>
                <a:gd name="adj2" fmla="val 94779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Post-Production Testing and Support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Metrics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Summary Report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Closure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SIT test results sign-off, 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UAT test results sign off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Performance test results sign off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661179" y="3163888"/>
              <a:ext cx="1250370" cy="441325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624752" y="2711450"/>
              <a:ext cx="1377738" cy="1751012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258326" y="3167062"/>
              <a:ext cx="1119412" cy="381000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669136" y="4330868"/>
              <a:ext cx="1162467" cy="396875"/>
            </a:xfrm>
            <a:prstGeom prst="roundRect">
              <a:avLst/>
            </a:prstGeom>
            <a:gradFill flip="none" rotWithShape="1">
              <a:gsLst>
                <a:gs pos="50000">
                  <a:srgbClr val="FFC41D"/>
                </a:gs>
                <a:gs pos="100000">
                  <a:srgbClr val="FFEBA3"/>
                </a:gs>
              </a:gsLst>
              <a:lin ang="2700000" scaled="1"/>
              <a:tileRect/>
            </a:gra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340847" y="3605212"/>
              <a:ext cx="3588" cy="218598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24702" y="4568992"/>
              <a:ext cx="34443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347242" y="3395662"/>
              <a:ext cx="34443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412837" y="4386262"/>
              <a:ext cx="1065595" cy="368300"/>
            </a:xfrm>
            <a:prstGeom prst="roundRect">
              <a:avLst/>
            </a:prstGeom>
            <a:gradFill flip="none" rotWithShape="1">
              <a:gsLst>
                <a:gs pos="50000">
                  <a:srgbClr val="FFC41D"/>
                </a:gs>
                <a:gs pos="100000">
                  <a:srgbClr val="FFEBA3"/>
                </a:gs>
              </a:gsLst>
              <a:lin ang="2700000" scaled="1"/>
              <a:tileRect/>
            </a:gra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847749" y="4554704"/>
              <a:ext cx="543561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3182432" y="3167063"/>
              <a:ext cx="1119412" cy="436563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2891816" y="3397251"/>
              <a:ext cx="319320" cy="95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494576" y="4568992"/>
              <a:ext cx="963341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796969" y="3178095"/>
              <a:ext cx="1033304" cy="438912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4346694" y="3395662"/>
              <a:ext cx="412604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 flipV="1">
              <a:off x="4457918" y="3381376"/>
              <a:ext cx="16145" cy="2409825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4646280" y="2814637"/>
              <a:ext cx="1300404" cy="230188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9212625" y="3116262"/>
              <a:ext cx="635051" cy="406400"/>
            </a:xfrm>
            <a:prstGeom prst="roundRect">
              <a:avLst/>
            </a:prstGeom>
            <a:gradFill flip="none" rotWithShape="1">
              <a:gsLst>
                <a:gs pos="50000">
                  <a:srgbClr val="FFC41D"/>
                </a:gs>
                <a:gs pos="100000">
                  <a:srgbClr val="FFEBA3"/>
                </a:gs>
              </a:gsLst>
              <a:lin ang="2700000" scaled="1"/>
              <a:tileRect/>
            </a:gradFill>
            <a:ln w="9525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>
              <a:flatTx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5830273" y="3395662"/>
              <a:ext cx="344435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6174709" y="2709862"/>
              <a:ext cx="1402853" cy="1752600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215969" y="3157537"/>
              <a:ext cx="1008189" cy="406400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625998" y="3700462"/>
              <a:ext cx="1205521" cy="406400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7638555" y="3167062"/>
              <a:ext cx="1033304" cy="285750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208012" y="3319462"/>
              <a:ext cx="430543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8671859" y="3319462"/>
              <a:ext cx="516652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7380229" y="3319462"/>
              <a:ext cx="0" cy="609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7380229" y="3929062"/>
              <a:ext cx="172217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8844076" y="3929062"/>
              <a:ext cx="8610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 flipV="1">
              <a:off x="8930185" y="3319462"/>
              <a:ext cx="0" cy="6096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6199823" y="2719387"/>
              <a:ext cx="1288217" cy="3810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6233908" y="3776662"/>
              <a:ext cx="974104" cy="406400"/>
            </a:xfrm>
            <a:prstGeom prst="roundRect">
              <a:avLst/>
            </a:prstGeom>
            <a:gradFill flip="none" rotWithShape="1">
              <a:gsLst>
                <a:gs pos="0">
                  <a:srgbClr val="3188B5">
                    <a:shade val="30000"/>
                    <a:satMod val="115000"/>
                  </a:srgbClr>
                </a:gs>
                <a:gs pos="50000">
                  <a:srgbClr val="3188B5">
                    <a:shade val="67500"/>
                    <a:satMod val="115000"/>
                  </a:srgbClr>
                </a:gs>
                <a:gs pos="100000">
                  <a:srgbClr val="3188B5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9050">
              <a:solidFill>
                <a:sysClr val="window" lastClr="FFFFFF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7208012" y="3929062"/>
              <a:ext cx="430543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1162467" y="5397667"/>
              <a:ext cx="2324934" cy="2921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5597062" y="5418915"/>
              <a:ext cx="2497151" cy="261938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9050" algn="ctr">
              <a:solidFill>
                <a:sysClr val="window" lastClr="FFFFFF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340847" y="5442371"/>
              <a:ext cx="0" cy="1828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9102402" y="5475708"/>
              <a:ext cx="0" cy="1828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394665" y="5542740"/>
              <a:ext cx="72654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3525074" y="5571315"/>
              <a:ext cx="85570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4542232" y="5571315"/>
              <a:ext cx="95257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8165971" y="5528453"/>
              <a:ext cx="88799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AutoShape 43"/>
            <p:cNvSpPr>
              <a:spLocks noChangeArrowheads="1"/>
            </p:cNvSpPr>
            <p:nvPr/>
          </p:nvSpPr>
          <p:spPr bwMode="auto">
            <a:xfrm>
              <a:off x="435926" y="3806825"/>
              <a:ext cx="966928" cy="449262"/>
            </a:xfrm>
            <a:prstGeom prst="wedgeRoundRectCallout">
              <a:avLst>
                <a:gd name="adj1" fmla="val 67949"/>
                <a:gd name="adj2" fmla="val -132468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Requirements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Reviewed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Signed-Off 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AutoShape 47"/>
            <p:cNvSpPr>
              <a:spLocks noChangeArrowheads="1"/>
            </p:cNvSpPr>
            <p:nvPr/>
          </p:nvSpPr>
          <p:spPr bwMode="auto">
            <a:xfrm>
              <a:off x="4563758" y="4637087"/>
              <a:ext cx="1652211" cy="449485"/>
            </a:xfrm>
            <a:prstGeom prst="wedgeRoundRectCallout">
              <a:avLst>
                <a:gd name="adj1" fmla="val 30481"/>
                <a:gd name="adj2" fmla="val -324682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coverage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Defect 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Severity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results signed-off</a:t>
              </a:r>
            </a:p>
          </p:txBody>
        </p:sp>
        <p:sp>
          <p:nvSpPr>
            <p:cNvPr id="56" name="AutoShape 48"/>
            <p:cNvSpPr>
              <a:spLocks noChangeArrowheads="1"/>
            </p:cNvSpPr>
            <p:nvPr/>
          </p:nvSpPr>
          <p:spPr bwMode="auto">
            <a:xfrm>
              <a:off x="7396375" y="4627562"/>
              <a:ext cx="1769441" cy="721900"/>
            </a:xfrm>
            <a:prstGeom prst="wedgeRoundRectCallout">
              <a:avLst>
                <a:gd name="adj1" fmla="val 31561"/>
                <a:gd name="adj2" fmla="val -226972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Coverage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Regression Coverage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Effectiveness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Defect Leakage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results signed-off</a:t>
              </a:r>
            </a:p>
          </p:txBody>
        </p:sp>
        <p:sp>
          <p:nvSpPr>
            <p:cNvPr id="57" name="AutoShape 50"/>
            <p:cNvSpPr>
              <a:spLocks noChangeArrowheads="1"/>
            </p:cNvSpPr>
            <p:nvPr/>
          </p:nvSpPr>
          <p:spPr bwMode="auto">
            <a:xfrm>
              <a:off x="3254189" y="2132013"/>
              <a:ext cx="1386709" cy="449485"/>
            </a:xfrm>
            <a:prstGeom prst="wedgeRoundRectCallout">
              <a:avLst>
                <a:gd name="adj1" fmla="val 48449"/>
                <a:gd name="adj2" fmla="val 306481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Code sanity tested</a:t>
              </a:r>
            </a:p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QA Environment Signed-Off</a:t>
              </a:r>
            </a:p>
          </p:txBody>
        </p:sp>
        <p:sp>
          <p:nvSpPr>
            <p:cNvPr id="58" name="AutoShape 51"/>
            <p:cNvSpPr>
              <a:spLocks noChangeArrowheads="1"/>
            </p:cNvSpPr>
            <p:nvPr/>
          </p:nvSpPr>
          <p:spPr bwMode="auto">
            <a:xfrm>
              <a:off x="5313621" y="1417363"/>
              <a:ext cx="1757898" cy="1130522"/>
            </a:xfrm>
            <a:prstGeom prst="wedgeRoundRectCallout">
              <a:avLst>
                <a:gd name="adj1" fmla="val -8877"/>
                <a:gd name="adj2" fmla="val 121158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wrap="square" lIns="18288" tIns="18288" rIns="18288" bIns="18288">
              <a:spAutoFit/>
            </a:bodyPr>
            <a:lstStyle/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System Testing Signed-Off</a:t>
              </a:r>
            </a:p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Low priority defects moved to next stage</a:t>
              </a:r>
            </a:p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Integration of Application Under Test with other systems completed </a:t>
              </a:r>
            </a:p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Code Sanity Tested</a:t>
              </a:r>
            </a:p>
            <a:p>
              <a:pPr marL="115888" marR="0" lvl="0" indent="-1158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QA environment Signed-Off</a:t>
              </a:r>
            </a:p>
          </p:txBody>
        </p:sp>
        <p:sp>
          <p:nvSpPr>
            <p:cNvPr id="59" name="AutoShape 56"/>
            <p:cNvSpPr>
              <a:spLocks noChangeArrowheads="1"/>
            </p:cNvSpPr>
            <p:nvPr/>
          </p:nvSpPr>
          <p:spPr bwMode="auto">
            <a:xfrm>
              <a:off x="898759" y="4940467"/>
              <a:ext cx="1320333" cy="311150"/>
            </a:xfrm>
            <a:prstGeom prst="wedgeRoundRectCallout">
              <a:avLst>
                <a:gd name="adj1" fmla="val 41032"/>
                <a:gd name="adj2" fmla="val -174491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Signed-Off Design Documents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AutoShape 57"/>
            <p:cNvSpPr>
              <a:spLocks noChangeArrowheads="1"/>
            </p:cNvSpPr>
            <p:nvPr/>
          </p:nvSpPr>
          <p:spPr bwMode="auto">
            <a:xfrm>
              <a:off x="2606581" y="4940468"/>
              <a:ext cx="1664767" cy="313277"/>
            </a:xfrm>
            <a:prstGeom prst="wedgeRoundRectCallout">
              <a:avLst>
                <a:gd name="adj1" fmla="val 30602"/>
                <a:gd name="adj2" fmla="val -164287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9525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Unit Testing Signed-Off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Char char="ü"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 Issues logged in QC</a:t>
              </a:r>
            </a:p>
          </p:txBody>
        </p:sp>
        <p:sp>
          <p:nvSpPr>
            <p:cNvPr id="61" name="Rectangle 105"/>
            <p:cNvSpPr>
              <a:spLocks noChangeArrowheads="1"/>
            </p:cNvSpPr>
            <p:nvPr/>
          </p:nvSpPr>
          <p:spPr bwMode="auto">
            <a:xfrm>
              <a:off x="377524" y="3236912"/>
              <a:ext cx="88998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Requirements</a:t>
              </a:r>
            </a:p>
          </p:txBody>
        </p:sp>
        <p:sp>
          <p:nvSpPr>
            <p:cNvPr id="62" name="Rectangle 106"/>
            <p:cNvSpPr>
              <a:spLocks noChangeArrowheads="1"/>
            </p:cNvSpPr>
            <p:nvPr/>
          </p:nvSpPr>
          <p:spPr bwMode="auto">
            <a:xfrm>
              <a:off x="1844521" y="3195637"/>
              <a:ext cx="9428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Plan &amp;</a:t>
              </a:r>
              <a:b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Scenarios</a:t>
              </a:r>
            </a:p>
          </p:txBody>
        </p:sp>
        <p:sp>
          <p:nvSpPr>
            <p:cNvPr id="63" name="Rectangle 107"/>
            <p:cNvSpPr>
              <a:spLocks noChangeArrowheads="1"/>
            </p:cNvSpPr>
            <p:nvPr/>
          </p:nvSpPr>
          <p:spPr bwMode="auto">
            <a:xfrm>
              <a:off x="3288995" y="3186112"/>
              <a:ext cx="8435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</a:t>
              </a:r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Cases </a:t>
              </a: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&amp;</a:t>
              </a:r>
              <a:b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Test Data </a:t>
              </a:r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auto">
            <a:xfrm>
              <a:off x="4794122" y="3267965"/>
              <a:ext cx="104227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System </a:t>
              </a: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Testing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auto">
            <a:xfrm>
              <a:off x="6199823" y="3178834"/>
              <a:ext cx="9471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System Integrated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auto">
            <a:xfrm>
              <a:off x="6328293" y="3789362"/>
              <a:ext cx="7745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Regression </a:t>
              </a:r>
            </a:p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Testing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auto">
            <a:xfrm>
              <a:off x="7762505" y="3713162"/>
              <a:ext cx="8643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Performance </a:t>
              </a:r>
              <a:b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Testing</a:t>
              </a: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auto">
            <a:xfrm>
              <a:off x="7942821" y="3198812"/>
              <a:ext cx="39786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UAT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auto">
            <a:xfrm>
              <a:off x="939647" y="4401075"/>
              <a:ext cx="61427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Design</a:t>
              </a:r>
            </a:p>
          </p:txBody>
        </p:sp>
        <p:sp>
          <p:nvSpPr>
            <p:cNvPr id="70" name="Rectangle 114"/>
            <p:cNvSpPr>
              <a:spLocks noChangeArrowheads="1"/>
            </p:cNvSpPr>
            <p:nvPr/>
          </p:nvSpPr>
          <p:spPr bwMode="auto">
            <a:xfrm>
              <a:off x="2719489" y="4433126"/>
              <a:ext cx="49564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Build</a:t>
              </a:r>
            </a:p>
          </p:txBody>
        </p:sp>
        <p:sp>
          <p:nvSpPr>
            <p:cNvPr id="71" name="Rectangle 115"/>
            <p:cNvSpPr>
              <a:spLocks noChangeArrowheads="1"/>
            </p:cNvSpPr>
            <p:nvPr/>
          </p:nvSpPr>
          <p:spPr bwMode="auto">
            <a:xfrm>
              <a:off x="9281319" y="3109994"/>
              <a:ext cx="46519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Go </a:t>
              </a:r>
              <a:br>
                <a:rPr lang="en-US" sz="11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</a:br>
              <a:r>
                <a:rPr lang="en-US" sz="11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Live!</a:t>
              </a:r>
            </a:p>
          </p:txBody>
        </p:sp>
        <p:sp>
          <p:nvSpPr>
            <p:cNvPr id="72" name="Rectangle 116"/>
            <p:cNvSpPr>
              <a:spLocks noChangeArrowheads="1"/>
            </p:cNvSpPr>
            <p:nvPr/>
          </p:nvSpPr>
          <p:spPr bwMode="auto">
            <a:xfrm>
              <a:off x="4839849" y="2792413"/>
              <a:ext cx="9188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i="1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System </a:t>
              </a:r>
              <a:r>
                <a:rPr lang="en-US" sz="1000" i="1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Stage</a:t>
              </a:r>
              <a:endParaRPr lang="en-US" sz="1000" i="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117"/>
            <p:cNvSpPr>
              <a:spLocks noChangeArrowheads="1"/>
            </p:cNvSpPr>
            <p:nvPr/>
          </p:nvSpPr>
          <p:spPr bwMode="auto">
            <a:xfrm>
              <a:off x="6233319" y="2717800"/>
              <a:ext cx="12161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i="1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System-Integration </a:t>
              </a:r>
              <a:r>
                <a:rPr lang="en-US" sz="1000" i="1" dirty="0" smtClean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Stage</a:t>
              </a:r>
              <a:endParaRPr lang="en-US" sz="1000" i="1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Rectangle 118"/>
            <p:cNvSpPr>
              <a:spLocks noChangeArrowheads="1"/>
            </p:cNvSpPr>
            <p:nvPr/>
          </p:nvSpPr>
          <p:spPr bwMode="auto">
            <a:xfrm>
              <a:off x="5946683" y="5397667"/>
              <a:ext cx="1693862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Execution Phase</a:t>
              </a:r>
            </a:p>
          </p:txBody>
        </p:sp>
        <p:sp>
          <p:nvSpPr>
            <p:cNvPr id="75" name="Rectangle 119"/>
            <p:cNvSpPr>
              <a:spLocks noChangeArrowheads="1"/>
            </p:cNvSpPr>
            <p:nvPr/>
          </p:nvSpPr>
          <p:spPr bwMode="auto">
            <a:xfrm>
              <a:off x="1496727" y="5397667"/>
              <a:ext cx="149316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Test Design Phase</a:t>
              </a: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06362"/>
              </p:ext>
            </p:extLst>
          </p:nvPr>
        </p:nvGraphicFramePr>
        <p:xfrm>
          <a:off x="394666" y="686771"/>
          <a:ext cx="3907179" cy="10885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92805"/>
                <a:gridCol w="1111389"/>
                <a:gridCol w="1002985"/>
              </a:tblGrid>
              <a:tr h="18141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Cases Execution: Pass 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1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Plan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 1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Cycle 2</a:t>
                      </a:r>
                      <a:endParaRPr lang="en-GB" sz="10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Test </a:t>
                      </a: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Execution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 Test </a:t>
                      </a: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Execution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 to End - Test Execution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85%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Testing</a:t>
                      </a:r>
                      <a:endParaRPr lang="en-GB" sz="1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93%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95%</a:t>
                      </a: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7498" marR="7749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7471" y="1940256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1"/>
          <p:cNvSpPr>
            <a:spLocks noChangeArrowheads="1"/>
          </p:cNvSpPr>
          <p:nvPr/>
        </p:nvSpPr>
        <p:spPr bwMode="auto">
          <a:xfrm>
            <a:off x="4175919" y="501423"/>
            <a:ext cx="5012592" cy="156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551" tIns="38088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achieve the </a:t>
            </a:r>
            <a:r>
              <a:rPr lang="en-US" altLang="en-US" sz="1100" dirty="0" smtClean="0"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 </a:t>
            </a:r>
            <a:r>
              <a:rPr lang="en-US" altLang="en-US" sz="1100" dirty="0"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 % </a:t>
            </a:r>
            <a:r>
              <a:rPr lang="en-US" altLang="en-US" sz="1100" dirty="0" smtClean="0"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mentioned in the table in </a:t>
            </a:r>
            <a:r>
              <a:rPr lang="en-US" altLang="en-US" sz="1100" dirty="0"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order to start with next test execution cycles,</a:t>
            </a:r>
            <a:endParaRPr lang="en-GB" alt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achieve Zero S1 &amp; S2 defects to start with End to End Testing.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achieve Zero P1 &amp; P2 defects to start with Regression Testing.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achieve Zero S1, S2, P1 &amp; P2 defects to start with UAT Testing.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11069"/>
              </p:ext>
            </p:extLst>
          </p:nvPr>
        </p:nvGraphicFramePr>
        <p:xfrm>
          <a:off x="730656" y="3153458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showAsIcon="1" r:id="rId4" imgW="914400" imgH="714240" progId="Word.Document.12">
                  <p:embed/>
                </p:oleObj>
              </mc:Choice>
              <mc:Fallback>
                <p:oleObj name="Document" showAsIcon="1" r:id="rId4" imgW="914400" imgH="7142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656" y="3153458"/>
                        <a:ext cx="9144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7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26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 </a:t>
            </a:r>
            <a:r>
              <a:rPr lang="en-US" sz="1800" b="1" dirty="0" smtClean="0">
                <a:latin typeface="Century Gothic" panose="020B0502020202020204" pitchFamily="34" charset="0"/>
              </a:rPr>
              <a:t>Defect Management Process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76711" y="789223"/>
            <a:ext cx="8928408" cy="5840177"/>
            <a:chOff x="124311" y="954325"/>
            <a:chExt cx="8928408" cy="584017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720373" y="1422328"/>
              <a:ext cx="1023938" cy="54927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charset="0"/>
                <a:buNone/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Rounded Rectangle 61"/>
            <p:cNvSpPr>
              <a:spLocks noChangeArrowheads="1"/>
            </p:cNvSpPr>
            <p:nvPr/>
          </p:nvSpPr>
          <p:spPr bwMode="auto">
            <a:xfrm>
              <a:off x="6755250" y="4428525"/>
              <a:ext cx="1127125" cy="34782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78"/>
            <p:cNvSpPr txBox="1">
              <a:spLocks noChangeArrowheads="1"/>
            </p:cNvSpPr>
            <p:nvPr/>
          </p:nvSpPr>
          <p:spPr bwMode="auto">
            <a:xfrm>
              <a:off x="6705600" y="1439108"/>
              <a:ext cx="11934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‘New' Defects logged in the Defect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Management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Tool</a:t>
              </a:r>
            </a:p>
          </p:txBody>
        </p:sp>
        <p:sp>
          <p:nvSpPr>
            <p:cNvPr id="64" name="Rounded Rectangle 72"/>
            <p:cNvSpPr>
              <a:spLocks noChangeArrowheads="1"/>
            </p:cNvSpPr>
            <p:nvPr/>
          </p:nvSpPr>
          <p:spPr bwMode="auto">
            <a:xfrm flipH="1">
              <a:off x="7780827" y="5622893"/>
              <a:ext cx="1127125" cy="665927"/>
            </a:xfrm>
            <a:prstGeom prst="roundRect">
              <a:avLst>
                <a:gd name="adj" fmla="val 13734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ounded Rectangle 72"/>
            <p:cNvSpPr>
              <a:spLocks noChangeArrowheads="1"/>
            </p:cNvSpPr>
            <p:nvPr/>
          </p:nvSpPr>
          <p:spPr bwMode="auto">
            <a:xfrm flipH="1">
              <a:off x="7809403" y="5017340"/>
              <a:ext cx="1127125" cy="54768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ounded Rectangle 65"/>
            <p:cNvSpPr>
              <a:spLocks noChangeArrowheads="1"/>
            </p:cNvSpPr>
            <p:nvPr/>
          </p:nvSpPr>
          <p:spPr bwMode="auto">
            <a:xfrm flipH="1">
              <a:off x="7825274" y="4428525"/>
              <a:ext cx="1054508" cy="34782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 flipH="1">
              <a:off x="7765622" y="1438245"/>
              <a:ext cx="1114160" cy="54927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Arial" charset="0"/>
                <a:buNone/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ounded Rectangle 60"/>
            <p:cNvSpPr>
              <a:spLocks noChangeArrowheads="1"/>
            </p:cNvSpPr>
            <p:nvPr/>
          </p:nvSpPr>
          <p:spPr bwMode="auto">
            <a:xfrm flipH="1">
              <a:off x="7752659" y="2469121"/>
              <a:ext cx="1268639" cy="474969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ounded Rectangle 68"/>
            <p:cNvSpPr>
              <a:spLocks noChangeArrowheads="1"/>
            </p:cNvSpPr>
            <p:nvPr/>
          </p:nvSpPr>
          <p:spPr bwMode="auto">
            <a:xfrm flipH="1">
              <a:off x="8007371" y="3673631"/>
              <a:ext cx="900579" cy="62478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76"/>
            <p:cNvSpPr txBox="1">
              <a:spLocks noChangeArrowheads="1"/>
            </p:cNvSpPr>
            <p:nvPr/>
          </p:nvSpPr>
          <p:spPr bwMode="auto">
            <a:xfrm>
              <a:off x="1779832" y="1346868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Identify Defects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through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 Process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 the defects [completeness]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Match requirement with expected results.</a:t>
              </a:r>
            </a:p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Log defects in the defect management tool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HP ALM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 Box 119"/>
            <p:cNvSpPr txBox="1">
              <a:spLocks noChangeArrowheads="1"/>
            </p:cNvSpPr>
            <p:nvPr/>
          </p:nvSpPr>
          <p:spPr bwMode="auto">
            <a:xfrm>
              <a:off x="8105703" y="1572109"/>
              <a:ext cx="7345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ctr"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Team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 76"/>
            <p:cNvSpPr txBox="1">
              <a:spLocks noChangeArrowheads="1"/>
            </p:cNvSpPr>
            <p:nvPr/>
          </p:nvSpPr>
          <p:spPr bwMode="auto">
            <a:xfrm>
              <a:off x="1775110" y="2111767"/>
              <a:ext cx="4852495" cy="1469633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Triage the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[Need info, duplicate, New / missed </a:t>
              </a:r>
              <a:b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requirement, processing issue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].Reclassify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to change control, if new </a:t>
              </a: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requirement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Ensure defect holds all required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information(Requirement reference, Application Screenshot)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Prioritize the </a:t>
              </a:r>
              <a:r>
                <a:rPr lang="en-US" altLang="en-US" sz="80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defects- Alex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</a:t>
              </a: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relevant development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lead (Cognizant/Vega- Functionality)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</a:pP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ounded Rectangle 72"/>
            <p:cNvSpPr>
              <a:spLocks noChangeArrowheads="1"/>
            </p:cNvSpPr>
            <p:nvPr/>
          </p:nvSpPr>
          <p:spPr bwMode="auto">
            <a:xfrm>
              <a:off x="6754282" y="5622893"/>
              <a:ext cx="1127125" cy="665927"/>
            </a:xfrm>
            <a:prstGeom prst="roundRect">
              <a:avLst>
                <a:gd name="adj" fmla="val 1112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ounded Rectangle 60"/>
            <p:cNvSpPr>
              <a:spLocks noChangeArrowheads="1"/>
            </p:cNvSpPr>
            <p:nvPr/>
          </p:nvSpPr>
          <p:spPr bwMode="auto">
            <a:xfrm>
              <a:off x="6754281" y="2479515"/>
              <a:ext cx="1127125" cy="474969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6766719" y="2549436"/>
              <a:ext cx="762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Assigned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ounded Rectangle 75"/>
            <p:cNvSpPr>
              <a:spLocks noChangeArrowheads="1"/>
            </p:cNvSpPr>
            <p:nvPr/>
          </p:nvSpPr>
          <p:spPr bwMode="auto">
            <a:xfrm>
              <a:off x="6748766" y="3679148"/>
              <a:ext cx="1127125" cy="624785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8"/>
            <p:cNvSpPr txBox="1">
              <a:spLocks noChangeArrowheads="1"/>
            </p:cNvSpPr>
            <p:nvPr/>
          </p:nvSpPr>
          <p:spPr bwMode="auto">
            <a:xfrm>
              <a:off x="6730630" y="3692438"/>
              <a:ext cx="115647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the Development / Testing Team of Defect Status</a:t>
              </a:r>
            </a:p>
          </p:txBody>
        </p:sp>
        <p:sp>
          <p:nvSpPr>
            <p:cNvPr id="78" name="Rounded Rectangle 68"/>
            <p:cNvSpPr>
              <a:spLocks noChangeArrowheads="1"/>
            </p:cNvSpPr>
            <p:nvPr/>
          </p:nvSpPr>
          <p:spPr bwMode="auto">
            <a:xfrm>
              <a:off x="6752756" y="5757074"/>
              <a:ext cx="114300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  <a:endParaRPr lang="en-GB" sz="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Prevention </a:t>
              </a: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Plan </a:t>
              </a:r>
            </a:p>
          </p:txBody>
        </p:sp>
        <p:sp>
          <p:nvSpPr>
            <p:cNvPr id="79" name="Rounded Rectangle 72"/>
            <p:cNvSpPr>
              <a:spLocks noChangeArrowheads="1"/>
            </p:cNvSpPr>
            <p:nvPr/>
          </p:nvSpPr>
          <p:spPr bwMode="auto">
            <a:xfrm>
              <a:off x="6742603" y="4945903"/>
              <a:ext cx="1127125" cy="547687"/>
            </a:xfrm>
            <a:prstGeom prst="roundRect">
              <a:avLst>
                <a:gd name="adj" fmla="val 80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EDCC4"/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8"/>
            <p:cNvSpPr txBox="1">
              <a:spLocks noChangeArrowheads="1"/>
            </p:cNvSpPr>
            <p:nvPr/>
          </p:nvSpPr>
          <p:spPr bwMode="auto">
            <a:xfrm>
              <a:off x="6732820" y="5054228"/>
              <a:ext cx="1066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Summary Report</a:t>
              </a:r>
            </a:p>
          </p:txBody>
        </p:sp>
        <p:sp>
          <p:nvSpPr>
            <p:cNvPr id="81" name="Line 120"/>
            <p:cNvSpPr>
              <a:spLocks noChangeShapeType="1"/>
            </p:cNvSpPr>
            <p:nvPr/>
          </p:nvSpPr>
          <p:spPr bwMode="auto">
            <a:xfrm>
              <a:off x="7772400" y="1248667"/>
              <a:ext cx="0" cy="5051641"/>
            </a:xfrm>
            <a:prstGeom prst="lin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Char char="•"/>
                <a:defRPr/>
              </a:pPr>
              <a:endParaRPr lang="en-US" sz="9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2" name="Straight Connector 38"/>
            <p:cNvCxnSpPr>
              <a:cxnSpLocks noChangeShapeType="1"/>
            </p:cNvCxnSpPr>
            <p:nvPr/>
          </p:nvCxnSpPr>
          <p:spPr bwMode="auto">
            <a:xfrm flipV="1">
              <a:off x="1497821" y="5895547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3" name="Straight Connector 38"/>
            <p:cNvCxnSpPr>
              <a:cxnSpLocks noChangeShapeType="1"/>
            </p:cNvCxnSpPr>
            <p:nvPr/>
          </p:nvCxnSpPr>
          <p:spPr bwMode="auto">
            <a:xfrm>
              <a:off x="1474359" y="5364130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4" name="TextBox 76"/>
            <p:cNvSpPr txBox="1">
              <a:spLocks noChangeArrowheads="1"/>
            </p:cNvSpPr>
            <p:nvPr/>
          </p:nvSpPr>
          <p:spPr bwMode="auto">
            <a:xfrm>
              <a:off x="1781632" y="3733800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and fix defects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Review &amp; Assignment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Investigation, Fix &amp; Unit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defect details; including resolution and root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cause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76"/>
            <p:cNvSpPr txBox="1">
              <a:spLocks noChangeArrowheads="1"/>
            </p:cNvSpPr>
            <p:nvPr/>
          </p:nvSpPr>
          <p:spPr bwMode="auto">
            <a:xfrm>
              <a:off x="1790729" y="5730843"/>
              <a:ext cx="4846320" cy="377026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List Level top 3 defect types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Root Cause Analysis of defects and update Defect Prevention Plan</a:t>
              </a:r>
            </a:p>
          </p:txBody>
        </p:sp>
        <p:sp>
          <p:nvSpPr>
            <p:cNvPr id="86" name="TextBox 76"/>
            <p:cNvSpPr txBox="1">
              <a:spLocks noChangeArrowheads="1"/>
            </p:cNvSpPr>
            <p:nvPr/>
          </p:nvSpPr>
          <p:spPr bwMode="auto">
            <a:xfrm>
              <a:off x="1783613" y="4917892"/>
              <a:ext cx="4846320" cy="700192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>
                <a:spcBef>
                  <a:spcPts val="300"/>
                </a:spcBef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Error Discovery rate and Defect Density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the number of defects based on Priority, status and Functionality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Quality of Fixes</a:t>
              </a:r>
            </a:p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Calculate Defect Aging</a:t>
              </a:r>
            </a:p>
          </p:txBody>
        </p:sp>
        <p:cxnSp>
          <p:nvCxnSpPr>
            <p:cNvPr id="87" name="Straight Connector 38"/>
            <p:cNvCxnSpPr>
              <a:cxnSpLocks noChangeShapeType="1"/>
            </p:cNvCxnSpPr>
            <p:nvPr/>
          </p:nvCxnSpPr>
          <p:spPr bwMode="auto">
            <a:xfrm flipV="1">
              <a:off x="1480089" y="2805592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8" name="Straight Connector 38"/>
            <p:cNvCxnSpPr>
              <a:cxnSpLocks noChangeShapeType="1"/>
            </p:cNvCxnSpPr>
            <p:nvPr/>
          </p:nvCxnSpPr>
          <p:spPr bwMode="auto">
            <a:xfrm>
              <a:off x="1500916" y="3949700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9" name="Straight Connector 38"/>
            <p:cNvCxnSpPr>
              <a:cxnSpLocks noChangeShapeType="1"/>
            </p:cNvCxnSpPr>
            <p:nvPr/>
          </p:nvCxnSpPr>
          <p:spPr bwMode="auto">
            <a:xfrm flipV="1">
              <a:off x="1476878" y="1662592"/>
              <a:ext cx="266165" cy="11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90" name="Text Box 119"/>
            <p:cNvSpPr txBox="1">
              <a:spLocks noChangeArrowheads="1"/>
            </p:cNvSpPr>
            <p:nvPr/>
          </p:nvSpPr>
          <p:spPr bwMode="auto">
            <a:xfrm>
              <a:off x="7814280" y="2514600"/>
              <a:ext cx="12384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Coordinator (Alex)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 Box 119"/>
            <p:cNvSpPr txBox="1">
              <a:spLocks noChangeArrowheads="1"/>
            </p:cNvSpPr>
            <p:nvPr/>
          </p:nvSpPr>
          <p:spPr bwMode="auto">
            <a:xfrm>
              <a:off x="8003976" y="3801188"/>
              <a:ext cx="9262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Lead /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Development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ext Box 119"/>
            <p:cNvSpPr txBox="1">
              <a:spLocks noChangeArrowheads="1"/>
            </p:cNvSpPr>
            <p:nvPr/>
          </p:nvSpPr>
          <p:spPr bwMode="auto">
            <a:xfrm>
              <a:off x="7720499" y="5778907"/>
              <a:ext cx="12417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,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Team  </a:t>
              </a:r>
            </a:p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&amp; Business Team(s)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 Box 119"/>
            <p:cNvSpPr txBox="1">
              <a:spLocks noChangeArrowheads="1"/>
            </p:cNvSpPr>
            <p:nvPr/>
          </p:nvSpPr>
          <p:spPr bwMode="auto">
            <a:xfrm>
              <a:off x="7680613" y="5167734"/>
              <a:ext cx="126744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lead 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152118" y="954373"/>
              <a:ext cx="1385595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Process</a:t>
              </a:r>
              <a:endParaRPr lang="en-US" sz="105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2411042" y="954325"/>
              <a:ext cx="3505200" cy="25963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Activities</a:t>
              </a: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6588545" y="961028"/>
              <a:ext cx="1146912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Deliverables</a:t>
              </a: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7874384" y="957912"/>
              <a:ext cx="1146912" cy="2811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sz="105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Roles</a:t>
              </a:r>
            </a:p>
          </p:txBody>
        </p:sp>
        <p:sp>
          <p:nvSpPr>
            <p:cNvPr id="98" name="Freeform 497"/>
            <p:cNvSpPr>
              <a:spLocks noChangeAspect="1" noEditPoints="1"/>
            </p:cNvSpPr>
            <p:nvPr/>
          </p:nvSpPr>
          <p:spPr bwMode="auto">
            <a:xfrm>
              <a:off x="7934902" y="4997494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78"/>
            <p:cNvSpPr txBox="1">
              <a:spLocks noChangeArrowheads="1"/>
            </p:cNvSpPr>
            <p:nvPr/>
          </p:nvSpPr>
          <p:spPr bwMode="auto">
            <a:xfrm>
              <a:off x="6731884" y="4494714"/>
              <a:ext cx="9876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Closed Defects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Box 76"/>
            <p:cNvSpPr txBox="1">
              <a:spLocks noChangeArrowheads="1"/>
            </p:cNvSpPr>
            <p:nvPr/>
          </p:nvSpPr>
          <p:spPr bwMode="auto">
            <a:xfrm>
              <a:off x="1776048" y="4585419"/>
              <a:ext cx="4846320" cy="215444"/>
            </a:xfrm>
            <a:prstGeom prst="rect">
              <a:avLst/>
            </a:prstGeom>
            <a:noFill/>
            <a:ln w="952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0188" indent="-230188" fontAlgn="base">
                <a:spcBef>
                  <a:spcPts val="3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alt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Defect </a:t>
              </a:r>
              <a:r>
                <a:rPr lang="en-US" alt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Fixes – With in 3 Days and execute the impacted test cases.</a:t>
              </a:r>
              <a:endParaRPr lang="en-US" alt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1" name="Straight Connector 38"/>
            <p:cNvCxnSpPr>
              <a:cxnSpLocks noChangeShapeType="1"/>
            </p:cNvCxnSpPr>
            <p:nvPr/>
          </p:nvCxnSpPr>
          <p:spPr bwMode="auto">
            <a:xfrm>
              <a:off x="1480029" y="4620052"/>
              <a:ext cx="2484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7859646" y="4479323"/>
              <a:ext cx="10478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r">
                <a:buFont typeface="Arial" pitchFamily="34" charset="0"/>
                <a:buNone/>
                <a:defRPr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Team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497"/>
            <p:cNvSpPr>
              <a:spLocks noChangeAspect="1" noEditPoints="1"/>
            </p:cNvSpPr>
            <p:nvPr/>
          </p:nvSpPr>
          <p:spPr bwMode="auto">
            <a:xfrm>
              <a:off x="2743200" y="6333904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Freeform 497"/>
            <p:cNvSpPr>
              <a:spLocks noChangeAspect="1" noEditPoints="1"/>
            </p:cNvSpPr>
            <p:nvPr/>
          </p:nvSpPr>
          <p:spPr bwMode="auto">
            <a:xfrm>
              <a:off x="3568700" y="632349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497"/>
            <p:cNvSpPr>
              <a:spLocks noChangeAspect="1" noEditPoints="1"/>
            </p:cNvSpPr>
            <p:nvPr/>
          </p:nvSpPr>
          <p:spPr bwMode="auto">
            <a:xfrm>
              <a:off x="4559300" y="6336578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ounded Rectangle 68"/>
            <p:cNvSpPr>
              <a:spLocks noChangeArrowheads="1"/>
            </p:cNvSpPr>
            <p:nvPr/>
          </p:nvSpPr>
          <p:spPr bwMode="auto">
            <a:xfrm>
              <a:off x="3674180" y="6426927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Development 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ounded Rectangle 68"/>
            <p:cNvSpPr>
              <a:spLocks noChangeArrowheads="1"/>
            </p:cNvSpPr>
            <p:nvPr/>
          </p:nvSpPr>
          <p:spPr bwMode="auto">
            <a:xfrm>
              <a:off x="4572000" y="6417546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Lead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ounded Rectangle 68"/>
            <p:cNvSpPr>
              <a:spLocks noChangeArrowheads="1"/>
            </p:cNvSpPr>
            <p:nvPr/>
          </p:nvSpPr>
          <p:spPr bwMode="auto">
            <a:xfrm>
              <a:off x="2742222" y="6426927"/>
              <a:ext cx="775678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497"/>
            <p:cNvSpPr>
              <a:spLocks noChangeAspect="1" noEditPoints="1"/>
            </p:cNvSpPr>
            <p:nvPr/>
          </p:nvSpPr>
          <p:spPr bwMode="auto">
            <a:xfrm>
              <a:off x="7924800" y="143824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Freeform 497"/>
            <p:cNvSpPr>
              <a:spLocks noChangeAspect="1" noEditPoints="1"/>
            </p:cNvSpPr>
            <p:nvPr/>
          </p:nvSpPr>
          <p:spPr bwMode="auto">
            <a:xfrm>
              <a:off x="7924800" y="372082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ounded Rectangle 110"/>
            <p:cNvSpPr>
              <a:spLocks noChangeArrowheads="1"/>
            </p:cNvSpPr>
            <p:nvPr/>
          </p:nvSpPr>
          <p:spPr bwMode="auto">
            <a:xfrm>
              <a:off x="133114" y="5213174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Metrics</a:t>
              </a:r>
            </a:p>
          </p:txBody>
        </p:sp>
        <p:sp>
          <p:nvSpPr>
            <p:cNvPr id="112" name="Rounded Rectangle 9"/>
            <p:cNvSpPr>
              <a:spLocks noChangeArrowheads="1"/>
            </p:cNvSpPr>
            <p:nvPr/>
          </p:nvSpPr>
          <p:spPr bwMode="auto">
            <a:xfrm>
              <a:off x="146969" y="2621280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Triage/Assignment</a:t>
              </a:r>
              <a:endParaRPr lang="en-GB" sz="10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ounded Rectangle 11"/>
            <p:cNvSpPr>
              <a:spLocks noChangeArrowheads="1"/>
            </p:cNvSpPr>
            <p:nvPr/>
          </p:nvSpPr>
          <p:spPr bwMode="auto">
            <a:xfrm>
              <a:off x="124311" y="5752204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Trend Analysis &amp;Prevention</a:t>
              </a:r>
            </a:p>
          </p:txBody>
        </p:sp>
        <p:sp>
          <p:nvSpPr>
            <p:cNvPr id="114" name="Rounded Rectangle 113"/>
            <p:cNvSpPr>
              <a:spLocks noChangeArrowheads="1"/>
            </p:cNvSpPr>
            <p:nvPr/>
          </p:nvSpPr>
          <p:spPr bwMode="auto">
            <a:xfrm>
              <a:off x="142875" y="1486733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Identification</a:t>
              </a:r>
            </a:p>
          </p:txBody>
        </p:sp>
        <p:sp>
          <p:nvSpPr>
            <p:cNvPr id="115" name="Rounded Rectangle 9"/>
            <p:cNvSpPr>
              <a:spLocks noChangeArrowheads="1"/>
            </p:cNvSpPr>
            <p:nvPr/>
          </p:nvSpPr>
          <p:spPr bwMode="auto">
            <a:xfrm>
              <a:off x="135901" y="4543977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and Closure</a:t>
              </a:r>
            </a:p>
          </p:txBody>
        </p:sp>
        <p:sp>
          <p:nvSpPr>
            <p:cNvPr id="116" name="Rounded Rectangle 9"/>
            <p:cNvSpPr>
              <a:spLocks noChangeArrowheads="1"/>
            </p:cNvSpPr>
            <p:nvPr/>
          </p:nvSpPr>
          <p:spPr bwMode="auto">
            <a:xfrm>
              <a:off x="138000" y="3810000"/>
              <a:ext cx="1389888" cy="3200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GB" sz="1000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Fixing</a:t>
              </a:r>
              <a:endParaRPr lang="en-GB" sz="10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Freeform 497"/>
            <p:cNvSpPr>
              <a:spLocks noChangeAspect="1" noEditPoints="1"/>
            </p:cNvSpPr>
            <p:nvPr/>
          </p:nvSpPr>
          <p:spPr bwMode="auto">
            <a:xfrm>
              <a:off x="7924800" y="4323780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497"/>
            <p:cNvSpPr>
              <a:spLocks noChangeAspect="1" noEditPoints="1"/>
            </p:cNvSpPr>
            <p:nvPr/>
          </p:nvSpPr>
          <p:spPr bwMode="auto">
            <a:xfrm>
              <a:off x="5336470" y="6343493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Rounded Rectangle 68"/>
            <p:cNvSpPr>
              <a:spLocks noChangeArrowheads="1"/>
            </p:cNvSpPr>
            <p:nvPr/>
          </p:nvSpPr>
          <p:spPr bwMode="auto">
            <a:xfrm>
              <a:off x="5426780" y="6426927"/>
              <a:ext cx="897820" cy="354925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</a:t>
              </a:r>
            </a:p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Coordinator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Freeform 497"/>
            <p:cNvSpPr>
              <a:spLocks noChangeAspect="1" noEditPoints="1"/>
            </p:cNvSpPr>
            <p:nvPr/>
          </p:nvSpPr>
          <p:spPr bwMode="auto">
            <a:xfrm>
              <a:off x="6248400" y="6350002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ounded Rectangle 68"/>
            <p:cNvSpPr>
              <a:spLocks noChangeArrowheads="1"/>
            </p:cNvSpPr>
            <p:nvPr/>
          </p:nvSpPr>
          <p:spPr bwMode="auto">
            <a:xfrm>
              <a:off x="6293689" y="6432232"/>
              <a:ext cx="897820" cy="225862"/>
            </a:xfrm>
            <a:prstGeom prst="roundRect">
              <a:avLst>
                <a:gd name="adj" fmla="val 8009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Font typeface="Arial" pitchFamily="34" charset="0"/>
                <a:buNone/>
              </a:pPr>
              <a:r>
                <a:rPr lang="en-GB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Team</a:t>
              </a:r>
              <a:endParaRPr lang="en-GB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497"/>
            <p:cNvSpPr>
              <a:spLocks noChangeAspect="1" noEditPoints="1"/>
            </p:cNvSpPr>
            <p:nvPr/>
          </p:nvSpPr>
          <p:spPr bwMode="auto">
            <a:xfrm>
              <a:off x="7937213" y="5797981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7"/>
            <p:cNvSpPr>
              <a:spLocks noChangeAspect="1" noEditPoints="1"/>
            </p:cNvSpPr>
            <p:nvPr/>
          </p:nvSpPr>
          <p:spPr bwMode="auto">
            <a:xfrm>
              <a:off x="8038812" y="5613400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497"/>
            <p:cNvSpPr>
              <a:spLocks noChangeAspect="1" noEditPoints="1"/>
            </p:cNvSpPr>
            <p:nvPr/>
          </p:nvSpPr>
          <p:spPr bwMode="auto">
            <a:xfrm>
              <a:off x="8153113" y="5805055"/>
              <a:ext cx="101891" cy="27432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Chevron 124"/>
            <p:cNvSpPr/>
            <p:nvPr/>
          </p:nvSpPr>
          <p:spPr>
            <a:xfrm rot="5400000">
              <a:off x="762000" y="501396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26" name="Chevron 125"/>
            <p:cNvSpPr/>
            <p:nvPr/>
          </p:nvSpPr>
          <p:spPr>
            <a:xfrm rot="5400000">
              <a:off x="762000" y="560451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>
            <a:xfrm rot="5400000">
              <a:off x="746760" y="4225635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28" name="Chevron 127"/>
            <p:cNvSpPr/>
            <p:nvPr/>
          </p:nvSpPr>
          <p:spPr>
            <a:xfrm rot="5400000">
              <a:off x="746760" y="326136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29" name="Chevron 128"/>
            <p:cNvSpPr/>
            <p:nvPr/>
          </p:nvSpPr>
          <p:spPr>
            <a:xfrm rot="5400000">
              <a:off x="746760" y="1996440"/>
              <a:ext cx="91440" cy="91440"/>
            </a:xfrm>
            <a:prstGeom prst="chevron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38414" y="2882689"/>
              <a:ext cx="3321885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400" b="1">
                  <a:solidFill>
                    <a:schemeClr val="l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800" dirty="0">
                  <a:solidFill>
                    <a:prstClr val="white"/>
                  </a:solidFill>
                </a:rPr>
                <a:t>Cognizant Dev Team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181726" y="2881932"/>
              <a:ext cx="411480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Env</a:t>
              </a:r>
              <a:endParaRPr lang="en-GB" sz="8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97014" y="2882689"/>
              <a:ext cx="310896" cy="1828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  <a:endParaRPr lang="en-GB" sz="7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03811" y="2883474"/>
              <a:ext cx="640080" cy="1784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8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Vega Dev</a:t>
              </a:r>
              <a:endParaRPr lang="en-GB" sz="8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Freeform 497"/>
            <p:cNvSpPr>
              <a:spLocks noChangeAspect="1" noEditPoints="1"/>
            </p:cNvSpPr>
            <p:nvPr/>
          </p:nvSpPr>
          <p:spPr bwMode="auto">
            <a:xfrm>
              <a:off x="3695700" y="3402486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497"/>
            <p:cNvSpPr>
              <a:spLocks noChangeAspect="1" noEditPoints="1"/>
            </p:cNvSpPr>
            <p:nvPr/>
          </p:nvSpPr>
          <p:spPr bwMode="auto">
            <a:xfrm>
              <a:off x="3788392" y="3333750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497"/>
            <p:cNvSpPr>
              <a:spLocks noChangeAspect="1" noEditPoints="1"/>
            </p:cNvSpPr>
            <p:nvPr/>
          </p:nvSpPr>
          <p:spPr bwMode="auto">
            <a:xfrm>
              <a:off x="3895289" y="3414636"/>
              <a:ext cx="50946" cy="13716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anchor="ctr" anchorCtr="1">
              <a:flatTx/>
            </a:bodyPr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95500" y="3112770"/>
              <a:ext cx="62179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Ingestion(L)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740914" y="3112770"/>
              <a:ext cx="402336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 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71825" y="3112770"/>
              <a:ext cx="539496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BizTalk(L)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52850" y="3112770"/>
              <a:ext cx="62179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xPression(L)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10075" y="3112770"/>
              <a:ext cx="594360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FileNet (L) 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029200" y="3112770"/>
              <a:ext cx="484632" cy="137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Daeja(L)</a:t>
              </a:r>
              <a:endParaRPr lang="en-GB" sz="600" b="1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 Box 119"/>
            <p:cNvSpPr txBox="1">
              <a:spLocks noChangeArrowheads="1"/>
            </p:cNvSpPr>
            <p:nvPr/>
          </p:nvSpPr>
          <p:spPr bwMode="auto">
            <a:xfrm>
              <a:off x="2847975" y="3333750"/>
              <a:ext cx="9525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111125" indent="-111125" algn="ctr">
                <a:buFont typeface="Arial" pitchFamily="34" charset="0"/>
                <a:buNone/>
                <a:defRPr/>
              </a:pPr>
              <a:r>
                <a:rPr lang="en-US" sz="600" b="1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6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Corresponding </a:t>
              </a:r>
            </a:p>
            <a:p>
              <a:pPr marL="111125" indent="-111125" algn="ctr">
                <a:buFont typeface="Arial" pitchFamily="34" charset="0"/>
                <a:buNone/>
                <a:defRPr/>
              </a:pPr>
              <a:r>
                <a:rPr lang="en-US" sz="6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Team</a:t>
              </a:r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625487" y="3308631"/>
              <a:ext cx="381000" cy="245682"/>
            </a:xfrm>
            <a:prstGeom prst="round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5" name="Chevron 144"/>
            <p:cNvSpPr/>
            <p:nvPr/>
          </p:nvSpPr>
          <p:spPr>
            <a:xfrm rot="5400000">
              <a:off x="3783330" y="3307080"/>
              <a:ext cx="45720" cy="45720"/>
            </a:xfrm>
            <a:prstGeom prst="chevr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333333"/>
                </a:solidFill>
              </a:endParaRPr>
            </a:p>
          </p:txBody>
        </p:sp>
        <p:sp>
          <p:nvSpPr>
            <p:cNvPr id="146" name="Freeform 497"/>
            <p:cNvSpPr>
              <a:spLocks noChangeAspect="1" noEditPoints="1"/>
            </p:cNvSpPr>
            <p:nvPr/>
          </p:nvSpPr>
          <p:spPr bwMode="auto">
            <a:xfrm>
              <a:off x="7809400" y="2357818"/>
              <a:ext cx="165100" cy="444500"/>
            </a:xfrm>
            <a:custGeom>
              <a:avLst/>
              <a:gdLst/>
              <a:ahLst/>
              <a:cxnLst>
                <a:cxn ang="0">
                  <a:pos x="140" y="347"/>
                </a:cxn>
                <a:cxn ang="0">
                  <a:pos x="161" y="364"/>
                </a:cxn>
                <a:cxn ang="0">
                  <a:pos x="182" y="364"/>
                </a:cxn>
                <a:cxn ang="0">
                  <a:pos x="194" y="354"/>
                </a:cxn>
                <a:cxn ang="0">
                  <a:pos x="204" y="347"/>
                </a:cxn>
                <a:cxn ang="0">
                  <a:pos x="204" y="107"/>
                </a:cxn>
                <a:cxn ang="0">
                  <a:pos x="213" y="205"/>
                </a:cxn>
                <a:cxn ang="0">
                  <a:pos x="225" y="213"/>
                </a:cxn>
                <a:cxn ang="0">
                  <a:pos x="236" y="220"/>
                </a:cxn>
                <a:cxn ang="0">
                  <a:pos x="248" y="213"/>
                </a:cxn>
                <a:cxn ang="0">
                  <a:pos x="257" y="205"/>
                </a:cxn>
                <a:cxn ang="0">
                  <a:pos x="257" y="84"/>
                </a:cxn>
                <a:cxn ang="0">
                  <a:pos x="248" y="77"/>
                </a:cxn>
                <a:cxn ang="0">
                  <a:pos x="21" y="77"/>
                </a:cxn>
                <a:cxn ang="0">
                  <a:pos x="12" y="84"/>
                </a:cxn>
                <a:cxn ang="0">
                  <a:pos x="0" y="92"/>
                </a:cxn>
                <a:cxn ang="0">
                  <a:pos x="0" y="213"/>
                </a:cxn>
                <a:cxn ang="0">
                  <a:pos x="12" y="220"/>
                </a:cxn>
                <a:cxn ang="0">
                  <a:pos x="31" y="213"/>
                </a:cxn>
                <a:cxn ang="0">
                  <a:pos x="42" y="107"/>
                </a:cxn>
                <a:cxn ang="0">
                  <a:pos x="54" y="341"/>
                </a:cxn>
                <a:cxn ang="0">
                  <a:pos x="54" y="354"/>
                </a:cxn>
                <a:cxn ang="0">
                  <a:pos x="65" y="364"/>
                </a:cxn>
                <a:cxn ang="0">
                  <a:pos x="87" y="364"/>
                </a:cxn>
                <a:cxn ang="0">
                  <a:pos x="108" y="354"/>
                </a:cxn>
                <a:cxn ang="0">
                  <a:pos x="117" y="341"/>
                </a:cxn>
                <a:cxn ang="0">
                  <a:pos x="117" y="213"/>
                </a:cxn>
                <a:cxn ang="0">
                  <a:pos x="140" y="213"/>
                </a:cxn>
                <a:cxn ang="0">
                  <a:pos x="140" y="341"/>
                </a:cxn>
                <a:cxn ang="0">
                  <a:pos x="75" y="31"/>
                </a:cxn>
                <a:cxn ang="0">
                  <a:pos x="75" y="17"/>
                </a:cxn>
                <a:cxn ang="0">
                  <a:pos x="87" y="10"/>
                </a:cxn>
                <a:cxn ang="0">
                  <a:pos x="108" y="0"/>
                </a:cxn>
                <a:cxn ang="0">
                  <a:pos x="129" y="0"/>
                </a:cxn>
                <a:cxn ang="0">
                  <a:pos x="150" y="0"/>
                </a:cxn>
                <a:cxn ang="0">
                  <a:pos x="171" y="10"/>
                </a:cxn>
                <a:cxn ang="0">
                  <a:pos x="182" y="17"/>
                </a:cxn>
                <a:cxn ang="0">
                  <a:pos x="182" y="31"/>
                </a:cxn>
                <a:cxn ang="0">
                  <a:pos x="182" y="46"/>
                </a:cxn>
                <a:cxn ang="0">
                  <a:pos x="171" y="54"/>
                </a:cxn>
                <a:cxn ang="0">
                  <a:pos x="161" y="61"/>
                </a:cxn>
                <a:cxn ang="0">
                  <a:pos x="150" y="69"/>
                </a:cxn>
                <a:cxn ang="0">
                  <a:pos x="129" y="69"/>
                </a:cxn>
                <a:cxn ang="0">
                  <a:pos x="108" y="69"/>
                </a:cxn>
                <a:cxn ang="0">
                  <a:pos x="96" y="61"/>
                </a:cxn>
                <a:cxn ang="0">
                  <a:pos x="87" y="54"/>
                </a:cxn>
                <a:cxn ang="0">
                  <a:pos x="75" y="46"/>
                </a:cxn>
              </a:cxnLst>
              <a:rect l="0" t="0" r="r" b="b"/>
              <a:pathLst>
                <a:path w="257" h="364">
                  <a:moveTo>
                    <a:pt x="140" y="341"/>
                  </a:moveTo>
                  <a:lnTo>
                    <a:pt x="140" y="347"/>
                  </a:lnTo>
                  <a:lnTo>
                    <a:pt x="150" y="354"/>
                  </a:lnTo>
                  <a:lnTo>
                    <a:pt x="161" y="364"/>
                  </a:lnTo>
                  <a:lnTo>
                    <a:pt x="171" y="364"/>
                  </a:lnTo>
                  <a:lnTo>
                    <a:pt x="182" y="364"/>
                  </a:lnTo>
                  <a:lnTo>
                    <a:pt x="194" y="364"/>
                  </a:lnTo>
                  <a:lnTo>
                    <a:pt x="194" y="354"/>
                  </a:lnTo>
                  <a:lnTo>
                    <a:pt x="204" y="354"/>
                  </a:lnTo>
                  <a:lnTo>
                    <a:pt x="204" y="347"/>
                  </a:lnTo>
                  <a:lnTo>
                    <a:pt x="204" y="341"/>
                  </a:lnTo>
                  <a:lnTo>
                    <a:pt x="204" y="107"/>
                  </a:lnTo>
                  <a:lnTo>
                    <a:pt x="213" y="107"/>
                  </a:lnTo>
                  <a:lnTo>
                    <a:pt x="213" y="205"/>
                  </a:lnTo>
                  <a:lnTo>
                    <a:pt x="225" y="205"/>
                  </a:lnTo>
                  <a:lnTo>
                    <a:pt x="225" y="213"/>
                  </a:lnTo>
                  <a:lnTo>
                    <a:pt x="236" y="213"/>
                  </a:lnTo>
                  <a:lnTo>
                    <a:pt x="236" y="220"/>
                  </a:lnTo>
                  <a:lnTo>
                    <a:pt x="248" y="220"/>
                  </a:lnTo>
                  <a:lnTo>
                    <a:pt x="248" y="213"/>
                  </a:lnTo>
                  <a:lnTo>
                    <a:pt x="257" y="213"/>
                  </a:lnTo>
                  <a:lnTo>
                    <a:pt x="257" y="205"/>
                  </a:lnTo>
                  <a:lnTo>
                    <a:pt x="257" y="92"/>
                  </a:lnTo>
                  <a:lnTo>
                    <a:pt x="257" y="84"/>
                  </a:lnTo>
                  <a:lnTo>
                    <a:pt x="248" y="84"/>
                  </a:lnTo>
                  <a:lnTo>
                    <a:pt x="248" y="77"/>
                  </a:lnTo>
                  <a:lnTo>
                    <a:pt x="236" y="77"/>
                  </a:lnTo>
                  <a:lnTo>
                    <a:pt x="21" y="77"/>
                  </a:lnTo>
                  <a:lnTo>
                    <a:pt x="12" y="77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12" y="213"/>
                  </a:lnTo>
                  <a:lnTo>
                    <a:pt x="12" y="220"/>
                  </a:lnTo>
                  <a:lnTo>
                    <a:pt x="21" y="220"/>
                  </a:lnTo>
                  <a:lnTo>
                    <a:pt x="31" y="213"/>
                  </a:lnTo>
                  <a:lnTo>
                    <a:pt x="42" y="205"/>
                  </a:lnTo>
                  <a:lnTo>
                    <a:pt x="42" y="107"/>
                  </a:lnTo>
                  <a:lnTo>
                    <a:pt x="54" y="107"/>
                  </a:lnTo>
                  <a:lnTo>
                    <a:pt x="54" y="341"/>
                  </a:lnTo>
                  <a:lnTo>
                    <a:pt x="54" y="347"/>
                  </a:lnTo>
                  <a:lnTo>
                    <a:pt x="54" y="354"/>
                  </a:lnTo>
                  <a:lnTo>
                    <a:pt x="65" y="354"/>
                  </a:lnTo>
                  <a:lnTo>
                    <a:pt x="65" y="364"/>
                  </a:lnTo>
                  <a:lnTo>
                    <a:pt x="75" y="364"/>
                  </a:lnTo>
                  <a:lnTo>
                    <a:pt x="87" y="364"/>
                  </a:lnTo>
                  <a:lnTo>
                    <a:pt x="96" y="364"/>
                  </a:lnTo>
                  <a:lnTo>
                    <a:pt x="108" y="354"/>
                  </a:lnTo>
                  <a:lnTo>
                    <a:pt x="117" y="347"/>
                  </a:lnTo>
                  <a:lnTo>
                    <a:pt x="117" y="341"/>
                  </a:lnTo>
                  <a:lnTo>
                    <a:pt x="117" y="220"/>
                  </a:lnTo>
                  <a:lnTo>
                    <a:pt x="117" y="213"/>
                  </a:lnTo>
                  <a:lnTo>
                    <a:pt x="129" y="213"/>
                  </a:lnTo>
                  <a:lnTo>
                    <a:pt x="140" y="213"/>
                  </a:lnTo>
                  <a:lnTo>
                    <a:pt x="140" y="220"/>
                  </a:lnTo>
                  <a:lnTo>
                    <a:pt x="140" y="341"/>
                  </a:lnTo>
                  <a:close/>
                  <a:moveTo>
                    <a:pt x="75" y="38"/>
                  </a:moveTo>
                  <a:lnTo>
                    <a:pt x="75" y="31"/>
                  </a:lnTo>
                  <a:lnTo>
                    <a:pt x="75" y="23"/>
                  </a:lnTo>
                  <a:lnTo>
                    <a:pt x="75" y="17"/>
                  </a:lnTo>
                  <a:lnTo>
                    <a:pt x="87" y="17"/>
                  </a:lnTo>
                  <a:lnTo>
                    <a:pt x="87" y="10"/>
                  </a:lnTo>
                  <a:lnTo>
                    <a:pt x="96" y="1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0" y="0"/>
                  </a:lnTo>
                  <a:lnTo>
                    <a:pt x="150" y="0"/>
                  </a:lnTo>
                  <a:lnTo>
                    <a:pt x="161" y="10"/>
                  </a:lnTo>
                  <a:lnTo>
                    <a:pt x="171" y="10"/>
                  </a:lnTo>
                  <a:lnTo>
                    <a:pt x="171" y="17"/>
                  </a:lnTo>
                  <a:lnTo>
                    <a:pt x="182" y="17"/>
                  </a:lnTo>
                  <a:lnTo>
                    <a:pt x="182" y="23"/>
                  </a:lnTo>
                  <a:lnTo>
                    <a:pt x="182" y="31"/>
                  </a:lnTo>
                  <a:lnTo>
                    <a:pt x="182" y="38"/>
                  </a:lnTo>
                  <a:lnTo>
                    <a:pt x="182" y="46"/>
                  </a:lnTo>
                  <a:lnTo>
                    <a:pt x="182" y="54"/>
                  </a:lnTo>
                  <a:lnTo>
                    <a:pt x="171" y="54"/>
                  </a:lnTo>
                  <a:lnTo>
                    <a:pt x="171" y="61"/>
                  </a:lnTo>
                  <a:lnTo>
                    <a:pt x="161" y="61"/>
                  </a:lnTo>
                  <a:lnTo>
                    <a:pt x="161" y="69"/>
                  </a:lnTo>
                  <a:lnTo>
                    <a:pt x="150" y="69"/>
                  </a:lnTo>
                  <a:lnTo>
                    <a:pt x="140" y="69"/>
                  </a:lnTo>
                  <a:lnTo>
                    <a:pt x="129" y="69"/>
                  </a:lnTo>
                  <a:lnTo>
                    <a:pt x="117" y="69"/>
                  </a:lnTo>
                  <a:lnTo>
                    <a:pt x="108" y="69"/>
                  </a:lnTo>
                  <a:lnTo>
                    <a:pt x="96" y="69"/>
                  </a:lnTo>
                  <a:lnTo>
                    <a:pt x="96" y="61"/>
                  </a:lnTo>
                  <a:lnTo>
                    <a:pt x="87" y="61"/>
                  </a:lnTo>
                  <a:lnTo>
                    <a:pt x="87" y="54"/>
                  </a:lnTo>
                  <a:lnTo>
                    <a:pt x="75" y="54"/>
                  </a:lnTo>
                  <a:lnTo>
                    <a:pt x="75" y="46"/>
                  </a:lnTo>
                  <a:lnTo>
                    <a:pt x="75" y="38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 anchorCtr="1">
              <a:flatTx/>
            </a:bodyPr>
            <a:lstStyle/>
            <a:p>
              <a:endParaRPr lang="en-US" sz="9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3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27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 </a:t>
            </a:r>
            <a:r>
              <a:rPr lang="en-US" sz="1800" b="1" dirty="0" smtClean="0">
                <a:latin typeface="Century Gothic" panose="020B0502020202020204" pitchFamily="34" charset="0"/>
              </a:rPr>
              <a:t>Defect Process Workflow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89" y="869204"/>
            <a:ext cx="8662729" cy="5726186"/>
            <a:chOff x="22789" y="869204"/>
            <a:chExt cx="8662729" cy="5726186"/>
          </a:xfrm>
        </p:grpSpPr>
        <p:sp>
          <p:nvSpPr>
            <p:cNvPr id="147" name="Pentagon 146"/>
            <p:cNvSpPr/>
            <p:nvPr/>
          </p:nvSpPr>
          <p:spPr>
            <a:xfrm>
              <a:off x="871591" y="3596011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8" name="Pentagon 147"/>
            <p:cNvSpPr/>
            <p:nvPr/>
          </p:nvSpPr>
          <p:spPr>
            <a:xfrm rot="16200000">
              <a:off x="2559175" y="2270437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9" name="Pentagon 148"/>
            <p:cNvSpPr/>
            <p:nvPr/>
          </p:nvSpPr>
          <p:spPr>
            <a:xfrm>
              <a:off x="3707444" y="1273612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0" name="Rectangle 3"/>
            <p:cNvSpPr>
              <a:spLocks noChangeArrowheads="1"/>
            </p:cNvSpPr>
            <p:nvPr/>
          </p:nvSpPr>
          <p:spPr bwMode="auto">
            <a:xfrm>
              <a:off x="4180763" y="869204"/>
              <a:ext cx="83978" cy="25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551" tIns="41551" rIns="41551" bIns="41551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AutoShape 4"/>
            <p:cNvSpPr>
              <a:spLocks noChangeArrowheads="1"/>
            </p:cNvSpPr>
            <p:nvPr/>
          </p:nvSpPr>
          <p:spPr bwMode="auto">
            <a:xfrm>
              <a:off x="1013116" y="929409"/>
              <a:ext cx="623455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52" name="Rectangle 5"/>
            <p:cNvSpPr>
              <a:spLocks noChangeArrowheads="1"/>
            </p:cNvSpPr>
            <p:nvPr/>
          </p:nvSpPr>
          <p:spPr bwMode="auto">
            <a:xfrm>
              <a:off x="874574" y="1345045"/>
              <a:ext cx="831273" cy="2770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Execute Test Case/Scripts</a:t>
              </a:r>
            </a:p>
          </p:txBody>
        </p:sp>
        <p:sp>
          <p:nvSpPr>
            <p:cNvPr id="153" name="Line 6"/>
            <p:cNvSpPr>
              <a:spLocks noChangeShapeType="1"/>
            </p:cNvSpPr>
            <p:nvPr/>
          </p:nvSpPr>
          <p:spPr bwMode="auto">
            <a:xfrm>
              <a:off x="1290204" y="1137229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Text Box 7"/>
            <p:cNvSpPr txBox="1">
              <a:spLocks noChangeArrowheads="1"/>
            </p:cNvSpPr>
            <p:nvPr/>
          </p:nvSpPr>
          <p:spPr bwMode="auto">
            <a:xfrm>
              <a:off x="1013114" y="1899231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Found?</a:t>
              </a:r>
            </a:p>
          </p:txBody>
        </p:sp>
        <p:sp>
          <p:nvSpPr>
            <p:cNvPr id="155" name="Line 8"/>
            <p:cNvSpPr>
              <a:spLocks noChangeShapeType="1"/>
            </p:cNvSpPr>
            <p:nvPr/>
          </p:nvSpPr>
          <p:spPr bwMode="auto">
            <a:xfrm>
              <a:off x="1290204" y="1622136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1359477" y="113723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57" name="Text Box 10"/>
            <p:cNvSpPr txBox="1">
              <a:spLocks noChangeArrowheads="1"/>
            </p:cNvSpPr>
            <p:nvPr/>
          </p:nvSpPr>
          <p:spPr bwMode="auto">
            <a:xfrm>
              <a:off x="1359477" y="163512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58" name="AutoShape 11"/>
            <p:cNvSpPr>
              <a:spLocks noChangeArrowheads="1"/>
            </p:cNvSpPr>
            <p:nvPr/>
          </p:nvSpPr>
          <p:spPr bwMode="auto">
            <a:xfrm>
              <a:off x="76200" y="1829955"/>
              <a:ext cx="685800" cy="415636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 Box 12"/>
            <p:cNvSpPr txBox="1">
              <a:spLocks noChangeArrowheads="1"/>
            </p:cNvSpPr>
            <p:nvPr/>
          </p:nvSpPr>
          <p:spPr bwMode="auto">
            <a:xfrm>
              <a:off x="22789" y="1869562"/>
              <a:ext cx="762000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Pass Test Case/Script</a:t>
              </a:r>
            </a:p>
          </p:txBody>
        </p:sp>
        <p:sp>
          <p:nvSpPr>
            <p:cNvPr id="160" name="Line 13"/>
            <p:cNvSpPr>
              <a:spLocks noChangeShapeType="1"/>
            </p:cNvSpPr>
            <p:nvPr/>
          </p:nvSpPr>
          <p:spPr bwMode="auto">
            <a:xfrm flipH="1">
              <a:off x="762006" y="2037775"/>
              <a:ext cx="181841" cy="8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943847" y="1829955"/>
              <a:ext cx="692727" cy="41563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/>
          </p:nvSpPr>
          <p:spPr bwMode="auto">
            <a:xfrm>
              <a:off x="865915" y="2454855"/>
              <a:ext cx="831273" cy="344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Create New Defect</a:t>
              </a:r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>
              <a:off x="1290204" y="2247035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 Box 17"/>
            <p:cNvSpPr txBox="1">
              <a:spLocks noChangeArrowheads="1"/>
            </p:cNvSpPr>
            <p:nvPr/>
          </p:nvSpPr>
          <p:spPr bwMode="auto">
            <a:xfrm>
              <a:off x="1359477" y="224703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65" name="Text Box 18"/>
            <p:cNvSpPr txBox="1">
              <a:spLocks noChangeArrowheads="1"/>
            </p:cNvSpPr>
            <p:nvPr/>
          </p:nvSpPr>
          <p:spPr bwMode="auto">
            <a:xfrm>
              <a:off x="1454727" y="288203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66" name="Text Box 19"/>
            <p:cNvSpPr txBox="1">
              <a:spLocks noChangeArrowheads="1"/>
            </p:cNvSpPr>
            <p:nvPr/>
          </p:nvSpPr>
          <p:spPr bwMode="auto">
            <a:xfrm rot="-5400000">
              <a:off x="956835" y="2216730"/>
              <a:ext cx="417079" cy="19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67" name="Text Box 20"/>
            <p:cNvSpPr txBox="1">
              <a:spLocks noChangeArrowheads="1"/>
            </p:cNvSpPr>
            <p:nvPr/>
          </p:nvSpPr>
          <p:spPr bwMode="auto">
            <a:xfrm>
              <a:off x="770665" y="1792433"/>
              <a:ext cx="29152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68" name="Rectangle 23"/>
            <p:cNvSpPr>
              <a:spLocks noChangeArrowheads="1"/>
            </p:cNvSpPr>
            <p:nvPr/>
          </p:nvSpPr>
          <p:spPr bwMode="auto">
            <a:xfrm>
              <a:off x="831279" y="3102846"/>
              <a:ext cx="900545" cy="424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the defect  &amp; assign to Developer / BA</a:t>
              </a:r>
            </a:p>
          </p:txBody>
        </p:sp>
        <p:sp>
          <p:nvSpPr>
            <p:cNvPr id="169" name="Text Box 24"/>
            <p:cNvSpPr txBox="1">
              <a:spLocks noChangeArrowheads="1"/>
            </p:cNvSpPr>
            <p:nvPr/>
          </p:nvSpPr>
          <p:spPr bwMode="auto">
            <a:xfrm>
              <a:off x="2286006" y="2869049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70" name="Text Box 29"/>
            <p:cNvSpPr txBox="1">
              <a:spLocks noChangeArrowheads="1"/>
            </p:cNvSpPr>
            <p:nvPr/>
          </p:nvSpPr>
          <p:spPr bwMode="auto">
            <a:xfrm>
              <a:off x="346363" y="163512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71" name="Text Box 32"/>
            <p:cNvSpPr txBox="1">
              <a:spLocks noChangeArrowheads="1"/>
            </p:cNvSpPr>
            <p:nvPr/>
          </p:nvSpPr>
          <p:spPr bwMode="auto">
            <a:xfrm>
              <a:off x="818225" y="3602157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172" name="Rectangle 33"/>
            <p:cNvSpPr>
              <a:spLocks noChangeArrowheads="1"/>
            </p:cNvSpPr>
            <p:nvPr/>
          </p:nvSpPr>
          <p:spPr bwMode="auto">
            <a:xfrm>
              <a:off x="2078188" y="3076866"/>
              <a:ext cx="900545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Analyze the defect and Update Priority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(BA only)</a:t>
              </a:r>
            </a:p>
          </p:txBody>
        </p:sp>
        <p:sp>
          <p:nvSpPr>
            <p:cNvPr id="173" name="Text Box 34"/>
            <p:cNvSpPr txBox="1">
              <a:spLocks noChangeArrowheads="1"/>
            </p:cNvSpPr>
            <p:nvPr/>
          </p:nvSpPr>
          <p:spPr bwMode="auto">
            <a:xfrm>
              <a:off x="3165293" y="3171340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Need More Info?</a:t>
              </a:r>
            </a:p>
          </p:txBody>
        </p:sp>
        <p:sp>
          <p:nvSpPr>
            <p:cNvPr id="174" name="AutoShape 35"/>
            <p:cNvSpPr>
              <a:spLocks noChangeArrowheads="1"/>
            </p:cNvSpPr>
            <p:nvPr/>
          </p:nvSpPr>
          <p:spPr bwMode="auto">
            <a:xfrm>
              <a:off x="3186551" y="3007591"/>
              <a:ext cx="623455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4338204" y="3146140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Valid?</a:t>
              </a:r>
            </a:p>
          </p:txBody>
        </p:sp>
        <p:sp>
          <p:nvSpPr>
            <p:cNvPr id="176" name="Text Box 37"/>
            <p:cNvSpPr txBox="1">
              <a:spLocks noChangeArrowheads="1"/>
            </p:cNvSpPr>
            <p:nvPr/>
          </p:nvSpPr>
          <p:spPr bwMode="auto">
            <a:xfrm>
              <a:off x="3850413" y="31071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77" name="Text Box 38"/>
            <p:cNvSpPr txBox="1">
              <a:spLocks noChangeArrowheads="1"/>
            </p:cNvSpPr>
            <p:nvPr/>
          </p:nvSpPr>
          <p:spPr bwMode="auto">
            <a:xfrm>
              <a:off x="5264731" y="3125936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Duplicate?</a:t>
              </a:r>
            </a:p>
          </p:txBody>
        </p:sp>
        <p:sp>
          <p:nvSpPr>
            <p:cNvPr id="178" name="Text Box 39"/>
            <p:cNvSpPr txBox="1">
              <a:spLocks noChangeArrowheads="1"/>
            </p:cNvSpPr>
            <p:nvPr/>
          </p:nvSpPr>
          <p:spPr bwMode="auto">
            <a:xfrm>
              <a:off x="4932801" y="3098516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79" name="Text Box 40"/>
            <p:cNvSpPr txBox="1">
              <a:spLocks noChangeArrowheads="1"/>
            </p:cNvSpPr>
            <p:nvPr/>
          </p:nvSpPr>
          <p:spPr bwMode="auto">
            <a:xfrm>
              <a:off x="6182597" y="3143254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Defect Deferred?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5896847" y="309418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181" name="AutoShape 42"/>
            <p:cNvSpPr>
              <a:spLocks noChangeArrowheads="1"/>
            </p:cNvSpPr>
            <p:nvPr/>
          </p:nvSpPr>
          <p:spPr bwMode="auto">
            <a:xfrm>
              <a:off x="4225636" y="2972958"/>
              <a:ext cx="762000" cy="62345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AutoShape 43"/>
            <p:cNvSpPr>
              <a:spLocks noChangeArrowheads="1"/>
            </p:cNvSpPr>
            <p:nvPr/>
          </p:nvSpPr>
          <p:spPr bwMode="auto">
            <a:xfrm>
              <a:off x="5238754" y="3007591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AutoShape 44"/>
            <p:cNvSpPr>
              <a:spLocks noChangeArrowheads="1"/>
            </p:cNvSpPr>
            <p:nvPr/>
          </p:nvSpPr>
          <p:spPr bwMode="auto">
            <a:xfrm>
              <a:off x="6165275" y="3007591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Text Box 45"/>
            <p:cNvSpPr txBox="1">
              <a:spLocks noChangeArrowheads="1"/>
            </p:cNvSpPr>
            <p:nvPr/>
          </p:nvSpPr>
          <p:spPr bwMode="auto">
            <a:xfrm>
              <a:off x="3532912" y="2890696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5" name="Text Box 46"/>
            <p:cNvSpPr txBox="1">
              <a:spLocks noChangeArrowheads="1"/>
            </p:cNvSpPr>
            <p:nvPr/>
          </p:nvSpPr>
          <p:spPr bwMode="auto">
            <a:xfrm>
              <a:off x="4632619" y="2890696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6" name="Text Box 47"/>
            <p:cNvSpPr txBox="1">
              <a:spLocks noChangeArrowheads="1"/>
            </p:cNvSpPr>
            <p:nvPr/>
          </p:nvSpPr>
          <p:spPr bwMode="auto">
            <a:xfrm>
              <a:off x="5576460" y="2886365"/>
              <a:ext cx="62345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6520295" y="2886365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188" name="Text Box 49"/>
            <p:cNvSpPr txBox="1">
              <a:spLocks noChangeArrowheads="1"/>
            </p:cNvSpPr>
            <p:nvPr/>
          </p:nvSpPr>
          <p:spPr bwMode="auto">
            <a:xfrm>
              <a:off x="3524250" y="2094059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189" name="Rectangle 50"/>
            <p:cNvSpPr>
              <a:spLocks noChangeArrowheads="1"/>
            </p:cNvSpPr>
            <p:nvPr/>
          </p:nvSpPr>
          <p:spPr bwMode="auto">
            <a:xfrm>
              <a:off x="3117273" y="2254250"/>
              <a:ext cx="762000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Request info &amp; re-assign the defect to QA </a:t>
              </a:r>
            </a:p>
          </p:txBody>
        </p:sp>
        <p:sp>
          <p:nvSpPr>
            <p:cNvPr id="190" name="Text Box 54"/>
            <p:cNvSpPr txBox="1">
              <a:spLocks noChangeArrowheads="1"/>
            </p:cNvSpPr>
            <p:nvPr/>
          </p:nvSpPr>
          <p:spPr bwMode="auto">
            <a:xfrm>
              <a:off x="3524250" y="1401333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91" name="Rectangle 55"/>
            <p:cNvSpPr>
              <a:spLocks noChangeArrowheads="1"/>
            </p:cNvSpPr>
            <p:nvPr/>
          </p:nvSpPr>
          <p:spPr bwMode="auto">
            <a:xfrm>
              <a:off x="3048004" y="1561525"/>
              <a:ext cx="900545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requested information</a:t>
              </a:r>
            </a:p>
          </p:txBody>
        </p:sp>
        <p:sp>
          <p:nvSpPr>
            <p:cNvPr id="192" name="Text Box 56"/>
            <p:cNvSpPr txBox="1">
              <a:spLocks noChangeArrowheads="1"/>
            </p:cNvSpPr>
            <p:nvPr/>
          </p:nvSpPr>
          <p:spPr bwMode="auto">
            <a:xfrm>
              <a:off x="4546023" y="1323400"/>
              <a:ext cx="415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193" name="Rectangle 57"/>
            <p:cNvSpPr>
              <a:spLocks noChangeArrowheads="1"/>
            </p:cNvSpPr>
            <p:nvPr/>
          </p:nvSpPr>
          <p:spPr bwMode="auto">
            <a:xfrm>
              <a:off x="4294912" y="1492252"/>
              <a:ext cx="692727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Open the defect &amp; assign to Developer</a:t>
              </a:r>
            </a:p>
          </p:txBody>
        </p: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6234545" y="3986073"/>
              <a:ext cx="554182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 Post Prod?</a:t>
              </a:r>
            </a:p>
          </p:txBody>
        </p:sp>
        <p:sp>
          <p:nvSpPr>
            <p:cNvPr id="195" name="Line 62"/>
            <p:cNvSpPr>
              <a:spLocks noChangeShapeType="1"/>
            </p:cNvSpPr>
            <p:nvPr/>
          </p:nvSpPr>
          <p:spPr bwMode="auto">
            <a:xfrm flipH="1">
              <a:off x="5749637" y="4124614"/>
              <a:ext cx="415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AutoShape 63"/>
            <p:cNvSpPr>
              <a:spLocks noChangeArrowheads="1"/>
            </p:cNvSpPr>
            <p:nvPr/>
          </p:nvSpPr>
          <p:spPr bwMode="auto">
            <a:xfrm>
              <a:off x="6165275" y="3847525"/>
              <a:ext cx="692727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 Box 64"/>
            <p:cNvSpPr txBox="1">
              <a:spLocks noChangeArrowheads="1"/>
            </p:cNvSpPr>
            <p:nvPr/>
          </p:nvSpPr>
          <p:spPr bwMode="auto">
            <a:xfrm>
              <a:off x="5876641" y="3951433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198" name="Rectangle 65"/>
            <p:cNvSpPr>
              <a:spLocks noChangeArrowheads="1"/>
            </p:cNvSpPr>
            <p:nvPr/>
          </p:nvSpPr>
          <p:spPr bwMode="auto">
            <a:xfrm>
              <a:off x="5126188" y="3916797"/>
              <a:ext cx="623455" cy="554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Deferred</a:t>
              </a:r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294912" y="3916797"/>
              <a:ext cx="692727" cy="554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Duplicate</a:t>
              </a:r>
            </a:p>
          </p:txBody>
        </p:sp>
        <p:sp>
          <p:nvSpPr>
            <p:cNvPr id="200" name="Rectangle 69"/>
            <p:cNvSpPr>
              <a:spLocks noChangeArrowheads="1"/>
            </p:cNvSpPr>
            <p:nvPr/>
          </p:nvSpPr>
          <p:spPr bwMode="auto">
            <a:xfrm>
              <a:off x="762000" y="3908136"/>
              <a:ext cx="969818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defect to BA</a:t>
              </a:r>
            </a:p>
          </p:txBody>
        </p:sp>
        <p:sp>
          <p:nvSpPr>
            <p:cNvPr id="201" name="Text Box 70"/>
            <p:cNvSpPr txBox="1">
              <a:spLocks noChangeArrowheads="1"/>
            </p:cNvSpPr>
            <p:nvPr/>
          </p:nvSpPr>
          <p:spPr bwMode="auto">
            <a:xfrm>
              <a:off x="2121480" y="3899477"/>
              <a:ext cx="701386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Requirement  Change ?</a:t>
              </a:r>
            </a:p>
          </p:txBody>
        </p:sp>
        <p:sp>
          <p:nvSpPr>
            <p:cNvPr id="202" name="AutoShape 71"/>
            <p:cNvSpPr>
              <a:spLocks noChangeArrowheads="1"/>
            </p:cNvSpPr>
            <p:nvPr/>
          </p:nvSpPr>
          <p:spPr bwMode="auto">
            <a:xfrm>
              <a:off x="2078182" y="3864845"/>
              <a:ext cx="762000" cy="58015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Text Box 72"/>
            <p:cNvSpPr txBox="1">
              <a:spLocks noChangeArrowheads="1"/>
            </p:cNvSpPr>
            <p:nvPr/>
          </p:nvSpPr>
          <p:spPr bwMode="auto">
            <a:xfrm>
              <a:off x="2814211" y="39860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04" name="Rectangle 73"/>
            <p:cNvSpPr>
              <a:spLocks noChangeArrowheads="1"/>
            </p:cNvSpPr>
            <p:nvPr/>
          </p:nvSpPr>
          <p:spPr bwMode="auto">
            <a:xfrm>
              <a:off x="3117273" y="3916796"/>
              <a:ext cx="762000" cy="484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Request to validate Test case and/or Test data</a:t>
              </a:r>
            </a:p>
          </p:txBody>
        </p:sp>
        <p:sp>
          <p:nvSpPr>
            <p:cNvPr id="205" name="Text Box 74"/>
            <p:cNvSpPr txBox="1">
              <a:spLocks noChangeArrowheads="1"/>
            </p:cNvSpPr>
            <p:nvPr/>
          </p:nvSpPr>
          <p:spPr bwMode="auto">
            <a:xfrm>
              <a:off x="3048007" y="3765266"/>
              <a:ext cx="614795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</a:t>
              </a:r>
            </a:p>
          </p:txBody>
        </p:sp>
        <p:sp>
          <p:nvSpPr>
            <p:cNvPr id="206" name="Text Box 75"/>
            <p:cNvSpPr txBox="1">
              <a:spLocks noChangeArrowheads="1"/>
            </p:cNvSpPr>
            <p:nvPr/>
          </p:nvSpPr>
          <p:spPr bwMode="auto">
            <a:xfrm>
              <a:off x="2147454" y="375227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07" name="Text Box 76"/>
            <p:cNvSpPr txBox="1">
              <a:spLocks noChangeArrowheads="1"/>
            </p:cNvSpPr>
            <p:nvPr/>
          </p:nvSpPr>
          <p:spPr bwMode="auto">
            <a:xfrm>
              <a:off x="4199659" y="376526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08" name="Text Box 77"/>
            <p:cNvSpPr txBox="1">
              <a:spLocks noChangeArrowheads="1"/>
            </p:cNvSpPr>
            <p:nvPr/>
          </p:nvSpPr>
          <p:spPr bwMode="auto">
            <a:xfrm>
              <a:off x="5030932" y="377392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09" name="Text Box 78"/>
            <p:cNvSpPr txBox="1">
              <a:spLocks noChangeArrowheads="1"/>
            </p:cNvSpPr>
            <p:nvPr/>
          </p:nvSpPr>
          <p:spPr bwMode="auto">
            <a:xfrm>
              <a:off x="1503795" y="372341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10" name="AutoShape 79"/>
            <p:cNvCxnSpPr>
              <a:cxnSpLocks noChangeShapeType="1"/>
              <a:stCxn id="181" idx="2"/>
              <a:endCxn id="202" idx="0"/>
            </p:cNvCxnSpPr>
            <p:nvPr/>
          </p:nvCxnSpPr>
          <p:spPr bwMode="auto">
            <a:xfrm rot="5400000">
              <a:off x="3398695" y="2656902"/>
              <a:ext cx="268432" cy="214745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80"/>
            <p:cNvCxnSpPr>
              <a:cxnSpLocks noChangeShapeType="1"/>
              <a:stCxn id="182" idx="2"/>
              <a:endCxn id="199" idx="0"/>
            </p:cNvCxnSpPr>
            <p:nvPr/>
          </p:nvCxnSpPr>
          <p:spPr bwMode="auto">
            <a:xfrm rot="5400000">
              <a:off x="4935688" y="3267368"/>
              <a:ext cx="355023" cy="94384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" name="Group 81"/>
            <p:cNvGrpSpPr>
              <a:grpSpLocks/>
            </p:cNvGrpSpPr>
            <p:nvPr/>
          </p:nvGrpSpPr>
          <p:grpSpPr bwMode="auto">
            <a:xfrm>
              <a:off x="4670140" y="4505622"/>
              <a:ext cx="484909" cy="200603"/>
              <a:chOff x="3478" y="3122"/>
              <a:chExt cx="336" cy="139"/>
            </a:xfrm>
          </p:grpSpPr>
          <p:sp>
            <p:nvSpPr>
              <p:cNvPr id="213" name="Freeform 82"/>
              <p:cNvSpPr>
                <a:spLocks/>
              </p:cNvSpPr>
              <p:nvPr/>
            </p:nvSpPr>
            <p:spPr bwMode="auto">
              <a:xfrm rot="-5400000">
                <a:off x="3569" y="3037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Text Box 83"/>
              <p:cNvSpPr txBox="1">
                <a:spLocks noChangeArrowheads="1"/>
              </p:cNvSpPr>
              <p:nvPr/>
            </p:nvSpPr>
            <p:spPr bwMode="auto">
              <a:xfrm>
                <a:off x="3478" y="3122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sp>
          <p:nvSpPr>
            <p:cNvPr id="215" name="Line 84"/>
            <p:cNvSpPr>
              <a:spLocks noChangeShapeType="1"/>
            </p:cNvSpPr>
            <p:nvPr/>
          </p:nvSpPr>
          <p:spPr bwMode="auto">
            <a:xfrm>
              <a:off x="2978727" y="3284682"/>
              <a:ext cx="2078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Rectangle 85"/>
            <p:cNvSpPr>
              <a:spLocks noChangeArrowheads="1"/>
            </p:cNvSpPr>
            <p:nvPr/>
          </p:nvSpPr>
          <p:spPr bwMode="auto">
            <a:xfrm>
              <a:off x="762000" y="4661477"/>
              <a:ext cx="969818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Initiate Change Control Process</a:t>
              </a:r>
            </a:p>
          </p:txBody>
        </p:sp>
        <p:sp>
          <p:nvSpPr>
            <p:cNvPr id="217" name="Rectangle 86"/>
            <p:cNvSpPr>
              <a:spLocks noChangeArrowheads="1"/>
            </p:cNvSpPr>
            <p:nvPr/>
          </p:nvSpPr>
          <p:spPr bwMode="auto">
            <a:xfrm>
              <a:off x="762000" y="5284934"/>
              <a:ext cx="969818" cy="415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Update root cause as Req. change and assign defect to QA</a:t>
              </a:r>
            </a:p>
          </p:txBody>
        </p:sp>
        <p:sp>
          <p:nvSpPr>
            <p:cNvPr id="218" name="Rectangle 87"/>
            <p:cNvSpPr>
              <a:spLocks noChangeArrowheads="1"/>
            </p:cNvSpPr>
            <p:nvPr/>
          </p:nvSpPr>
          <p:spPr bwMode="auto">
            <a:xfrm>
              <a:off x="762000" y="5891068"/>
              <a:ext cx="969818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with reason as Requirement Change</a:t>
              </a:r>
            </a:p>
          </p:txBody>
        </p:sp>
        <p:sp>
          <p:nvSpPr>
            <p:cNvPr id="219" name="Text Box 90"/>
            <p:cNvSpPr txBox="1">
              <a:spLocks noChangeArrowheads="1"/>
            </p:cNvSpPr>
            <p:nvPr/>
          </p:nvSpPr>
          <p:spPr bwMode="auto">
            <a:xfrm>
              <a:off x="3134591" y="4686014"/>
              <a:ext cx="762000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case and/or data invalid?</a:t>
              </a:r>
            </a:p>
          </p:txBody>
        </p:sp>
        <p:sp>
          <p:nvSpPr>
            <p:cNvPr id="220" name="AutoShape 91"/>
            <p:cNvSpPr>
              <a:spLocks noChangeArrowheads="1"/>
            </p:cNvSpPr>
            <p:nvPr/>
          </p:nvSpPr>
          <p:spPr bwMode="auto">
            <a:xfrm>
              <a:off x="3117273" y="4609525"/>
              <a:ext cx="762000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Text Box 92"/>
            <p:cNvSpPr txBox="1">
              <a:spLocks noChangeArrowheads="1"/>
            </p:cNvSpPr>
            <p:nvPr/>
          </p:nvSpPr>
          <p:spPr bwMode="auto">
            <a:xfrm>
              <a:off x="2880597" y="4709107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22" name="Text Box 93"/>
            <p:cNvSpPr txBox="1">
              <a:spLocks noChangeArrowheads="1"/>
            </p:cNvSpPr>
            <p:nvPr/>
          </p:nvSpPr>
          <p:spPr bwMode="auto">
            <a:xfrm>
              <a:off x="3896597" y="5100208"/>
              <a:ext cx="692727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Reproducible</a:t>
              </a:r>
            </a:p>
          </p:txBody>
        </p:sp>
        <p:sp>
          <p:nvSpPr>
            <p:cNvPr id="223" name="AutoShape 94"/>
            <p:cNvSpPr>
              <a:spLocks noChangeArrowheads="1"/>
            </p:cNvSpPr>
            <p:nvPr/>
          </p:nvSpPr>
          <p:spPr bwMode="auto">
            <a:xfrm>
              <a:off x="3879279" y="5059796"/>
              <a:ext cx="692727" cy="48490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ext Box 95"/>
            <p:cNvSpPr txBox="1">
              <a:spLocks noChangeArrowheads="1"/>
            </p:cNvSpPr>
            <p:nvPr/>
          </p:nvSpPr>
          <p:spPr bwMode="auto">
            <a:xfrm>
              <a:off x="4612411" y="5025162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25" name="Rectangle 96"/>
            <p:cNvSpPr>
              <a:spLocks noChangeArrowheads="1"/>
            </p:cNvSpPr>
            <p:nvPr/>
          </p:nvSpPr>
          <p:spPr bwMode="auto">
            <a:xfrm>
              <a:off x="2286000" y="5232979"/>
              <a:ext cx="692727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Reject Defect &amp; Update Root Cause</a:t>
              </a:r>
            </a:p>
          </p:txBody>
        </p:sp>
        <p:cxnSp>
          <p:nvCxnSpPr>
            <p:cNvPr id="226" name="AutoShape 97"/>
            <p:cNvCxnSpPr>
              <a:cxnSpLocks noChangeShapeType="1"/>
              <a:stCxn id="220" idx="1"/>
              <a:endCxn id="225" idx="0"/>
            </p:cNvCxnSpPr>
            <p:nvPr/>
          </p:nvCxnSpPr>
          <p:spPr bwMode="auto">
            <a:xfrm rot="10800000" flipV="1">
              <a:off x="2632370" y="4886613"/>
              <a:ext cx="484909" cy="3463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AutoShape 98"/>
            <p:cNvCxnSpPr>
              <a:cxnSpLocks noChangeShapeType="1"/>
              <a:stCxn id="220" idx="3"/>
              <a:endCxn id="223" idx="0"/>
            </p:cNvCxnSpPr>
            <p:nvPr/>
          </p:nvCxnSpPr>
          <p:spPr bwMode="auto">
            <a:xfrm>
              <a:off x="3879273" y="4886616"/>
              <a:ext cx="346364" cy="173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AutoShape 99"/>
            <p:cNvSpPr>
              <a:spLocks noChangeArrowheads="1"/>
            </p:cNvSpPr>
            <p:nvPr/>
          </p:nvSpPr>
          <p:spPr bwMode="auto">
            <a:xfrm>
              <a:off x="2840182" y="5873750"/>
              <a:ext cx="762000" cy="415636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ext Box 100"/>
            <p:cNvSpPr txBox="1">
              <a:spLocks noChangeArrowheads="1"/>
            </p:cNvSpPr>
            <p:nvPr/>
          </p:nvSpPr>
          <p:spPr bwMode="auto">
            <a:xfrm>
              <a:off x="2848841" y="5873755"/>
              <a:ext cx="762000" cy="40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Pass / Update Test Case/Script</a:t>
              </a:r>
            </a:p>
          </p:txBody>
        </p:sp>
        <p:sp>
          <p:nvSpPr>
            <p:cNvPr id="230" name="Text Box 101"/>
            <p:cNvSpPr txBox="1">
              <a:spLocks noChangeArrowheads="1"/>
            </p:cNvSpPr>
            <p:nvPr/>
          </p:nvSpPr>
          <p:spPr bwMode="auto">
            <a:xfrm>
              <a:off x="3186545" y="569624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31" name="AutoShape 102"/>
            <p:cNvCxnSpPr>
              <a:cxnSpLocks noChangeShapeType="1"/>
              <a:stCxn id="218" idx="3"/>
              <a:endCxn id="228" idx="1"/>
            </p:cNvCxnSpPr>
            <p:nvPr/>
          </p:nvCxnSpPr>
          <p:spPr bwMode="auto">
            <a:xfrm>
              <a:off x="1731818" y="6081568"/>
              <a:ext cx="1108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Line 103"/>
            <p:cNvSpPr>
              <a:spLocks noChangeShapeType="1"/>
            </p:cNvSpPr>
            <p:nvPr/>
          </p:nvSpPr>
          <p:spPr bwMode="auto">
            <a:xfrm>
              <a:off x="2632364" y="5717890"/>
              <a:ext cx="0" cy="372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3" name="AutoShape 104"/>
            <p:cNvSpPr>
              <a:spLocks noChangeArrowheads="1"/>
            </p:cNvSpPr>
            <p:nvPr/>
          </p:nvSpPr>
          <p:spPr bwMode="auto">
            <a:xfrm>
              <a:off x="4710545" y="5579343"/>
              <a:ext cx="554182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End</a:t>
              </a:r>
            </a:p>
          </p:txBody>
        </p:sp>
        <p:sp>
          <p:nvSpPr>
            <p:cNvPr id="234" name="Line 105"/>
            <p:cNvSpPr>
              <a:spLocks noChangeShapeType="1"/>
            </p:cNvSpPr>
            <p:nvPr/>
          </p:nvSpPr>
          <p:spPr bwMode="auto">
            <a:xfrm>
              <a:off x="4641273" y="4470977"/>
              <a:ext cx="0" cy="415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Line 106"/>
            <p:cNvSpPr>
              <a:spLocks noChangeShapeType="1"/>
            </p:cNvSpPr>
            <p:nvPr/>
          </p:nvSpPr>
          <p:spPr bwMode="auto">
            <a:xfrm>
              <a:off x="5334000" y="4470977"/>
              <a:ext cx="0" cy="415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6" name="AutoShape 107"/>
            <p:cNvCxnSpPr>
              <a:cxnSpLocks noChangeShapeType="1"/>
              <a:stCxn id="234" idx="1"/>
              <a:endCxn id="235" idx="1"/>
            </p:cNvCxnSpPr>
            <p:nvPr/>
          </p:nvCxnSpPr>
          <p:spPr bwMode="auto">
            <a:xfrm>
              <a:off x="4641279" y="4886614"/>
              <a:ext cx="692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Line 108"/>
            <p:cNvSpPr>
              <a:spLocks noChangeShapeType="1"/>
            </p:cNvSpPr>
            <p:nvPr/>
          </p:nvSpPr>
          <p:spPr bwMode="auto">
            <a:xfrm>
              <a:off x="4987636" y="4886618"/>
              <a:ext cx="0" cy="69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8" name="AutoShape 109"/>
            <p:cNvCxnSpPr>
              <a:cxnSpLocks noChangeShapeType="1"/>
              <a:stCxn id="225" idx="3"/>
              <a:endCxn id="233" idx="1"/>
            </p:cNvCxnSpPr>
            <p:nvPr/>
          </p:nvCxnSpPr>
          <p:spPr bwMode="auto">
            <a:xfrm>
              <a:off x="2978727" y="5475434"/>
              <a:ext cx="1731818" cy="2078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Rectangle 110"/>
            <p:cNvSpPr>
              <a:spLocks noChangeArrowheads="1"/>
            </p:cNvSpPr>
            <p:nvPr/>
          </p:nvSpPr>
          <p:spPr bwMode="auto">
            <a:xfrm>
              <a:off x="3810006" y="5787159"/>
              <a:ext cx="831273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defect, update root cause and reason for closing</a:t>
              </a:r>
            </a:p>
          </p:txBody>
        </p:sp>
        <p:sp>
          <p:nvSpPr>
            <p:cNvPr id="240" name="Text Box 112"/>
            <p:cNvSpPr txBox="1">
              <a:spLocks noChangeArrowheads="1"/>
            </p:cNvSpPr>
            <p:nvPr/>
          </p:nvSpPr>
          <p:spPr bwMode="auto">
            <a:xfrm>
              <a:off x="4715888" y="5791200"/>
              <a:ext cx="192662" cy="4740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Closed</a:t>
              </a:r>
            </a:p>
          </p:txBody>
        </p:sp>
        <p:cxnSp>
          <p:nvCxnSpPr>
            <p:cNvPr id="241" name="AutoShape 113"/>
            <p:cNvCxnSpPr>
              <a:cxnSpLocks noChangeShapeType="1"/>
              <a:stCxn id="223" idx="2"/>
              <a:endCxn id="239" idx="0"/>
            </p:cNvCxnSpPr>
            <p:nvPr/>
          </p:nvCxnSpPr>
          <p:spPr bwMode="auto">
            <a:xfrm>
              <a:off x="4225636" y="5544708"/>
              <a:ext cx="0" cy="242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2" name="Rectangle 114"/>
            <p:cNvSpPr>
              <a:spLocks noChangeArrowheads="1"/>
            </p:cNvSpPr>
            <p:nvPr/>
          </p:nvSpPr>
          <p:spPr bwMode="auto">
            <a:xfrm>
              <a:off x="7832082" y="3916797"/>
              <a:ext cx="623455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 the Defect &amp; update the root cause </a:t>
              </a:r>
            </a:p>
          </p:txBody>
        </p:sp>
        <p:sp>
          <p:nvSpPr>
            <p:cNvPr id="243" name="Rectangle 115"/>
            <p:cNvSpPr>
              <a:spLocks noChangeArrowheads="1"/>
            </p:cNvSpPr>
            <p:nvPr/>
          </p:nvSpPr>
          <p:spPr bwMode="auto">
            <a:xfrm>
              <a:off x="6156620" y="4566227"/>
              <a:ext cx="692727" cy="34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is on hold for future build</a:t>
              </a:r>
            </a:p>
          </p:txBody>
        </p:sp>
        <p:cxnSp>
          <p:nvCxnSpPr>
            <p:cNvPr id="244" name="AutoShape 116"/>
            <p:cNvCxnSpPr>
              <a:cxnSpLocks noChangeShapeType="1"/>
              <a:stCxn id="183" idx="3"/>
              <a:endCxn id="242" idx="0"/>
            </p:cNvCxnSpPr>
            <p:nvPr/>
          </p:nvCxnSpPr>
          <p:spPr bwMode="auto">
            <a:xfrm>
              <a:off x="6858000" y="3284684"/>
              <a:ext cx="1285804" cy="63211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Rectangle 117"/>
            <p:cNvSpPr>
              <a:spLocks noChangeArrowheads="1"/>
            </p:cNvSpPr>
            <p:nvPr/>
          </p:nvSpPr>
          <p:spPr bwMode="auto">
            <a:xfrm>
              <a:off x="6096000" y="5025161"/>
              <a:ext cx="762000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Re-submit the defect  and assign it to Developer</a:t>
              </a:r>
            </a:p>
          </p:txBody>
        </p:sp>
        <p:sp>
          <p:nvSpPr>
            <p:cNvPr id="246" name="Text Box 118"/>
            <p:cNvSpPr txBox="1">
              <a:spLocks noChangeArrowheads="1"/>
            </p:cNvSpPr>
            <p:nvPr/>
          </p:nvSpPr>
          <p:spPr bwMode="auto">
            <a:xfrm>
              <a:off x="6104659" y="6000754"/>
              <a:ext cx="762000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Re-test success?</a:t>
              </a:r>
            </a:p>
          </p:txBody>
        </p:sp>
        <p:sp>
          <p:nvSpPr>
            <p:cNvPr id="247" name="AutoShape 119"/>
            <p:cNvSpPr>
              <a:spLocks noChangeArrowheads="1"/>
            </p:cNvSpPr>
            <p:nvPr/>
          </p:nvSpPr>
          <p:spPr bwMode="auto">
            <a:xfrm>
              <a:off x="6147954" y="5856432"/>
              <a:ext cx="663864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Text Box 120"/>
            <p:cNvSpPr txBox="1">
              <a:spLocks noChangeArrowheads="1"/>
            </p:cNvSpPr>
            <p:nvPr/>
          </p:nvSpPr>
          <p:spPr bwMode="auto">
            <a:xfrm>
              <a:off x="5888188" y="5925708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cxnSp>
          <p:nvCxnSpPr>
            <p:cNvPr id="249" name="AutoShape 121"/>
            <p:cNvCxnSpPr>
              <a:cxnSpLocks noChangeShapeType="1"/>
              <a:stCxn id="183" idx="2"/>
              <a:endCxn id="196" idx="0"/>
            </p:cNvCxnSpPr>
            <p:nvPr/>
          </p:nvCxnSpPr>
          <p:spPr bwMode="auto">
            <a:xfrm rot="5400000">
              <a:off x="6368761" y="3704648"/>
              <a:ext cx="2857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Rectangle 122"/>
            <p:cNvSpPr>
              <a:spLocks noChangeArrowheads="1"/>
            </p:cNvSpPr>
            <p:nvPr/>
          </p:nvSpPr>
          <p:spPr bwMode="auto">
            <a:xfrm>
              <a:off x="7833085" y="4817341"/>
              <a:ext cx="623455" cy="554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Assign the fixed defect to QA</a:t>
              </a:r>
            </a:p>
          </p:txBody>
        </p:sp>
        <p:sp>
          <p:nvSpPr>
            <p:cNvPr id="251" name="Rectangle 123"/>
            <p:cNvSpPr>
              <a:spLocks noChangeArrowheads="1"/>
            </p:cNvSpPr>
            <p:nvPr/>
          </p:nvSpPr>
          <p:spPr bwMode="auto">
            <a:xfrm>
              <a:off x="7841749" y="5947353"/>
              <a:ext cx="623455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Retest the fixed defect</a:t>
              </a:r>
            </a:p>
          </p:txBody>
        </p:sp>
        <p:sp>
          <p:nvSpPr>
            <p:cNvPr id="252" name="Rectangle 124"/>
            <p:cNvSpPr>
              <a:spLocks noChangeArrowheads="1"/>
            </p:cNvSpPr>
            <p:nvPr/>
          </p:nvSpPr>
          <p:spPr bwMode="auto">
            <a:xfrm>
              <a:off x="5195461" y="5891070"/>
              <a:ext cx="692727" cy="48490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Close the defect  &amp; update reason for closing</a:t>
              </a:r>
            </a:p>
          </p:txBody>
        </p:sp>
        <p:cxnSp>
          <p:nvCxnSpPr>
            <p:cNvPr id="253" name="AutoShape 125"/>
            <p:cNvCxnSpPr>
              <a:cxnSpLocks noChangeShapeType="1"/>
              <a:stCxn id="247" idx="1"/>
              <a:endCxn id="252" idx="3"/>
            </p:cNvCxnSpPr>
            <p:nvPr/>
          </p:nvCxnSpPr>
          <p:spPr bwMode="auto">
            <a:xfrm flipH="1">
              <a:off x="5888188" y="6133523"/>
              <a:ext cx="2597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AutoShape 126"/>
            <p:cNvCxnSpPr>
              <a:cxnSpLocks noChangeShapeType="1"/>
              <a:endCxn id="251" idx="1"/>
            </p:cNvCxnSpPr>
            <p:nvPr/>
          </p:nvCxnSpPr>
          <p:spPr bwMode="auto">
            <a:xfrm>
              <a:off x="7566481" y="6137853"/>
              <a:ext cx="275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AutoShape 127"/>
            <p:cNvCxnSpPr>
              <a:cxnSpLocks noChangeShapeType="1"/>
              <a:stCxn id="250" idx="2"/>
              <a:endCxn id="251" idx="0"/>
            </p:cNvCxnSpPr>
            <p:nvPr/>
          </p:nvCxnSpPr>
          <p:spPr bwMode="auto">
            <a:xfrm>
              <a:off x="8144817" y="5371523"/>
              <a:ext cx="8659" cy="5758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AutoShape 128"/>
            <p:cNvCxnSpPr>
              <a:cxnSpLocks noChangeShapeType="1"/>
              <a:stCxn id="242" idx="2"/>
              <a:endCxn id="250" idx="0"/>
            </p:cNvCxnSpPr>
            <p:nvPr/>
          </p:nvCxnSpPr>
          <p:spPr bwMode="auto">
            <a:xfrm>
              <a:off x="8143810" y="4470977"/>
              <a:ext cx="1007" cy="346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AutoShape 129"/>
            <p:cNvCxnSpPr>
              <a:cxnSpLocks noChangeShapeType="1"/>
              <a:stCxn id="252" idx="0"/>
            </p:cNvCxnSpPr>
            <p:nvPr/>
          </p:nvCxnSpPr>
          <p:spPr bwMode="auto">
            <a:xfrm rot="-5400000">
              <a:off x="5593778" y="5388841"/>
              <a:ext cx="450273" cy="5541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AutoShape 130"/>
            <p:cNvCxnSpPr>
              <a:cxnSpLocks noChangeShapeType="1"/>
              <a:stCxn id="223" idx="3"/>
              <a:endCxn id="245" idx="1"/>
            </p:cNvCxnSpPr>
            <p:nvPr/>
          </p:nvCxnSpPr>
          <p:spPr bwMode="auto">
            <a:xfrm>
              <a:off x="4572000" y="5302250"/>
              <a:ext cx="1524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AutoShape 131"/>
            <p:cNvCxnSpPr>
              <a:cxnSpLocks noChangeShapeType="1"/>
              <a:stCxn id="245" idx="3"/>
              <a:endCxn id="242" idx="1"/>
            </p:cNvCxnSpPr>
            <p:nvPr/>
          </p:nvCxnSpPr>
          <p:spPr bwMode="auto">
            <a:xfrm flipV="1">
              <a:off x="6858000" y="4193886"/>
              <a:ext cx="974076" cy="11083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0" name="Text Box 138"/>
            <p:cNvSpPr txBox="1">
              <a:spLocks noChangeArrowheads="1"/>
            </p:cNvSpPr>
            <p:nvPr/>
          </p:nvSpPr>
          <p:spPr bwMode="auto">
            <a:xfrm>
              <a:off x="6152572" y="5648615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61" name="Rectangle 139"/>
            <p:cNvSpPr>
              <a:spLocks noChangeArrowheads="1"/>
            </p:cNvSpPr>
            <p:nvPr/>
          </p:nvSpPr>
          <p:spPr bwMode="auto">
            <a:xfrm>
              <a:off x="5479767" y="5471107"/>
              <a:ext cx="513773" cy="277091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If defect reoccurs</a:t>
              </a:r>
            </a:p>
          </p:txBody>
        </p:sp>
        <p:sp>
          <p:nvSpPr>
            <p:cNvPr id="262" name="Text Box 140"/>
            <p:cNvSpPr txBox="1">
              <a:spLocks noChangeArrowheads="1"/>
            </p:cNvSpPr>
            <p:nvPr/>
          </p:nvSpPr>
          <p:spPr bwMode="auto">
            <a:xfrm>
              <a:off x="7503103" y="3760934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 err="1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  <a:endParaRPr lang="en-US" sz="700" dirty="0">
                <a:solidFill>
                  <a:srgbClr val="0000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Text Box 141"/>
            <p:cNvSpPr txBox="1">
              <a:spLocks noChangeArrowheads="1"/>
            </p:cNvSpPr>
            <p:nvPr/>
          </p:nvSpPr>
          <p:spPr bwMode="auto">
            <a:xfrm>
              <a:off x="7503103" y="466148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</a:t>
              </a:r>
            </a:p>
          </p:txBody>
        </p:sp>
        <p:sp>
          <p:nvSpPr>
            <p:cNvPr id="264" name="Text Box 142"/>
            <p:cNvSpPr txBox="1">
              <a:spLocks noChangeArrowheads="1"/>
            </p:cNvSpPr>
            <p:nvPr/>
          </p:nvSpPr>
          <p:spPr bwMode="auto">
            <a:xfrm>
              <a:off x="7503103" y="5875299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5" name="Text Box 143"/>
            <p:cNvSpPr txBox="1">
              <a:spLocks noChangeArrowheads="1"/>
            </p:cNvSpPr>
            <p:nvPr/>
          </p:nvSpPr>
          <p:spPr bwMode="auto">
            <a:xfrm>
              <a:off x="6494318" y="580015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6" name="Text Box 144"/>
            <p:cNvSpPr txBox="1">
              <a:spLocks noChangeArrowheads="1"/>
            </p:cNvSpPr>
            <p:nvPr/>
          </p:nvSpPr>
          <p:spPr bwMode="auto">
            <a:xfrm>
              <a:off x="5615421" y="5730878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7" name="Text Box 145"/>
            <p:cNvSpPr txBox="1">
              <a:spLocks noChangeArrowheads="1"/>
            </p:cNvSpPr>
            <p:nvPr/>
          </p:nvSpPr>
          <p:spPr bwMode="auto">
            <a:xfrm>
              <a:off x="5827568" y="5025162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8" name="Text Box 146"/>
            <p:cNvSpPr txBox="1">
              <a:spLocks noChangeArrowheads="1"/>
            </p:cNvSpPr>
            <p:nvPr/>
          </p:nvSpPr>
          <p:spPr bwMode="auto">
            <a:xfrm>
              <a:off x="6554932" y="443201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69" name="Text Box 147"/>
            <p:cNvSpPr txBox="1">
              <a:spLocks noChangeArrowheads="1"/>
            </p:cNvSpPr>
            <p:nvPr/>
          </p:nvSpPr>
          <p:spPr bwMode="auto">
            <a:xfrm>
              <a:off x="6580909" y="379990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0" name="Text Box 148"/>
            <p:cNvSpPr txBox="1">
              <a:spLocks noChangeArrowheads="1"/>
            </p:cNvSpPr>
            <p:nvPr/>
          </p:nvSpPr>
          <p:spPr bwMode="auto">
            <a:xfrm>
              <a:off x="6898411" y="3115833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71" name="Text Box 149"/>
            <p:cNvSpPr txBox="1">
              <a:spLocks noChangeArrowheads="1"/>
            </p:cNvSpPr>
            <p:nvPr/>
          </p:nvSpPr>
          <p:spPr bwMode="auto">
            <a:xfrm>
              <a:off x="6477004" y="35617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72" name="Text Box 150"/>
            <p:cNvSpPr txBox="1">
              <a:spLocks noChangeArrowheads="1"/>
            </p:cNvSpPr>
            <p:nvPr/>
          </p:nvSpPr>
          <p:spPr bwMode="auto">
            <a:xfrm>
              <a:off x="6266301" y="4352639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73" name="Text Box 151"/>
            <p:cNvSpPr txBox="1">
              <a:spLocks noChangeArrowheads="1"/>
            </p:cNvSpPr>
            <p:nvPr/>
          </p:nvSpPr>
          <p:spPr bwMode="auto">
            <a:xfrm>
              <a:off x="1524000" y="446665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74" name="Text Box 152"/>
            <p:cNvSpPr txBox="1">
              <a:spLocks noChangeArrowheads="1"/>
            </p:cNvSpPr>
            <p:nvPr/>
          </p:nvSpPr>
          <p:spPr bwMode="auto">
            <a:xfrm>
              <a:off x="1524000" y="512474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</a:t>
              </a:r>
            </a:p>
          </p:txBody>
        </p:sp>
        <p:sp>
          <p:nvSpPr>
            <p:cNvPr id="275" name="Text Box 153"/>
            <p:cNvSpPr txBox="1">
              <a:spLocks noChangeArrowheads="1"/>
            </p:cNvSpPr>
            <p:nvPr/>
          </p:nvSpPr>
          <p:spPr bwMode="auto">
            <a:xfrm>
              <a:off x="1489363" y="572221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6" name="Text Box 154"/>
            <p:cNvSpPr txBox="1">
              <a:spLocks noChangeArrowheads="1"/>
            </p:cNvSpPr>
            <p:nvPr/>
          </p:nvSpPr>
          <p:spPr bwMode="auto">
            <a:xfrm>
              <a:off x="2649682" y="5051140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7" name="Text Box 155"/>
            <p:cNvSpPr txBox="1">
              <a:spLocks noChangeArrowheads="1"/>
            </p:cNvSpPr>
            <p:nvPr/>
          </p:nvSpPr>
          <p:spPr bwMode="auto">
            <a:xfrm>
              <a:off x="3602182" y="4540251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8" name="Text Box 156"/>
            <p:cNvSpPr txBox="1">
              <a:spLocks noChangeArrowheads="1"/>
            </p:cNvSpPr>
            <p:nvPr/>
          </p:nvSpPr>
          <p:spPr bwMode="auto">
            <a:xfrm>
              <a:off x="4234295" y="4925583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sp>
          <p:nvSpPr>
            <p:cNvPr id="279" name="Text Box 157"/>
            <p:cNvSpPr txBox="1">
              <a:spLocks noChangeArrowheads="1"/>
            </p:cNvSpPr>
            <p:nvPr/>
          </p:nvSpPr>
          <p:spPr bwMode="auto">
            <a:xfrm>
              <a:off x="4355523" y="5626966"/>
              <a:ext cx="346364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</a:t>
              </a:r>
            </a:p>
          </p:txBody>
        </p:sp>
        <p:cxnSp>
          <p:nvCxnSpPr>
            <p:cNvPr id="280" name="AutoShape 158"/>
            <p:cNvCxnSpPr>
              <a:cxnSpLocks noChangeShapeType="1"/>
              <a:endCxn id="228" idx="2"/>
            </p:cNvCxnSpPr>
            <p:nvPr/>
          </p:nvCxnSpPr>
          <p:spPr bwMode="auto">
            <a:xfrm rot="10800000" flipV="1">
              <a:off x="3221182" y="6220116"/>
              <a:ext cx="1939636" cy="69273"/>
            </a:xfrm>
            <a:prstGeom prst="bentConnector4">
              <a:avLst>
                <a:gd name="adj1" fmla="val 8106"/>
                <a:gd name="adj2" fmla="val 299995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1" name="Text Box 159"/>
            <p:cNvSpPr txBox="1">
              <a:spLocks noChangeArrowheads="1"/>
            </p:cNvSpPr>
            <p:nvPr/>
          </p:nvSpPr>
          <p:spPr bwMode="auto">
            <a:xfrm>
              <a:off x="1841504" y="39860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82" name="Text Box 160"/>
            <p:cNvSpPr txBox="1">
              <a:spLocks noChangeArrowheads="1"/>
            </p:cNvSpPr>
            <p:nvPr/>
          </p:nvSpPr>
          <p:spPr bwMode="auto">
            <a:xfrm>
              <a:off x="4849091" y="2531341"/>
              <a:ext cx="1177636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9933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Triage</a:t>
              </a:r>
            </a:p>
          </p:txBody>
        </p:sp>
        <p:sp>
          <p:nvSpPr>
            <p:cNvPr id="283" name="Text Box 161"/>
            <p:cNvSpPr txBox="1">
              <a:spLocks noChangeArrowheads="1"/>
            </p:cNvSpPr>
            <p:nvPr/>
          </p:nvSpPr>
          <p:spPr bwMode="auto">
            <a:xfrm>
              <a:off x="5056913" y="2669890"/>
              <a:ext cx="83127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/ DEV / QA</a:t>
              </a:r>
            </a:p>
          </p:txBody>
        </p:sp>
        <p:sp>
          <p:nvSpPr>
            <p:cNvPr id="284" name="Text Box 162"/>
            <p:cNvSpPr txBox="1">
              <a:spLocks noChangeArrowheads="1"/>
            </p:cNvSpPr>
            <p:nvPr/>
          </p:nvSpPr>
          <p:spPr bwMode="auto">
            <a:xfrm>
              <a:off x="4364188" y="3557446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85" name="Text Box 163"/>
            <p:cNvSpPr txBox="1">
              <a:spLocks noChangeArrowheads="1"/>
            </p:cNvSpPr>
            <p:nvPr/>
          </p:nvSpPr>
          <p:spPr bwMode="auto">
            <a:xfrm>
              <a:off x="5282051" y="3535799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sp>
          <p:nvSpPr>
            <p:cNvPr id="286" name="Text Box 164"/>
            <p:cNvSpPr txBox="1">
              <a:spLocks noChangeArrowheads="1"/>
            </p:cNvSpPr>
            <p:nvPr/>
          </p:nvSpPr>
          <p:spPr bwMode="auto">
            <a:xfrm>
              <a:off x="3896597" y="4704774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87" name="Freeform 165"/>
            <p:cNvSpPr>
              <a:spLocks/>
            </p:cNvSpPr>
            <p:nvPr/>
          </p:nvSpPr>
          <p:spPr bwMode="auto">
            <a:xfrm>
              <a:off x="2066643" y="5183909"/>
              <a:ext cx="164523" cy="554182"/>
            </a:xfrm>
            <a:custGeom>
              <a:avLst/>
              <a:gdLst>
                <a:gd name="T0" fmla="*/ 180975 w 164"/>
                <a:gd name="T1" fmla="*/ 553453 h 456"/>
                <a:gd name="T2" fmla="*/ 169940 w 164"/>
                <a:gd name="T3" fmla="*/ 566821 h 456"/>
                <a:gd name="T4" fmla="*/ 158905 w 164"/>
                <a:gd name="T5" fmla="*/ 576179 h 456"/>
                <a:gd name="T6" fmla="*/ 147870 w 164"/>
                <a:gd name="T7" fmla="*/ 586874 h 456"/>
                <a:gd name="T8" fmla="*/ 135731 w 164"/>
                <a:gd name="T9" fmla="*/ 594895 h 456"/>
                <a:gd name="T10" fmla="*/ 124696 w 164"/>
                <a:gd name="T11" fmla="*/ 600242 h 456"/>
                <a:gd name="T12" fmla="*/ 112558 w 164"/>
                <a:gd name="T13" fmla="*/ 605589 h 456"/>
                <a:gd name="T14" fmla="*/ 101523 w 164"/>
                <a:gd name="T15" fmla="*/ 606926 h 456"/>
                <a:gd name="T16" fmla="*/ 90488 w 164"/>
                <a:gd name="T17" fmla="*/ 609600 h 456"/>
                <a:gd name="T18" fmla="*/ 78349 w 164"/>
                <a:gd name="T19" fmla="*/ 606926 h 456"/>
                <a:gd name="T20" fmla="*/ 67314 w 164"/>
                <a:gd name="T21" fmla="*/ 605589 h 456"/>
                <a:gd name="T22" fmla="*/ 56279 w 164"/>
                <a:gd name="T23" fmla="*/ 600242 h 456"/>
                <a:gd name="T24" fmla="*/ 43037 w 164"/>
                <a:gd name="T25" fmla="*/ 594895 h 456"/>
                <a:gd name="T26" fmla="*/ 32002 w 164"/>
                <a:gd name="T27" fmla="*/ 586874 h 456"/>
                <a:gd name="T28" fmla="*/ 20967 w 164"/>
                <a:gd name="T29" fmla="*/ 576179 h 456"/>
                <a:gd name="T30" fmla="*/ 9932 w 164"/>
                <a:gd name="T31" fmla="*/ 566821 h 456"/>
                <a:gd name="T32" fmla="*/ 0 w 164"/>
                <a:gd name="T33" fmla="*/ 553453 h 456"/>
                <a:gd name="T34" fmla="*/ 0 w 164"/>
                <a:gd name="T35" fmla="*/ 137695 h 456"/>
                <a:gd name="T36" fmla="*/ 5518 w 164"/>
                <a:gd name="T37" fmla="*/ 106947 h 456"/>
                <a:gd name="T38" fmla="*/ 14346 w 164"/>
                <a:gd name="T39" fmla="*/ 81547 h 456"/>
                <a:gd name="T40" fmla="*/ 24277 w 164"/>
                <a:gd name="T41" fmla="*/ 57484 h 456"/>
                <a:gd name="T42" fmla="*/ 36416 w 164"/>
                <a:gd name="T43" fmla="*/ 37432 h 456"/>
                <a:gd name="T44" fmla="*/ 47451 w 164"/>
                <a:gd name="T45" fmla="*/ 22726 h 456"/>
                <a:gd name="T46" fmla="*/ 61796 w 164"/>
                <a:gd name="T47" fmla="*/ 10695 h 456"/>
                <a:gd name="T48" fmla="*/ 75038 w 164"/>
                <a:gd name="T49" fmla="*/ 2674 h 456"/>
                <a:gd name="T50" fmla="*/ 90488 w 164"/>
                <a:gd name="T51" fmla="*/ 0 h 456"/>
                <a:gd name="T52" fmla="*/ 104833 w 164"/>
                <a:gd name="T53" fmla="*/ 2674 h 456"/>
                <a:gd name="T54" fmla="*/ 118075 w 164"/>
                <a:gd name="T55" fmla="*/ 10695 h 456"/>
                <a:gd name="T56" fmla="*/ 132421 w 164"/>
                <a:gd name="T57" fmla="*/ 22726 h 456"/>
                <a:gd name="T58" fmla="*/ 144559 w 164"/>
                <a:gd name="T59" fmla="*/ 37432 h 456"/>
                <a:gd name="T60" fmla="*/ 155594 w 164"/>
                <a:gd name="T61" fmla="*/ 57484 h 456"/>
                <a:gd name="T62" fmla="*/ 165526 w 164"/>
                <a:gd name="T63" fmla="*/ 81547 h 456"/>
                <a:gd name="T64" fmla="*/ 173250 w 164"/>
                <a:gd name="T65" fmla="*/ 106947 h 456"/>
                <a:gd name="T66" fmla="*/ 180975 w 164"/>
                <a:gd name="T67" fmla="*/ 137695 h 4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"/>
                <a:gd name="T103" fmla="*/ 0 h 456"/>
                <a:gd name="T104" fmla="*/ 164 w 164"/>
                <a:gd name="T105" fmla="*/ 456 h 4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" h="456">
                  <a:moveTo>
                    <a:pt x="164" y="103"/>
                  </a:moveTo>
                  <a:lnTo>
                    <a:pt x="164" y="414"/>
                  </a:lnTo>
                  <a:lnTo>
                    <a:pt x="159" y="419"/>
                  </a:lnTo>
                  <a:lnTo>
                    <a:pt x="154" y="424"/>
                  </a:lnTo>
                  <a:lnTo>
                    <a:pt x="149" y="428"/>
                  </a:lnTo>
                  <a:lnTo>
                    <a:pt x="144" y="431"/>
                  </a:lnTo>
                  <a:lnTo>
                    <a:pt x="139" y="435"/>
                  </a:lnTo>
                  <a:lnTo>
                    <a:pt x="134" y="439"/>
                  </a:lnTo>
                  <a:lnTo>
                    <a:pt x="128" y="442"/>
                  </a:lnTo>
                  <a:lnTo>
                    <a:pt x="123" y="445"/>
                  </a:lnTo>
                  <a:lnTo>
                    <a:pt x="118" y="447"/>
                  </a:lnTo>
                  <a:lnTo>
                    <a:pt x="113" y="449"/>
                  </a:lnTo>
                  <a:lnTo>
                    <a:pt x="108" y="450"/>
                  </a:lnTo>
                  <a:lnTo>
                    <a:pt x="102" y="453"/>
                  </a:lnTo>
                  <a:lnTo>
                    <a:pt x="97" y="454"/>
                  </a:lnTo>
                  <a:lnTo>
                    <a:pt x="92" y="454"/>
                  </a:lnTo>
                  <a:lnTo>
                    <a:pt x="87" y="456"/>
                  </a:lnTo>
                  <a:lnTo>
                    <a:pt x="82" y="456"/>
                  </a:lnTo>
                  <a:lnTo>
                    <a:pt x="76" y="456"/>
                  </a:lnTo>
                  <a:lnTo>
                    <a:pt x="71" y="454"/>
                  </a:lnTo>
                  <a:lnTo>
                    <a:pt x="66" y="454"/>
                  </a:lnTo>
                  <a:lnTo>
                    <a:pt x="61" y="453"/>
                  </a:lnTo>
                  <a:lnTo>
                    <a:pt x="56" y="450"/>
                  </a:lnTo>
                  <a:lnTo>
                    <a:pt x="51" y="449"/>
                  </a:lnTo>
                  <a:lnTo>
                    <a:pt x="44" y="447"/>
                  </a:lnTo>
                  <a:lnTo>
                    <a:pt x="39" y="445"/>
                  </a:lnTo>
                  <a:lnTo>
                    <a:pt x="34" y="442"/>
                  </a:lnTo>
                  <a:lnTo>
                    <a:pt x="29" y="439"/>
                  </a:lnTo>
                  <a:lnTo>
                    <a:pt x="24" y="435"/>
                  </a:lnTo>
                  <a:lnTo>
                    <a:pt x="19" y="431"/>
                  </a:lnTo>
                  <a:lnTo>
                    <a:pt x="14" y="428"/>
                  </a:lnTo>
                  <a:lnTo>
                    <a:pt x="9" y="424"/>
                  </a:lnTo>
                  <a:lnTo>
                    <a:pt x="4" y="419"/>
                  </a:lnTo>
                  <a:lnTo>
                    <a:pt x="0" y="414"/>
                  </a:lnTo>
                  <a:lnTo>
                    <a:pt x="0" y="103"/>
                  </a:lnTo>
                  <a:lnTo>
                    <a:pt x="3" y="91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2"/>
                  </a:lnTo>
                  <a:lnTo>
                    <a:pt x="22" y="43"/>
                  </a:lnTo>
                  <a:lnTo>
                    <a:pt x="27" y="36"/>
                  </a:lnTo>
                  <a:lnTo>
                    <a:pt x="33" y="28"/>
                  </a:lnTo>
                  <a:lnTo>
                    <a:pt x="38" y="22"/>
                  </a:lnTo>
                  <a:lnTo>
                    <a:pt x="43" y="17"/>
                  </a:lnTo>
                  <a:lnTo>
                    <a:pt x="49" y="12"/>
                  </a:lnTo>
                  <a:lnTo>
                    <a:pt x="56" y="8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101" y="4"/>
                  </a:lnTo>
                  <a:lnTo>
                    <a:pt x="107" y="8"/>
                  </a:lnTo>
                  <a:lnTo>
                    <a:pt x="113" y="12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1" y="28"/>
                  </a:lnTo>
                  <a:lnTo>
                    <a:pt x="136" y="36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50" y="61"/>
                  </a:lnTo>
                  <a:lnTo>
                    <a:pt x="154" y="70"/>
                  </a:lnTo>
                  <a:lnTo>
                    <a:pt x="157" y="80"/>
                  </a:lnTo>
                  <a:lnTo>
                    <a:pt x="160" y="91"/>
                  </a:lnTo>
                  <a:lnTo>
                    <a:pt x="164" y="103"/>
                  </a:lnTo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8" name="Text Box 166"/>
            <p:cNvSpPr txBox="1">
              <a:spLocks noChangeArrowheads="1"/>
            </p:cNvSpPr>
            <p:nvPr/>
          </p:nvSpPr>
          <p:spPr bwMode="auto">
            <a:xfrm rot="-5400000">
              <a:off x="1859542" y="5363588"/>
              <a:ext cx="554182" cy="1948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Rejected</a:t>
              </a:r>
            </a:p>
          </p:txBody>
        </p:sp>
        <p:sp>
          <p:nvSpPr>
            <p:cNvPr id="289" name="Text Box 167"/>
            <p:cNvSpPr txBox="1">
              <a:spLocks noChangeArrowheads="1"/>
            </p:cNvSpPr>
            <p:nvPr/>
          </p:nvSpPr>
          <p:spPr bwMode="auto">
            <a:xfrm>
              <a:off x="4196779" y="5505741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sp>
          <p:nvSpPr>
            <p:cNvPr id="290" name="Line 168"/>
            <p:cNvSpPr>
              <a:spLocks noChangeShapeType="1"/>
            </p:cNvSpPr>
            <p:nvPr/>
          </p:nvSpPr>
          <p:spPr bwMode="auto">
            <a:xfrm>
              <a:off x="1246909" y="5077114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1" name="Line 169"/>
            <p:cNvSpPr>
              <a:spLocks noChangeShapeType="1"/>
            </p:cNvSpPr>
            <p:nvPr/>
          </p:nvSpPr>
          <p:spPr bwMode="auto">
            <a:xfrm>
              <a:off x="1246909" y="5691909"/>
              <a:ext cx="1444" cy="207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2" name="Freeform 170"/>
            <p:cNvSpPr>
              <a:spLocks/>
            </p:cNvSpPr>
            <p:nvPr/>
          </p:nvSpPr>
          <p:spPr bwMode="auto">
            <a:xfrm>
              <a:off x="515223" y="5856434"/>
              <a:ext cx="164523" cy="415636"/>
            </a:xfrm>
            <a:custGeom>
              <a:avLst/>
              <a:gdLst>
                <a:gd name="T0" fmla="*/ 180975 w 164"/>
                <a:gd name="T1" fmla="*/ 415089 h 456"/>
                <a:gd name="T2" fmla="*/ 169940 w 164"/>
                <a:gd name="T3" fmla="*/ 425116 h 456"/>
                <a:gd name="T4" fmla="*/ 158905 w 164"/>
                <a:gd name="T5" fmla="*/ 432134 h 456"/>
                <a:gd name="T6" fmla="*/ 147870 w 164"/>
                <a:gd name="T7" fmla="*/ 440155 h 456"/>
                <a:gd name="T8" fmla="*/ 135731 w 164"/>
                <a:gd name="T9" fmla="*/ 446171 h 456"/>
                <a:gd name="T10" fmla="*/ 124696 w 164"/>
                <a:gd name="T11" fmla="*/ 450182 h 456"/>
                <a:gd name="T12" fmla="*/ 112558 w 164"/>
                <a:gd name="T13" fmla="*/ 454192 h 456"/>
                <a:gd name="T14" fmla="*/ 101523 w 164"/>
                <a:gd name="T15" fmla="*/ 455195 h 456"/>
                <a:gd name="T16" fmla="*/ 90488 w 164"/>
                <a:gd name="T17" fmla="*/ 457200 h 456"/>
                <a:gd name="T18" fmla="*/ 78349 w 164"/>
                <a:gd name="T19" fmla="*/ 455195 h 456"/>
                <a:gd name="T20" fmla="*/ 67314 w 164"/>
                <a:gd name="T21" fmla="*/ 454192 h 456"/>
                <a:gd name="T22" fmla="*/ 56279 w 164"/>
                <a:gd name="T23" fmla="*/ 450182 h 456"/>
                <a:gd name="T24" fmla="*/ 43037 w 164"/>
                <a:gd name="T25" fmla="*/ 446171 h 456"/>
                <a:gd name="T26" fmla="*/ 32002 w 164"/>
                <a:gd name="T27" fmla="*/ 440155 h 456"/>
                <a:gd name="T28" fmla="*/ 20967 w 164"/>
                <a:gd name="T29" fmla="*/ 432134 h 456"/>
                <a:gd name="T30" fmla="*/ 9932 w 164"/>
                <a:gd name="T31" fmla="*/ 425116 h 456"/>
                <a:gd name="T32" fmla="*/ 0 w 164"/>
                <a:gd name="T33" fmla="*/ 415089 h 456"/>
                <a:gd name="T34" fmla="*/ 0 w 164"/>
                <a:gd name="T35" fmla="*/ 103271 h 456"/>
                <a:gd name="T36" fmla="*/ 5518 w 164"/>
                <a:gd name="T37" fmla="*/ 80211 h 456"/>
                <a:gd name="T38" fmla="*/ 14346 w 164"/>
                <a:gd name="T39" fmla="*/ 61161 h 456"/>
                <a:gd name="T40" fmla="*/ 24277 w 164"/>
                <a:gd name="T41" fmla="*/ 43113 h 456"/>
                <a:gd name="T42" fmla="*/ 36416 w 164"/>
                <a:gd name="T43" fmla="*/ 28074 h 456"/>
                <a:gd name="T44" fmla="*/ 47451 w 164"/>
                <a:gd name="T45" fmla="*/ 17045 h 456"/>
                <a:gd name="T46" fmla="*/ 61796 w 164"/>
                <a:gd name="T47" fmla="*/ 8021 h 456"/>
                <a:gd name="T48" fmla="*/ 75038 w 164"/>
                <a:gd name="T49" fmla="*/ 2005 h 456"/>
                <a:gd name="T50" fmla="*/ 90488 w 164"/>
                <a:gd name="T51" fmla="*/ 0 h 456"/>
                <a:gd name="T52" fmla="*/ 104833 w 164"/>
                <a:gd name="T53" fmla="*/ 2005 h 456"/>
                <a:gd name="T54" fmla="*/ 118075 w 164"/>
                <a:gd name="T55" fmla="*/ 8021 h 456"/>
                <a:gd name="T56" fmla="*/ 132421 w 164"/>
                <a:gd name="T57" fmla="*/ 17045 h 456"/>
                <a:gd name="T58" fmla="*/ 144559 w 164"/>
                <a:gd name="T59" fmla="*/ 28074 h 456"/>
                <a:gd name="T60" fmla="*/ 155594 w 164"/>
                <a:gd name="T61" fmla="*/ 43113 h 456"/>
                <a:gd name="T62" fmla="*/ 165526 w 164"/>
                <a:gd name="T63" fmla="*/ 61161 h 456"/>
                <a:gd name="T64" fmla="*/ 173250 w 164"/>
                <a:gd name="T65" fmla="*/ 80211 h 456"/>
                <a:gd name="T66" fmla="*/ 180975 w 164"/>
                <a:gd name="T67" fmla="*/ 103271 h 4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"/>
                <a:gd name="T103" fmla="*/ 0 h 456"/>
                <a:gd name="T104" fmla="*/ 164 w 164"/>
                <a:gd name="T105" fmla="*/ 456 h 4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" h="456">
                  <a:moveTo>
                    <a:pt x="164" y="103"/>
                  </a:moveTo>
                  <a:lnTo>
                    <a:pt x="164" y="414"/>
                  </a:lnTo>
                  <a:lnTo>
                    <a:pt x="159" y="419"/>
                  </a:lnTo>
                  <a:lnTo>
                    <a:pt x="154" y="424"/>
                  </a:lnTo>
                  <a:lnTo>
                    <a:pt x="149" y="428"/>
                  </a:lnTo>
                  <a:lnTo>
                    <a:pt x="144" y="431"/>
                  </a:lnTo>
                  <a:lnTo>
                    <a:pt x="139" y="435"/>
                  </a:lnTo>
                  <a:lnTo>
                    <a:pt x="134" y="439"/>
                  </a:lnTo>
                  <a:lnTo>
                    <a:pt x="128" y="442"/>
                  </a:lnTo>
                  <a:lnTo>
                    <a:pt x="123" y="445"/>
                  </a:lnTo>
                  <a:lnTo>
                    <a:pt x="118" y="447"/>
                  </a:lnTo>
                  <a:lnTo>
                    <a:pt x="113" y="449"/>
                  </a:lnTo>
                  <a:lnTo>
                    <a:pt x="108" y="450"/>
                  </a:lnTo>
                  <a:lnTo>
                    <a:pt x="102" y="453"/>
                  </a:lnTo>
                  <a:lnTo>
                    <a:pt x="97" y="454"/>
                  </a:lnTo>
                  <a:lnTo>
                    <a:pt x="92" y="454"/>
                  </a:lnTo>
                  <a:lnTo>
                    <a:pt x="87" y="456"/>
                  </a:lnTo>
                  <a:lnTo>
                    <a:pt x="82" y="456"/>
                  </a:lnTo>
                  <a:lnTo>
                    <a:pt x="76" y="456"/>
                  </a:lnTo>
                  <a:lnTo>
                    <a:pt x="71" y="454"/>
                  </a:lnTo>
                  <a:lnTo>
                    <a:pt x="66" y="454"/>
                  </a:lnTo>
                  <a:lnTo>
                    <a:pt x="61" y="453"/>
                  </a:lnTo>
                  <a:lnTo>
                    <a:pt x="56" y="450"/>
                  </a:lnTo>
                  <a:lnTo>
                    <a:pt x="51" y="449"/>
                  </a:lnTo>
                  <a:lnTo>
                    <a:pt x="44" y="447"/>
                  </a:lnTo>
                  <a:lnTo>
                    <a:pt x="39" y="445"/>
                  </a:lnTo>
                  <a:lnTo>
                    <a:pt x="34" y="442"/>
                  </a:lnTo>
                  <a:lnTo>
                    <a:pt x="29" y="439"/>
                  </a:lnTo>
                  <a:lnTo>
                    <a:pt x="24" y="435"/>
                  </a:lnTo>
                  <a:lnTo>
                    <a:pt x="19" y="431"/>
                  </a:lnTo>
                  <a:lnTo>
                    <a:pt x="14" y="428"/>
                  </a:lnTo>
                  <a:lnTo>
                    <a:pt x="9" y="424"/>
                  </a:lnTo>
                  <a:lnTo>
                    <a:pt x="4" y="419"/>
                  </a:lnTo>
                  <a:lnTo>
                    <a:pt x="0" y="414"/>
                  </a:lnTo>
                  <a:lnTo>
                    <a:pt x="0" y="103"/>
                  </a:lnTo>
                  <a:lnTo>
                    <a:pt x="3" y="91"/>
                  </a:lnTo>
                  <a:lnTo>
                    <a:pt x="5" y="80"/>
                  </a:lnTo>
                  <a:lnTo>
                    <a:pt x="9" y="70"/>
                  </a:lnTo>
                  <a:lnTo>
                    <a:pt x="13" y="61"/>
                  </a:lnTo>
                  <a:lnTo>
                    <a:pt x="18" y="52"/>
                  </a:lnTo>
                  <a:lnTo>
                    <a:pt x="22" y="43"/>
                  </a:lnTo>
                  <a:lnTo>
                    <a:pt x="27" y="36"/>
                  </a:lnTo>
                  <a:lnTo>
                    <a:pt x="33" y="28"/>
                  </a:lnTo>
                  <a:lnTo>
                    <a:pt x="38" y="22"/>
                  </a:lnTo>
                  <a:lnTo>
                    <a:pt x="43" y="17"/>
                  </a:lnTo>
                  <a:lnTo>
                    <a:pt x="49" y="12"/>
                  </a:lnTo>
                  <a:lnTo>
                    <a:pt x="56" y="8"/>
                  </a:lnTo>
                  <a:lnTo>
                    <a:pt x="62" y="4"/>
                  </a:lnTo>
                  <a:lnTo>
                    <a:pt x="68" y="2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101" y="4"/>
                  </a:lnTo>
                  <a:lnTo>
                    <a:pt x="107" y="8"/>
                  </a:lnTo>
                  <a:lnTo>
                    <a:pt x="113" y="12"/>
                  </a:lnTo>
                  <a:lnTo>
                    <a:pt x="120" y="17"/>
                  </a:lnTo>
                  <a:lnTo>
                    <a:pt x="125" y="22"/>
                  </a:lnTo>
                  <a:lnTo>
                    <a:pt x="131" y="28"/>
                  </a:lnTo>
                  <a:lnTo>
                    <a:pt x="136" y="36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50" y="61"/>
                  </a:lnTo>
                  <a:lnTo>
                    <a:pt x="154" y="70"/>
                  </a:lnTo>
                  <a:lnTo>
                    <a:pt x="157" y="80"/>
                  </a:lnTo>
                  <a:lnTo>
                    <a:pt x="160" y="91"/>
                  </a:lnTo>
                  <a:lnTo>
                    <a:pt x="164" y="103"/>
                  </a:lnTo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3" name="Text Box 171"/>
            <p:cNvSpPr txBox="1">
              <a:spLocks noChangeArrowheads="1"/>
            </p:cNvSpPr>
            <p:nvPr/>
          </p:nvSpPr>
          <p:spPr bwMode="auto">
            <a:xfrm rot="-5400000">
              <a:off x="352860" y="6001476"/>
              <a:ext cx="484909" cy="1948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dk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>
                  <a:solidFill>
                    <a:srgbClr val="333333"/>
                  </a:solidFill>
                </a:rPr>
                <a:t>Closed</a:t>
              </a:r>
            </a:p>
          </p:txBody>
        </p:sp>
        <p:cxnSp>
          <p:nvCxnSpPr>
            <p:cNvPr id="294" name="AutoShape 172"/>
            <p:cNvCxnSpPr>
              <a:cxnSpLocks noChangeShapeType="1"/>
              <a:stCxn id="233" idx="2"/>
            </p:cNvCxnSpPr>
            <p:nvPr/>
          </p:nvCxnSpPr>
          <p:spPr bwMode="auto">
            <a:xfrm rot="16200000" flipH="1">
              <a:off x="4935688" y="5839114"/>
              <a:ext cx="311727" cy="207818"/>
            </a:xfrm>
            <a:prstGeom prst="bentConnector3">
              <a:avLst>
                <a:gd name="adj1" fmla="val 101852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AutoShape 176"/>
            <p:cNvCxnSpPr>
              <a:cxnSpLocks noChangeShapeType="1"/>
              <a:stCxn id="204" idx="2"/>
              <a:endCxn id="220" idx="0"/>
            </p:cNvCxnSpPr>
            <p:nvPr/>
          </p:nvCxnSpPr>
          <p:spPr bwMode="auto">
            <a:xfrm>
              <a:off x="3498273" y="4401707"/>
              <a:ext cx="0" cy="2078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AutoShape 177"/>
            <p:cNvCxnSpPr>
              <a:cxnSpLocks noChangeShapeType="1"/>
              <a:stCxn id="202" idx="3"/>
              <a:endCxn id="204" idx="1"/>
            </p:cNvCxnSpPr>
            <p:nvPr/>
          </p:nvCxnSpPr>
          <p:spPr bwMode="auto">
            <a:xfrm>
              <a:off x="2840188" y="4154923"/>
              <a:ext cx="277091" cy="4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AutoShape 178"/>
            <p:cNvCxnSpPr>
              <a:cxnSpLocks noChangeShapeType="1"/>
              <a:stCxn id="202" idx="1"/>
              <a:endCxn id="200" idx="3"/>
            </p:cNvCxnSpPr>
            <p:nvPr/>
          </p:nvCxnSpPr>
          <p:spPr bwMode="auto">
            <a:xfrm flipH="1" flipV="1">
              <a:off x="1731818" y="4150593"/>
              <a:ext cx="346364" cy="4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AutoShape 179"/>
            <p:cNvCxnSpPr>
              <a:cxnSpLocks noChangeShapeType="1"/>
              <a:stCxn id="200" idx="2"/>
              <a:endCxn id="216" idx="0"/>
            </p:cNvCxnSpPr>
            <p:nvPr/>
          </p:nvCxnSpPr>
          <p:spPr bwMode="auto">
            <a:xfrm>
              <a:off x="1246909" y="4393048"/>
              <a:ext cx="0" cy="268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AutoShape 180"/>
            <p:cNvCxnSpPr>
              <a:cxnSpLocks noChangeShapeType="1"/>
              <a:stCxn id="247" idx="0"/>
              <a:endCxn id="245" idx="2"/>
            </p:cNvCxnSpPr>
            <p:nvPr/>
          </p:nvCxnSpPr>
          <p:spPr bwMode="auto">
            <a:xfrm flipH="1" flipV="1">
              <a:off x="6477002" y="5579345"/>
              <a:ext cx="2886" cy="277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AutoShape 181"/>
            <p:cNvCxnSpPr>
              <a:cxnSpLocks noChangeShapeType="1"/>
              <a:stCxn id="196" idx="2"/>
              <a:endCxn id="243" idx="0"/>
            </p:cNvCxnSpPr>
            <p:nvPr/>
          </p:nvCxnSpPr>
          <p:spPr bwMode="auto">
            <a:xfrm flipH="1">
              <a:off x="6502984" y="4401709"/>
              <a:ext cx="8659" cy="164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1" name="Line 182"/>
            <p:cNvSpPr>
              <a:spLocks noChangeShapeType="1"/>
            </p:cNvSpPr>
            <p:nvPr/>
          </p:nvSpPr>
          <p:spPr bwMode="auto">
            <a:xfrm>
              <a:off x="6858000" y="4748068"/>
              <a:ext cx="468780" cy="10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2" name="AutoShape 183"/>
            <p:cNvCxnSpPr>
              <a:cxnSpLocks noChangeShapeType="1"/>
              <a:stCxn id="182" idx="3"/>
              <a:endCxn id="183" idx="1"/>
            </p:cNvCxnSpPr>
            <p:nvPr/>
          </p:nvCxnSpPr>
          <p:spPr bwMode="auto">
            <a:xfrm>
              <a:off x="5931484" y="3284682"/>
              <a:ext cx="23379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AutoShape 184"/>
            <p:cNvCxnSpPr>
              <a:cxnSpLocks noChangeShapeType="1"/>
              <a:stCxn id="181" idx="3"/>
              <a:endCxn id="182" idx="1"/>
            </p:cNvCxnSpPr>
            <p:nvPr/>
          </p:nvCxnSpPr>
          <p:spPr bwMode="auto">
            <a:xfrm>
              <a:off x="4987638" y="3284682"/>
              <a:ext cx="2511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AutoShape 185"/>
            <p:cNvCxnSpPr>
              <a:cxnSpLocks noChangeShapeType="1"/>
              <a:stCxn id="174" idx="3"/>
              <a:endCxn id="181" idx="1"/>
            </p:cNvCxnSpPr>
            <p:nvPr/>
          </p:nvCxnSpPr>
          <p:spPr bwMode="auto">
            <a:xfrm>
              <a:off x="3810000" y="3284682"/>
              <a:ext cx="4156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AutoShape 186"/>
            <p:cNvCxnSpPr>
              <a:cxnSpLocks noChangeShapeType="1"/>
              <a:stCxn id="168" idx="3"/>
              <a:endCxn id="172" idx="1"/>
            </p:cNvCxnSpPr>
            <p:nvPr/>
          </p:nvCxnSpPr>
          <p:spPr bwMode="auto">
            <a:xfrm>
              <a:off x="1731818" y="3314991"/>
              <a:ext cx="346364" cy="4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AutoShape 187"/>
            <p:cNvCxnSpPr>
              <a:cxnSpLocks noChangeShapeType="1"/>
              <a:stCxn id="162" idx="2"/>
              <a:endCxn id="168" idx="0"/>
            </p:cNvCxnSpPr>
            <p:nvPr/>
          </p:nvCxnSpPr>
          <p:spPr bwMode="auto">
            <a:xfrm>
              <a:off x="1281545" y="2799773"/>
              <a:ext cx="0" cy="3030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AutoShape 189"/>
            <p:cNvCxnSpPr>
              <a:cxnSpLocks noChangeShapeType="1"/>
              <a:stCxn id="174" idx="0"/>
              <a:endCxn id="189" idx="2"/>
            </p:cNvCxnSpPr>
            <p:nvPr/>
          </p:nvCxnSpPr>
          <p:spPr bwMode="auto">
            <a:xfrm flipV="1">
              <a:off x="3498273" y="2669890"/>
              <a:ext cx="0" cy="3377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AutoShape 190"/>
            <p:cNvCxnSpPr>
              <a:cxnSpLocks noChangeShapeType="1"/>
              <a:stCxn id="189" idx="0"/>
              <a:endCxn id="191" idx="2"/>
            </p:cNvCxnSpPr>
            <p:nvPr/>
          </p:nvCxnSpPr>
          <p:spPr bwMode="auto">
            <a:xfrm flipV="1">
              <a:off x="3498273" y="1977161"/>
              <a:ext cx="0" cy="2770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AutoShape 191"/>
            <p:cNvCxnSpPr>
              <a:cxnSpLocks noChangeShapeType="1"/>
              <a:stCxn id="193" idx="2"/>
              <a:endCxn id="185" idx="1"/>
            </p:cNvCxnSpPr>
            <p:nvPr/>
          </p:nvCxnSpPr>
          <p:spPr bwMode="auto">
            <a:xfrm flipH="1">
              <a:off x="4632619" y="2046434"/>
              <a:ext cx="8657" cy="9400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AutoShape 192"/>
            <p:cNvCxnSpPr>
              <a:cxnSpLocks noChangeShapeType="1"/>
              <a:stCxn id="191" idx="3"/>
              <a:endCxn id="193" idx="1"/>
            </p:cNvCxnSpPr>
            <p:nvPr/>
          </p:nvCxnSpPr>
          <p:spPr bwMode="auto">
            <a:xfrm>
              <a:off x="3948545" y="1769341"/>
              <a:ext cx="346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" name="Freeform 193"/>
            <p:cNvSpPr>
              <a:spLocks/>
            </p:cNvSpPr>
            <p:nvPr/>
          </p:nvSpPr>
          <p:spPr bwMode="auto">
            <a:xfrm>
              <a:off x="1870370" y="2877706"/>
              <a:ext cx="5264727" cy="1593273"/>
            </a:xfrm>
            <a:custGeom>
              <a:avLst/>
              <a:gdLst>
                <a:gd name="T0" fmla="*/ 76200 w 3648"/>
                <a:gd name="T1" fmla="*/ 0 h 1104"/>
                <a:gd name="T2" fmla="*/ 5791200 w 3648"/>
                <a:gd name="T3" fmla="*/ 0 h 1104"/>
                <a:gd name="T4" fmla="*/ 5791200 w 3648"/>
                <a:gd name="T5" fmla="*/ 990600 h 1104"/>
                <a:gd name="T6" fmla="*/ 2514600 w 3648"/>
                <a:gd name="T7" fmla="*/ 990600 h 1104"/>
                <a:gd name="T8" fmla="*/ 2514600 w 3648"/>
                <a:gd name="T9" fmla="*/ 1752600 h 1104"/>
                <a:gd name="T10" fmla="*/ 0 w 3648"/>
                <a:gd name="T11" fmla="*/ 1752600 h 1104"/>
                <a:gd name="T12" fmla="*/ 0 w 3648"/>
                <a:gd name="T13" fmla="*/ 0 h 1104"/>
                <a:gd name="T14" fmla="*/ 76200 w 3648"/>
                <a:gd name="T15" fmla="*/ 0 h 1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48"/>
                <a:gd name="T25" fmla="*/ 0 h 1104"/>
                <a:gd name="T26" fmla="*/ 3648 w 3648"/>
                <a:gd name="T27" fmla="*/ 1104 h 1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48" h="1104">
                  <a:moveTo>
                    <a:pt x="48" y="0"/>
                  </a:moveTo>
                  <a:lnTo>
                    <a:pt x="3648" y="0"/>
                  </a:lnTo>
                  <a:lnTo>
                    <a:pt x="3648" y="624"/>
                  </a:lnTo>
                  <a:lnTo>
                    <a:pt x="1584" y="624"/>
                  </a:lnTo>
                  <a:lnTo>
                    <a:pt x="1584" y="1104"/>
                  </a:lnTo>
                  <a:lnTo>
                    <a:pt x="0" y="110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19050" cap="flat">
              <a:solidFill>
                <a:srgbClr val="99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2" name="Line 194"/>
            <p:cNvSpPr>
              <a:spLocks noChangeShapeType="1"/>
            </p:cNvSpPr>
            <p:nvPr/>
          </p:nvSpPr>
          <p:spPr bwMode="auto">
            <a:xfrm>
              <a:off x="1301185" y="1141561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3" name="Line 195"/>
            <p:cNvSpPr>
              <a:spLocks noChangeShapeType="1"/>
            </p:cNvSpPr>
            <p:nvPr/>
          </p:nvSpPr>
          <p:spPr bwMode="auto">
            <a:xfrm>
              <a:off x="1295412" y="1626470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4" name="Line 196"/>
            <p:cNvSpPr>
              <a:spLocks noChangeShapeType="1"/>
            </p:cNvSpPr>
            <p:nvPr/>
          </p:nvSpPr>
          <p:spPr bwMode="auto">
            <a:xfrm>
              <a:off x="1296855" y="2247916"/>
              <a:ext cx="0" cy="2063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5" name="Line 197"/>
            <p:cNvSpPr>
              <a:spLocks noChangeShapeType="1"/>
            </p:cNvSpPr>
            <p:nvPr/>
          </p:nvSpPr>
          <p:spPr bwMode="auto">
            <a:xfrm>
              <a:off x="1285875" y="2781016"/>
              <a:ext cx="0" cy="3218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Line 198"/>
            <p:cNvSpPr>
              <a:spLocks noChangeShapeType="1"/>
            </p:cNvSpPr>
            <p:nvPr/>
          </p:nvSpPr>
          <p:spPr bwMode="auto">
            <a:xfrm>
              <a:off x="1735588" y="3318441"/>
              <a:ext cx="343477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199"/>
            <p:cNvSpPr>
              <a:spLocks noChangeShapeType="1"/>
            </p:cNvSpPr>
            <p:nvPr/>
          </p:nvSpPr>
          <p:spPr bwMode="auto">
            <a:xfrm>
              <a:off x="3801341" y="3291898"/>
              <a:ext cx="43006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200"/>
            <p:cNvSpPr>
              <a:spLocks noChangeShapeType="1"/>
            </p:cNvSpPr>
            <p:nvPr/>
          </p:nvSpPr>
          <p:spPr bwMode="auto">
            <a:xfrm>
              <a:off x="4957336" y="3286125"/>
              <a:ext cx="28719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Line 201"/>
            <p:cNvSpPr>
              <a:spLocks noChangeShapeType="1"/>
            </p:cNvSpPr>
            <p:nvPr/>
          </p:nvSpPr>
          <p:spPr bwMode="auto">
            <a:xfrm>
              <a:off x="5883857" y="3280353"/>
              <a:ext cx="28719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0" name="Line 202"/>
            <p:cNvSpPr>
              <a:spLocks noChangeShapeType="1"/>
            </p:cNvSpPr>
            <p:nvPr/>
          </p:nvSpPr>
          <p:spPr bwMode="auto">
            <a:xfrm flipV="1">
              <a:off x="6866666" y="3286126"/>
              <a:ext cx="1279595" cy="288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Line 203"/>
            <p:cNvSpPr>
              <a:spLocks noChangeShapeType="1"/>
            </p:cNvSpPr>
            <p:nvPr/>
          </p:nvSpPr>
          <p:spPr bwMode="auto">
            <a:xfrm>
              <a:off x="8146837" y="3284398"/>
              <a:ext cx="0" cy="636443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04"/>
            <p:cNvSpPr>
              <a:spLocks noChangeShapeType="1"/>
            </p:cNvSpPr>
            <p:nvPr/>
          </p:nvSpPr>
          <p:spPr bwMode="auto">
            <a:xfrm flipH="1">
              <a:off x="8153188" y="4461598"/>
              <a:ext cx="3175" cy="356612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205"/>
            <p:cNvSpPr>
              <a:spLocks noChangeShapeType="1"/>
            </p:cNvSpPr>
            <p:nvPr/>
          </p:nvSpPr>
          <p:spPr bwMode="auto">
            <a:xfrm>
              <a:off x="8156356" y="5380184"/>
              <a:ext cx="0" cy="57871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Line 206"/>
            <p:cNvSpPr>
              <a:spLocks noChangeShapeType="1"/>
            </p:cNvSpPr>
            <p:nvPr/>
          </p:nvSpPr>
          <p:spPr bwMode="auto">
            <a:xfrm flipH="1" flipV="1">
              <a:off x="7564639" y="6140739"/>
              <a:ext cx="274205" cy="1298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5" name="Line 207"/>
            <p:cNvSpPr>
              <a:spLocks noChangeShapeType="1"/>
            </p:cNvSpPr>
            <p:nvPr/>
          </p:nvSpPr>
          <p:spPr bwMode="auto">
            <a:xfrm flipH="1">
              <a:off x="5875200" y="6136409"/>
              <a:ext cx="329045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6" name="Line 208"/>
            <p:cNvSpPr>
              <a:spLocks noChangeShapeType="1"/>
            </p:cNvSpPr>
            <p:nvPr/>
          </p:nvSpPr>
          <p:spPr bwMode="auto">
            <a:xfrm flipH="1">
              <a:off x="4996296" y="6103216"/>
              <a:ext cx="207858" cy="43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09"/>
            <p:cNvSpPr>
              <a:spLocks noChangeShapeType="1"/>
            </p:cNvSpPr>
            <p:nvPr/>
          </p:nvSpPr>
          <p:spPr bwMode="auto">
            <a:xfrm flipV="1">
              <a:off x="4996295" y="5775618"/>
              <a:ext cx="0" cy="32904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210"/>
            <p:cNvSpPr>
              <a:spLocks noChangeShapeType="1"/>
            </p:cNvSpPr>
            <p:nvPr/>
          </p:nvSpPr>
          <p:spPr bwMode="auto">
            <a:xfrm>
              <a:off x="2991156" y="3285248"/>
              <a:ext cx="20060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Line 211"/>
            <p:cNvSpPr>
              <a:spLocks noChangeShapeType="1"/>
            </p:cNvSpPr>
            <p:nvPr/>
          </p:nvSpPr>
          <p:spPr bwMode="auto">
            <a:xfrm>
              <a:off x="4609523" y="3583423"/>
              <a:ext cx="0" cy="1428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Line 212"/>
            <p:cNvSpPr>
              <a:spLocks noChangeShapeType="1"/>
            </p:cNvSpPr>
            <p:nvPr/>
          </p:nvSpPr>
          <p:spPr bwMode="auto">
            <a:xfrm flipH="1" flipV="1">
              <a:off x="2472176" y="3739283"/>
              <a:ext cx="2137353" cy="144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Line 213"/>
            <p:cNvSpPr>
              <a:spLocks noChangeShapeType="1"/>
            </p:cNvSpPr>
            <p:nvPr/>
          </p:nvSpPr>
          <p:spPr bwMode="auto">
            <a:xfrm>
              <a:off x="2459182" y="3711866"/>
              <a:ext cx="1445" cy="17173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14"/>
            <p:cNvSpPr>
              <a:spLocks noChangeShapeType="1"/>
            </p:cNvSpPr>
            <p:nvPr/>
          </p:nvSpPr>
          <p:spPr bwMode="auto">
            <a:xfrm flipH="1">
              <a:off x="1728938" y="4156364"/>
              <a:ext cx="357909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215"/>
            <p:cNvSpPr>
              <a:spLocks noChangeShapeType="1"/>
            </p:cNvSpPr>
            <p:nvPr/>
          </p:nvSpPr>
          <p:spPr bwMode="auto">
            <a:xfrm>
              <a:off x="1251932" y="4371402"/>
              <a:ext cx="0" cy="287193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Line 216"/>
            <p:cNvSpPr>
              <a:spLocks noChangeShapeType="1"/>
            </p:cNvSpPr>
            <p:nvPr/>
          </p:nvSpPr>
          <p:spPr bwMode="auto">
            <a:xfrm>
              <a:off x="1249795" y="5069898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5" name="Line 217"/>
            <p:cNvSpPr>
              <a:spLocks noChangeShapeType="1"/>
            </p:cNvSpPr>
            <p:nvPr/>
          </p:nvSpPr>
          <p:spPr bwMode="auto">
            <a:xfrm>
              <a:off x="1250950" y="5696239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6" name="Line 221"/>
            <p:cNvSpPr>
              <a:spLocks noChangeShapeType="1"/>
            </p:cNvSpPr>
            <p:nvPr/>
          </p:nvSpPr>
          <p:spPr bwMode="auto">
            <a:xfrm flipV="1">
              <a:off x="6472671" y="5575016"/>
              <a:ext cx="0" cy="30162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22"/>
            <p:cNvSpPr>
              <a:spLocks noChangeShapeType="1"/>
            </p:cNvSpPr>
            <p:nvPr/>
          </p:nvSpPr>
          <p:spPr bwMode="auto">
            <a:xfrm>
              <a:off x="6845012" y="5289261"/>
              <a:ext cx="500026" cy="1298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223"/>
            <p:cNvSpPr>
              <a:spLocks noChangeShapeType="1"/>
            </p:cNvSpPr>
            <p:nvPr/>
          </p:nvSpPr>
          <p:spPr bwMode="auto">
            <a:xfrm flipV="1">
              <a:off x="7346985" y="4185231"/>
              <a:ext cx="0" cy="110403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Line 224"/>
            <p:cNvSpPr>
              <a:spLocks noChangeShapeType="1"/>
            </p:cNvSpPr>
            <p:nvPr/>
          </p:nvSpPr>
          <p:spPr bwMode="auto">
            <a:xfrm>
              <a:off x="7339630" y="4180903"/>
              <a:ext cx="501754" cy="1991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0" name="Line 226"/>
            <p:cNvSpPr>
              <a:spLocks noChangeShapeType="1"/>
            </p:cNvSpPr>
            <p:nvPr/>
          </p:nvSpPr>
          <p:spPr bwMode="auto">
            <a:xfrm>
              <a:off x="2832966" y="4156364"/>
              <a:ext cx="27131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Line 227"/>
            <p:cNvSpPr>
              <a:spLocks noChangeShapeType="1"/>
            </p:cNvSpPr>
            <p:nvPr/>
          </p:nvSpPr>
          <p:spPr bwMode="auto">
            <a:xfrm>
              <a:off x="3492500" y="4400262"/>
              <a:ext cx="0" cy="21503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Line 228"/>
            <p:cNvSpPr>
              <a:spLocks noChangeShapeType="1"/>
            </p:cNvSpPr>
            <p:nvPr/>
          </p:nvSpPr>
          <p:spPr bwMode="auto">
            <a:xfrm flipH="1">
              <a:off x="2632370" y="4873625"/>
              <a:ext cx="471921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3" name="Line 229"/>
            <p:cNvSpPr>
              <a:spLocks noChangeShapeType="1"/>
            </p:cNvSpPr>
            <p:nvPr/>
          </p:nvSpPr>
          <p:spPr bwMode="auto">
            <a:xfrm>
              <a:off x="2632364" y="4859198"/>
              <a:ext cx="0" cy="37234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Line 230"/>
            <p:cNvSpPr>
              <a:spLocks noChangeShapeType="1"/>
            </p:cNvSpPr>
            <p:nvPr/>
          </p:nvSpPr>
          <p:spPr bwMode="auto">
            <a:xfrm>
              <a:off x="2975841" y="5475432"/>
              <a:ext cx="860136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5" name="Line 231"/>
            <p:cNvSpPr>
              <a:spLocks noChangeShapeType="1"/>
            </p:cNvSpPr>
            <p:nvPr/>
          </p:nvSpPr>
          <p:spPr bwMode="auto">
            <a:xfrm>
              <a:off x="3850409" y="5461004"/>
              <a:ext cx="0" cy="21503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6" name="Line 232"/>
            <p:cNvSpPr>
              <a:spLocks noChangeShapeType="1"/>
            </p:cNvSpPr>
            <p:nvPr/>
          </p:nvSpPr>
          <p:spPr bwMode="auto">
            <a:xfrm>
              <a:off x="3849832" y="5682962"/>
              <a:ext cx="860136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Line 234"/>
            <p:cNvSpPr>
              <a:spLocks noChangeShapeType="1"/>
            </p:cNvSpPr>
            <p:nvPr/>
          </p:nvSpPr>
          <p:spPr bwMode="auto">
            <a:xfrm>
              <a:off x="3850415" y="4888057"/>
              <a:ext cx="386773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8" name="Line 235"/>
            <p:cNvSpPr>
              <a:spLocks noChangeShapeType="1"/>
            </p:cNvSpPr>
            <p:nvPr/>
          </p:nvSpPr>
          <p:spPr bwMode="auto">
            <a:xfrm>
              <a:off x="4222750" y="4873627"/>
              <a:ext cx="0" cy="200602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9" name="Line 236"/>
            <p:cNvSpPr>
              <a:spLocks noChangeShapeType="1"/>
            </p:cNvSpPr>
            <p:nvPr/>
          </p:nvSpPr>
          <p:spPr bwMode="auto">
            <a:xfrm>
              <a:off x="4222750" y="5531718"/>
              <a:ext cx="0" cy="25832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0" name="Line 238"/>
            <p:cNvSpPr>
              <a:spLocks noChangeShapeType="1"/>
            </p:cNvSpPr>
            <p:nvPr/>
          </p:nvSpPr>
          <p:spPr bwMode="auto">
            <a:xfrm flipV="1">
              <a:off x="3492500" y="2665557"/>
              <a:ext cx="0" cy="35790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Line 239"/>
            <p:cNvSpPr>
              <a:spLocks noChangeShapeType="1"/>
            </p:cNvSpPr>
            <p:nvPr/>
          </p:nvSpPr>
          <p:spPr bwMode="auto">
            <a:xfrm flipV="1">
              <a:off x="3501159" y="1972830"/>
              <a:ext cx="0" cy="27131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2" name="Line 240"/>
            <p:cNvSpPr>
              <a:spLocks noChangeShapeType="1"/>
            </p:cNvSpPr>
            <p:nvPr/>
          </p:nvSpPr>
          <p:spPr bwMode="auto">
            <a:xfrm>
              <a:off x="3942209" y="1770218"/>
              <a:ext cx="359352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3" name="Line 241"/>
            <p:cNvSpPr>
              <a:spLocks noChangeShapeType="1"/>
            </p:cNvSpPr>
            <p:nvPr/>
          </p:nvSpPr>
          <p:spPr bwMode="auto">
            <a:xfrm>
              <a:off x="4638386" y="2048187"/>
              <a:ext cx="0" cy="946727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Line 243"/>
            <p:cNvSpPr>
              <a:spLocks noChangeShapeType="1"/>
            </p:cNvSpPr>
            <p:nvPr/>
          </p:nvSpPr>
          <p:spPr bwMode="auto">
            <a:xfrm>
              <a:off x="5583671" y="3554559"/>
              <a:ext cx="0" cy="17173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5" name="Line 244"/>
            <p:cNvSpPr>
              <a:spLocks noChangeShapeType="1"/>
            </p:cNvSpPr>
            <p:nvPr/>
          </p:nvSpPr>
          <p:spPr bwMode="auto">
            <a:xfrm flipH="1">
              <a:off x="4638392" y="3740727"/>
              <a:ext cx="945285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6" name="Line 245"/>
            <p:cNvSpPr>
              <a:spLocks noChangeShapeType="1"/>
            </p:cNvSpPr>
            <p:nvPr/>
          </p:nvSpPr>
          <p:spPr bwMode="auto">
            <a:xfrm>
              <a:off x="4638386" y="3726295"/>
              <a:ext cx="0" cy="18617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Line 246"/>
            <p:cNvSpPr>
              <a:spLocks noChangeShapeType="1"/>
            </p:cNvSpPr>
            <p:nvPr/>
          </p:nvSpPr>
          <p:spPr bwMode="auto">
            <a:xfrm>
              <a:off x="4638386" y="4457989"/>
              <a:ext cx="0" cy="41563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8" name="Line 247"/>
            <p:cNvSpPr>
              <a:spLocks noChangeShapeType="1"/>
            </p:cNvSpPr>
            <p:nvPr/>
          </p:nvSpPr>
          <p:spPr bwMode="auto">
            <a:xfrm>
              <a:off x="4623960" y="4873628"/>
              <a:ext cx="357909" cy="12988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9" name="Line 248"/>
            <p:cNvSpPr>
              <a:spLocks noChangeShapeType="1"/>
            </p:cNvSpPr>
            <p:nvPr/>
          </p:nvSpPr>
          <p:spPr bwMode="auto">
            <a:xfrm>
              <a:off x="4981864" y="4873626"/>
              <a:ext cx="0" cy="70138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0" name="Line 250"/>
            <p:cNvSpPr>
              <a:spLocks noChangeShapeType="1"/>
            </p:cNvSpPr>
            <p:nvPr/>
          </p:nvSpPr>
          <p:spPr bwMode="auto">
            <a:xfrm>
              <a:off x="6515966" y="3540128"/>
              <a:ext cx="0" cy="314614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1" name="Line 251"/>
            <p:cNvSpPr>
              <a:spLocks noChangeShapeType="1"/>
            </p:cNvSpPr>
            <p:nvPr/>
          </p:nvSpPr>
          <p:spPr bwMode="auto">
            <a:xfrm flipH="1">
              <a:off x="5756853" y="4127500"/>
              <a:ext cx="430068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2" name="Line 252"/>
            <p:cNvSpPr>
              <a:spLocks noChangeShapeType="1"/>
            </p:cNvSpPr>
            <p:nvPr/>
          </p:nvSpPr>
          <p:spPr bwMode="auto">
            <a:xfrm>
              <a:off x="5326785" y="4457989"/>
              <a:ext cx="0" cy="415636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3" name="Line 253"/>
            <p:cNvSpPr>
              <a:spLocks noChangeShapeType="1"/>
            </p:cNvSpPr>
            <p:nvPr/>
          </p:nvSpPr>
          <p:spPr bwMode="auto">
            <a:xfrm flipH="1">
              <a:off x="4981870" y="4884421"/>
              <a:ext cx="344921" cy="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Line 255"/>
            <p:cNvSpPr>
              <a:spLocks noChangeShapeType="1"/>
            </p:cNvSpPr>
            <p:nvPr/>
          </p:nvSpPr>
          <p:spPr bwMode="auto">
            <a:xfrm>
              <a:off x="6508750" y="4385545"/>
              <a:ext cx="0" cy="17895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Line 256"/>
            <p:cNvSpPr>
              <a:spLocks noChangeShapeType="1"/>
            </p:cNvSpPr>
            <p:nvPr/>
          </p:nvSpPr>
          <p:spPr bwMode="auto">
            <a:xfrm>
              <a:off x="6840681" y="4745809"/>
              <a:ext cx="498948" cy="1750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Line 257"/>
            <p:cNvSpPr>
              <a:spLocks noChangeShapeType="1"/>
            </p:cNvSpPr>
            <p:nvPr/>
          </p:nvSpPr>
          <p:spPr bwMode="auto">
            <a:xfrm flipV="1">
              <a:off x="7339630" y="4188305"/>
              <a:ext cx="0" cy="567171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Rectangle 258"/>
            <p:cNvSpPr>
              <a:spLocks noChangeArrowheads="1"/>
            </p:cNvSpPr>
            <p:nvPr/>
          </p:nvSpPr>
          <p:spPr bwMode="auto">
            <a:xfrm>
              <a:off x="7419113" y="1016004"/>
              <a:ext cx="1105819" cy="19295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AutoShape 259"/>
            <p:cNvSpPr>
              <a:spLocks noChangeArrowheads="1"/>
            </p:cNvSpPr>
            <p:nvPr/>
          </p:nvSpPr>
          <p:spPr bwMode="auto">
            <a:xfrm>
              <a:off x="7598359" y="1085273"/>
              <a:ext cx="692727" cy="207818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Start / End</a:t>
              </a:r>
            </a:p>
          </p:txBody>
        </p:sp>
        <p:sp>
          <p:nvSpPr>
            <p:cNvPr id="369" name="AutoShape 262"/>
            <p:cNvSpPr>
              <a:spLocks noChangeArrowheads="1"/>
            </p:cNvSpPr>
            <p:nvPr/>
          </p:nvSpPr>
          <p:spPr bwMode="auto">
            <a:xfrm>
              <a:off x="7598353" y="1899227"/>
              <a:ext cx="762000" cy="346364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70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Text Box 263"/>
            <p:cNvSpPr txBox="1">
              <a:spLocks noChangeArrowheads="1"/>
            </p:cNvSpPr>
            <p:nvPr/>
          </p:nvSpPr>
          <p:spPr bwMode="auto">
            <a:xfrm>
              <a:off x="7598358" y="1899231"/>
              <a:ext cx="831273" cy="29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Pre-defined Activity</a:t>
              </a:r>
            </a:p>
          </p:txBody>
        </p:sp>
        <p:sp>
          <p:nvSpPr>
            <p:cNvPr id="371" name="Rectangle 264"/>
            <p:cNvSpPr>
              <a:spLocks noChangeArrowheads="1"/>
            </p:cNvSpPr>
            <p:nvPr/>
          </p:nvSpPr>
          <p:spPr bwMode="auto">
            <a:xfrm>
              <a:off x="7598353" y="2314864"/>
              <a:ext cx="762000" cy="2078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</a:p>
          </p:txBody>
        </p:sp>
        <p:sp>
          <p:nvSpPr>
            <p:cNvPr id="372" name="Text Box 265"/>
            <p:cNvSpPr txBox="1">
              <a:spLocks noChangeArrowheads="1"/>
            </p:cNvSpPr>
            <p:nvPr/>
          </p:nvSpPr>
          <p:spPr bwMode="auto">
            <a:xfrm>
              <a:off x="7315200" y="2544330"/>
              <a:ext cx="1316182" cy="35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– Quality Analyst</a:t>
              </a:r>
            </a:p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– Business Analyst</a:t>
              </a:r>
            </a:p>
            <a:p>
              <a:pPr algn="ctr" eaLnBrk="1" fontAlgn="base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- Developer</a:t>
              </a:r>
            </a:p>
          </p:txBody>
        </p:sp>
        <p:grpSp>
          <p:nvGrpSpPr>
            <p:cNvPr id="373" name="Group 269"/>
            <p:cNvGrpSpPr>
              <a:grpSpLocks/>
            </p:cNvGrpSpPr>
            <p:nvPr/>
          </p:nvGrpSpPr>
          <p:grpSpPr bwMode="auto">
            <a:xfrm>
              <a:off x="5411934" y="4511395"/>
              <a:ext cx="484909" cy="200603"/>
              <a:chOff x="4001" y="3144"/>
              <a:chExt cx="336" cy="139"/>
            </a:xfrm>
          </p:grpSpPr>
          <p:sp>
            <p:nvSpPr>
              <p:cNvPr id="374" name="Freeform 270"/>
              <p:cNvSpPr>
                <a:spLocks/>
              </p:cNvSpPr>
              <p:nvPr/>
            </p:nvSpPr>
            <p:spPr bwMode="auto">
              <a:xfrm rot="-5400000">
                <a:off x="4092" y="3059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5" name="Text Box 271"/>
              <p:cNvSpPr txBox="1">
                <a:spLocks noChangeArrowheads="1"/>
              </p:cNvSpPr>
              <p:nvPr/>
            </p:nvSpPr>
            <p:spPr bwMode="auto">
              <a:xfrm>
                <a:off x="4001" y="3144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grpSp>
          <p:nvGrpSpPr>
            <p:cNvPr id="376" name="Group 272"/>
            <p:cNvGrpSpPr>
              <a:grpSpLocks/>
            </p:cNvGrpSpPr>
            <p:nvPr/>
          </p:nvGrpSpPr>
          <p:grpSpPr bwMode="auto">
            <a:xfrm>
              <a:off x="5318130" y="6394788"/>
              <a:ext cx="484909" cy="200602"/>
              <a:chOff x="3478" y="3122"/>
              <a:chExt cx="336" cy="139"/>
            </a:xfrm>
          </p:grpSpPr>
          <p:sp>
            <p:nvSpPr>
              <p:cNvPr id="377" name="Freeform 273"/>
              <p:cNvSpPr>
                <a:spLocks/>
              </p:cNvSpPr>
              <p:nvPr/>
            </p:nvSpPr>
            <p:spPr bwMode="auto">
              <a:xfrm rot="-5400000">
                <a:off x="3569" y="3037"/>
                <a:ext cx="114" cy="288"/>
              </a:xfrm>
              <a:custGeom>
                <a:avLst/>
                <a:gdLst>
                  <a:gd name="T0" fmla="*/ 114 w 164"/>
                  <a:gd name="T1" fmla="*/ 261 h 456"/>
                  <a:gd name="T2" fmla="*/ 107 w 164"/>
                  <a:gd name="T3" fmla="*/ 268 h 456"/>
                  <a:gd name="T4" fmla="*/ 100 w 164"/>
                  <a:gd name="T5" fmla="*/ 272 h 456"/>
                  <a:gd name="T6" fmla="*/ 93 w 164"/>
                  <a:gd name="T7" fmla="*/ 277 h 456"/>
                  <a:gd name="T8" fmla="*/ 85 w 164"/>
                  <a:gd name="T9" fmla="*/ 281 h 456"/>
                  <a:gd name="T10" fmla="*/ 79 w 164"/>
                  <a:gd name="T11" fmla="*/ 284 h 456"/>
                  <a:gd name="T12" fmla="*/ 71 w 164"/>
                  <a:gd name="T13" fmla="*/ 286 h 456"/>
                  <a:gd name="T14" fmla="*/ 64 w 164"/>
                  <a:gd name="T15" fmla="*/ 287 h 456"/>
                  <a:gd name="T16" fmla="*/ 57 w 164"/>
                  <a:gd name="T17" fmla="*/ 288 h 456"/>
                  <a:gd name="T18" fmla="*/ 49 w 164"/>
                  <a:gd name="T19" fmla="*/ 287 h 456"/>
                  <a:gd name="T20" fmla="*/ 42 w 164"/>
                  <a:gd name="T21" fmla="*/ 286 h 456"/>
                  <a:gd name="T22" fmla="*/ 35 w 164"/>
                  <a:gd name="T23" fmla="*/ 284 h 456"/>
                  <a:gd name="T24" fmla="*/ 27 w 164"/>
                  <a:gd name="T25" fmla="*/ 281 h 456"/>
                  <a:gd name="T26" fmla="*/ 20 w 164"/>
                  <a:gd name="T27" fmla="*/ 277 h 456"/>
                  <a:gd name="T28" fmla="*/ 13 w 164"/>
                  <a:gd name="T29" fmla="*/ 272 h 456"/>
                  <a:gd name="T30" fmla="*/ 6 w 164"/>
                  <a:gd name="T31" fmla="*/ 268 h 456"/>
                  <a:gd name="T32" fmla="*/ 0 w 164"/>
                  <a:gd name="T33" fmla="*/ 261 h 456"/>
                  <a:gd name="T34" fmla="*/ 0 w 164"/>
                  <a:gd name="T35" fmla="*/ 65 h 456"/>
                  <a:gd name="T36" fmla="*/ 3 w 164"/>
                  <a:gd name="T37" fmla="*/ 51 h 456"/>
                  <a:gd name="T38" fmla="*/ 9 w 164"/>
                  <a:gd name="T39" fmla="*/ 39 h 456"/>
                  <a:gd name="T40" fmla="*/ 15 w 164"/>
                  <a:gd name="T41" fmla="*/ 27 h 456"/>
                  <a:gd name="T42" fmla="*/ 23 w 164"/>
                  <a:gd name="T43" fmla="*/ 18 h 456"/>
                  <a:gd name="T44" fmla="*/ 30 w 164"/>
                  <a:gd name="T45" fmla="*/ 11 h 456"/>
                  <a:gd name="T46" fmla="*/ 39 w 164"/>
                  <a:gd name="T47" fmla="*/ 5 h 456"/>
                  <a:gd name="T48" fmla="*/ 47 w 164"/>
                  <a:gd name="T49" fmla="*/ 1 h 456"/>
                  <a:gd name="T50" fmla="*/ 57 w 164"/>
                  <a:gd name="T51" fmla="*/ 0 h 456"/>
                  <a:gd name="T52" fmla="*/ 66 w 164"/>
                  <a:gd name="T53" fmla="*/ 1 h 456"/>
                  <a:gd name="T54" fmla="*/ 74 w 164"/>
                  <a:gd name="T55" fmla="*/ 5 h 456"/>
                  <a:gd name="T56" fmla="*/ 83 w 164"/>
                  <a:gd name="T57" fmla="*/ 11 h 456"/>
                  <a:gd name="T58" fmla="*/ 91 w 164"/>
                  <a:gd name="T59" fmla="*/ 18 h 456"/>
                  <a:gd name="T60" fmla="*/ 98 w 164"/>
                  <a:gd name="T61" fmla="*/ 27 h 456"/>
                  <a:gd name="T62" fmla="*/ 104 w 164"/>
                  <a:gd name="T63" fmla="*/ 39 h 456"/>
                  <a:gd name="T64" fmla="*/ 109 w 164"/>
                  <a:gd name="T65" fmla="*/ 51 h 456"/>
                  <a:gd name="T66" fmla="*/ 114 w 164"/>
                  <a:gd name="T67" fmla="*/ 65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64"/>
                  <a:gd name="T103" fmla="*/ 0 h 456"/>
                  <a:gd name="T104" fmla="*/ 164 w 164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64" h="456">
                    <a:moveTo>
                      <a:pt x="164" y="103"/>
                    </a:moveTo>
                    <a:lnTo>
                      <a:pt x="164" y="414"/>
                    </a:lnTo>
                    <a:lnTo>
                      <a:pt x="159" y="419"/>
                    </a:lnTo>
                    <a:lnTo>
                      <a:pt x="154" y="424"/>
                    </a:lnTo>
                    <a:lnTo>
                      <a:pt x="149" y="428"/>
                    </a:lnTo>
                    <a:lnTo>
                      <a:pt x="144" y="431"/>
                    </a:lnTo>
                    <a:lnTo>
                      <a:pt x="139" y="435"/>
                    </a:lnTo>
                    <a:lnTo>
                      <a:pt x="134" y="439"/>
                    </a:lnTo>
                    <a:lnTo>
                      <a:pt x="128" y="442"/>
                    </a:lnTo>
                    <a:lnTo>
                      <a:pt x="123" y="445"/>
                    </a:lnTo>
                    <a:lnTo>
                      <a:pt x="118" y="447"/>
                    </a:lnTo>
                    <a:lnTo>
                      <a:pt x="113" y="449"/>
                    </a:lnTo>
                    <a:lnTo>
                      <a:pt x="108" y="450"/>
                    </a:lnTo>
                    <a:lnTo>
                      <a:pt x="102" y="453"/>
                    </a:lnTo>
                    <a:lnTo>
                      <a:pt x="97" y="454"/>
                    </a:lnTo>
                    <a:lnTo>
                      <a:pt x="92" y="454"/>
                    </a:lnTo>
                    <a:lnTo>
                      <a:pt x="87" y="456"/>
                    </a:lnTo>
                    <a:lnTo>
                      <a:pt x="82" y="456"/>
                    </a:lnTo>
                    <a:lnTo>
                      <a:pt x="76" y="456"/>
                    </a:lnTo>
                    <a:lnTo>
                      <a:pt x="71" y="454"/>
                    </a:lnTo>
                    <a:lnTo>
                      <a:pt x="66" y="454"/>
                    </a:lnTo>
                    <a:lnTo>
                      <a:pt x="61" y="453"/>
                    </a:lnTo>
                    <a:lnTo>
                      <a:pt x="56" y="450"/>
                    </a:lnTo>
                    <a:lnTo>
                      <a:pt x="51" y="449"/>
                    </a:lnTo>
                    <a:lnTo>
                      <a:pt x="44" y="447"/>
                    </a:lnTo>
                    <a:lnTo>
                      <a:pt x="39" y="445"/>
                    </a:lnTo>
                    <a:lnTo>
                      <a:pt x="34" y="442"/>
                    </a:lnTo>
                    <a:lnTo>
                      <a:pt x="29" y="439"/>
                    </a:lnTo>
                    <a:lnTo>
                      <a:pt x="24" y="435"/>
                    </a:lnTo>
                    <a:lnTo>
                      <a:pt x="19" y="431"/>
                    </a:lnTo>
                    <a:lnTo>
                      <a:pt x="14" y="428"/>
                    </a:lnTo>
                    <a:lnTo>
                      <a:pt x="9" y="424"/>
                    </a:lnTo>
                    <a:lnTo>
                      <a:pt x="4" y="419"/>
                    </a:lnTo>
                    <a:lnTo>
                      <a:pt x="0" y="414"/>
                    </a:lnTo>
                    <a:lnTo>
                      <a:pt x="0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1"/>
                    </a:lnTo>
                    <a:lnTo>
                      <a:pt x="18" y="52"/>
                    </a:lnTo>
                    <a:lnTo>
                      <a:pt x="22" y="43"/>
                    </a:lnTo>
                    <a:lnTo>
                      <a:pt x="27" y="36"/>
                    </a:lnTo>
                    <a:lnTo>
                      <a:pt x="33" y="28"/>
                    </a:lnTo>
                    <a:lnTo>
                      <a:pt x="38" y="22"/>
                    </a:lnTo>
                    <a:lnTo>
                      <a:pt x="43" y="17"/>
                    </a:lnTo>
                    <a:lnTo>
                      <a:pt x="49" y="12"/>
                    </a:lnTo>
                    <a:lnTo>
                      <a:pt x="56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7" y="8"/>
                    </a:lnTo>
                    <a:lnTo>
                      <a:pt x="113" y="12"/>
                    </a:lnTo>
                    <a:lnTo>
                      <a:pt x="120" y="17"/>
                    </a:lnTo>
                    <a:lnTo>
                      <a:pt x="125" y="22"/>
                    </a:lnTo>
                    <a:lnTo>
                      <a:pt x="131" y="28"/>
                    </a:lnTo>
                    <a:lnTo>
                      <a:pt x="136" y="36"/>
                    </a:lnTo>
                    <a:lnTo>
                      <a:pt x="141" y="43"/>
                    </a:lnTo>
                    <a:lnTo>
                      <a:pt x="146" y="52"/>
                    </a:lnTo>
                    <a:lnTo>
                      <a:pt x="150" y="61"/>
                    </a:lnTo>
                    <a:lnTo>
                      <a:pt x="154" y="70"/>
                    </a:lnTo>
                    <a:lnTo>
                      <a:pt x="157" y="80"/>
                    </a:lnTo>
                    <a:lnTo>
                      <a:pt x="160" y="91"/>
                    </a:lnTo>
                    <a:lnTo>
                      <a:pt x="164" y="103"/>
                    </a:lnTo>
                  </a:path>
                </a:pathLst>
              </a:custGeom>
              <a:solidFill>
                <a:schemeClr val="hlink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00" b="1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8" name="Text Box 274"/>
              <p:cNvSpPr txBox="1">
                <a:spLocks noChangeArrowheads="1"/>
              </p:cNvSpPr>
              <p:nvPr/>
            </p:nvSpPr>
            <p:spPr bwMode="auto">
              <a:xfrm>
                <a:off x="3478" y="3122"/>
                <a:ext cx="336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rebuchet MS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prstClr val="black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Closed</a:t>
                </a:r>
              </a:p>
            </p:txBody>
          </p:sp>
        </p:grpSp>
        <p:sp>
          <p:nvSpPr>
            <p:cNvPr id="379" name="Text Box 32"/>
            <p:cNvSpPr txBox="1">
              <a:spLocks noChangeArrowheads="1"/>
            </p:cNvSpPr>
            <p:nvPr/>
          </p:nvSpPr>
          <p:spPr bwMode="auto">
            <a:xfrm rot="16200000">
              <a:off x="2500953" y="2333913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Assigned</a:t>
              </a:r>
            </a:p>
          </p:txBody>
        </p:sp>
        <p:sp>
          <p:nvSpPr>
            <p:cNvPr id="380" name="Text Box 32"/>
            <p:cNvSpPr txBox="1">
              <a:spLocks noChangeArrowheads="1"/>
            </p:cNvSpPr>
            <p:nvPr/>
          </p:nvSpPr>
          <p:spPr bwMode="auto">
            <a:xfrm>
              <a:off x="3584678" y="1285877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381" name="AutoShape 119"/>
            <p:cNvSpPr>
              <a:spLocks noChangeArrowheads="1"/>
            </p:cNvSpPr>
            <p:nvPr/>
          </p:nvSpPr>
          <p:spPr bwMode="auto">
            <a:xfrm>
              <a:off x="7061480" y="5861667"/>
              <a:ext cx="516230" cy="55418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Code 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moved to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  <a:r>
                <a:rPr lang="en-US" sz="500" b="1" dirty="0" err="1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Envi</a:t>
              </a:r>
              <a:r>
                <a:rPr lang="en-US" sz="5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5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2" name="Rectangle 117"/>
            <p:cNvSpPr>
              <a:spLocks noChangeArrowheads="1"/>
            </p:cNvSpPr>
            <p:nvPr/>
          </p:nvSpPr>
          <p:spPr bwMode="auto">
            <a:xfrm>
              <a:off x="6999113" y="5380187"/>
              <a:ext cx="657178" cy="324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3103" tIns="41551" rIns="83103" bIns="41551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Move the code to UAT</a:t>
              </a:r>
            </a:p>
          </p:txBody>
        </p:sp>
        <p:cxnSp>
          <p:nvCxnSpPr>
            <p:cNvPr id="383" name="AutoShape 126"/>
            <p:cNvCxnSpPr>
              <a:cxnSpLocks noChangeShapeType="1"/>
            </p:cNvCxnSpPr>
            <p:nvPr/>
          </p:nvCxnSpPr>
          <p:spPr bwMode="auto">
            <a:xfrm>
              <a:off x="6787532" y="6150929"/>
              <a:ext cx="2752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4" name="Line 206"/>
            <p:cNvSpPr>
              <a:spLocks noChangeShapeType="1"/>
            </p:cNvSpPr>
            <p:nvPr/>
          </p:nvSpPr>
          <p:spPr bwMode="auto">
            <a:xfrm flipH="1" flipV="1">
              <a:off x="6785692" y="6145976"/>
              <a:ext cx="274205" cy="12989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5" name="Text Box 120"/>
            <p:cNvSpPr txBox="1">
              <a:spLocks noChangeArrowheads="1"/>
            </p:cNvSpPr>
            <p:nvPr/>
          </p:nvSpPr>
          <p:spPr bwMode="auto">
            <a:xfrm>
              <a:off x="6999119" y="571137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  <p:cxnSp>
          <p:nvCxnSpPr>
            <p:cNvPr id="386" name="AutoShape 126"/>
            <p:cNvCxnSpPr>
              <a:cxnSpLocks noChangeShapeType="1"/>
            </p:cNvCxnSpPr>
            <p:nvPr/>
          </p:nvCxnSpPr>
          <p:spPr bwMode="auto">
            <a:xfrm>
              <a:off x="7318968" y="5709558"/>
              <a:ext cx="0" cy="1486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7" name="Text Box 167"/>
            <p:cNvSpPr txBox="1">
              <a:spLocks noChangeArrowheads="1"/>
            </p:cNvSpPr>
            <p:nvPr/>
          </p:nvSpPr>
          <p:spPr bwMode="auto">
            <a:xfrm>
              <a:off x="6758444" y="5918750"/>
              <a:ext cx="375227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</a:t>
              </a:r>
            </a:p>
          </p:txBody>
        </p:sp>
        <p:cxnSp>
          <p:nvCxnSpPr>
            <p:cNvPr id="388" name="Elbow Connector 387"/>
            <p:cNvCxnSpPr>
              <a:endCxn id="250" idx="1"/>
            </p:cNvCxnSpPr>
            <p:nvPr/>
          </p:nvCxnSpPr>
          <p:spPr>
            <a:xfrm flipV="1">
              <a:off x="7500902" y="5094434"/>
              <a:ext cx="332182" cy="277091"/>
            </a:xfrm>
            <a:prstGeom prst="bentConnector3">
              <a:avLst>
                <a:gd name="adj1" fmla="val -193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Line 257"/>
            <p:cNvSpPr>
              <a:spLocks noChangeShapeType="1"/>
            </p:cNvSpPr>
            <p:nvPr/>
          </p:nvSpPr>
          <p:spPr bwMode="auto">
            <a:xfrm flipV="1">
              <a:off x="7493859" y="5105598"/>
              <a:ext cx="0" cy="26677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0" name="Line 224"/>
            <p:cNvSpPr>
              <a:spLocks noChangeShapeType="1"/>
            </p:cNvSpPr>
            <p:nvPr/>
          </p:nvSpPr>
          <p:spPr bwMode="auto">
            <a:xfrm>
              <a:off x="7482251" y="5087722"/>
              <a:ext cx="341245" cy="12485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1" name="Line 221"/>
            <p:cNvSpPr>
              <a:spLocks noChangeShapeType="1"/>
            </p:cNvSpPr>
            <p:nvPr/>
          </p:nvSpPr>
          <p:spPr bwMode="auto">
            <a:xfrm flipH="1" flipV="1">
              <a:off x="7316456" y="5682960"/>
              <a:ext cx="3404" cy="190790"/>
            </a:xfrm>
            <a:prstGeom prst="line">
              <a:avLst/>
            </a:prstGeom>
            <a:noFill/>
            <a:ln w="28575">
              <a:solidFill>
                <a:srgbClr val="D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1551" tIns="41551" rIns="41551" bIns="41551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391404" y="1619829"/>
              <a:ext cx="1101979" cy="2024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rgbClr val="33333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Possible End Status</a:t>
              </a:r>
              <a:endParaRPr lang="en-US" sz="700" dirty="0">
                <a:solidFill>
                  <a:srgbClr val="33333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7193243" y="1016004"/>
              <a:ext cx="209414" cy="1916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b="1" dirty="0" smtClean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US" sz="100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4" name="Pentagon 393"/>
            <p:cNvSpPr/>
            <p:nvPr/>
          </p:nvSpPr>
          <p:spPr>
            <a:xfrm>
              <a:off x="7577493" y="1387337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5" name="Text Box 261"/>
            <p:cNvSpPr txBox="1">
              <a:spLocks noChangeArrowheads="1"/>
            </p:cNvSpPr>
            <p:nvPr/>
          </p:nvSpPr>
          <p:spPr bwMode="auto">
            <a:xfrm>
              <a:off x="7536761" y="1381125"/>
              <a:ext cx="831273" cy="191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b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 Status</a:t>
              </a:r>
            </a:p>
          </p:txBody>
        </p:sp>
        <p:sp>
          <p:nvSpPr>
            <p:cNvPr id="396" name="Pentagon 395"/>
            <p:cNvSpPr/>
            <p:nvPr/>
          </p:nvSpPr>
          <p:spPr>
            <a:xfrm rot="16200000">
              <a:off x="4766323" y="1686105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7" name="Text Box 32"/>
            <p:cNvSpPr txBox="1">
              <a:spLocks noChangeArrowheads="1"/>
            </p:cNvSpPr>
            <p:nvPr/>
          </p:nvSpPr>
          <p:spPr bwMode="auto">
            <a:xfrm rot="16200000">
              <a:off x="4653595" y="1781171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Assigned</a:t>
              </a:r>
            </a:p>
          </p:txBody>
        </p:sp>
        <p:sp>
          <p:nvSpPr>
            <p:cNvPr id="398" name="Pentagon 397"/>
            <p:cNvSpPr/>
            <p:nvPr/>
          </p:nvSpPr>
          <p:spPr>
            <a:xfrm rot="5400000">
              <a:off x="1574687" y="2552731"/>
              <a:ext cx="499215" cy="16719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1673951" y="2171991"/>
              <a:ext cx="275551" cy="65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square"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New</a:t>
              </a:r>
            </a:p>
          </p:txBody>
        </p:sp>
        <p:sp>
          <p:nvSpPr>
            <p:cNvPr id="400" name="Pentagon 399"/>
            <p:cNvSpPr/>
            <p:nvPr/>
          </p:nvSpPr>
          <p:spPr>
            <a:xfrm rot="16200000">
              <a:off x="5731253" y="4619130"/>
              <a:ext cx="538997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1" name="Pentagon 400"/>
            <p:cNvSpPr/>
            <p:nvPr/>
          </p:nvSpPr>
          <p:spPr>
            <a:xfrm rot="16200000">
              <a:off x="246695" y="479529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2" name="Pentagon 401"/>
            <p:cNvSpPr/>
            <p:nvPr/>
          </p:nvSpPr>
          <p:spPr>
            <a:xfrm rot="16200000">
              <a:off x="6585654" y="4110493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3" name="Pentagon 402"/>
            <p:cNvSpPr/>
            <p:nvPr/>
          </p:nvSpPr>
          <p:spPr>
            <a:xfrm>
              <a:off x="7780876" y="637914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4" name="Pentagon 403"/>
            <p:cNvSpPr/>
            <p:nvPr/>
          </p:nvSpPr>
          <p:spPr>
            <a:xfrm>
              <a:off x="8184678" y="5492750"/>
              <a:ext cx="399042" cy="14316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5" name="Pentagon 404"/>
            <p:cNvSpPr/>
            <p:nvPr/>
          </p:nvSpPr>
          <p:spPr>
            <a:xfrm rot="16200000">
              <a:off x="8206960" y="4038600"/>
              <a:ext cx="753524" cy="1741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6" name="Text Box 32"/>
            <p:cNvSpPr txBox="1">
              <a:spLocks noChangeArrowheads="1"/>
            </p:cNvSpPr>
            <p:nvPr/>
          </p:nvSpPr>
          <p:spPr bwMode="auto">
            <a:xfrm rot="16200000">
              <a:off x="8094232" y="4038416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 Assigned</a:t>
              </a:r>
            </a:p>
          </p:txBody>
        </p:sp>
        <p:sp>
          <p:nvSpPr>
            <p:cNvPr id="407" name="Text Box 134"/>
            <p:cNvSpPr txBox="1">
              <a:spLocks noChangeArrowheads="1"/>
            </p:cNvSpPr>
            <p:nvPr/>
          </p:nvSpPr>
          <p:spPr bwMode="auto">
            <a:xfrm>
              <a:off x="8125693" y="5457250"/>
              <a:ext cx="48490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Fixed</a:t>
              </a:r>
            </a:p>
          </p:txBody>
        </p:sp>
        <p:sp>
          <p:nvSpPr>
            <p:cNvPr id="408" name="Text Box 134"/>
            <p:cNvSpPr txBox="1">
              <a:spLocks noChangeArrowheads="1"/>
            </p:cNvSpPr>
            <p:nvPr/>
          </p:nvSpPr>
          <p:spPr bwMode="auto">
            <a:xfrm>
              <a:off x="7653862" y="6353147"/>
              <a:ext cx="95673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Ready To </a:t>
              </a: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</a:t>
              </a:r>
            </a:p>
          </p:txBody>
        </p:sp>
        <p:sp>
          <p:nvSpPr>
            <p:cNvPr id="409" name="Text Box 32"/>
            <p:cNvSpPr txBox="1">
              <a:spLocks noChangeArrowheads="1"/>
            </p:cNvSpPr>
            <p:nvPr/>
          </p:nvSpPr>
          <p:spPr bwMode="auto">
            <a:xfrm rot="16200000">
              <a:off x="6482390" y="4146876"/>
              <a:ext cx="98251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BA Assigned</a:t>
              </a:r>
            </a:p>
          </p:txBody>
        </p:sp>
        <p:sp>
          <p:nvSpPr>
            <p:cNvPr id="410" name="Text Box 89"/>
            <p:cNvSpPr txBox="1">
              <a:spLocks noChangeArrowheads="1"/>
            </p:cNvSpPr>
            <p:nvPr/>
          </p:nvSpPr>
          <p:spPr bwMode="auto">
            <a:xfrm rot="-5400000">
              <a:off x="396733" y="4841733"/>
              <a:ext cx="484909" cy="19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103" tIns="41551" rIns="83103" bIns="41551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Fixed</a:t>
              </a:r>
            </a:p>
          </p:txBody>
        </p:sp>
        <p:sp>
          <p:nvSpPr>
            <p:cNvPr id="411" name="Text Box 175"/>
            <p:cNvSpPr txBox="1">
              <a:spLocks noChangeArrowheads="1"/>
            </p:cNvSpPr>
            <p:nvPr/>
          </p:nvSpPr>
          <p:spPr bwMode="auto">
            <a:xfrm rot="16200000">
              <a:off x="5750360" y="4638661"/>
              <a:ext cx="55418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On Hold</a:t>
              </a:r>
            </a:p>
          </p:txBody>
        </p:sp>
        <p:sp>
          <p:nvSpPr>
            <p:cNvPr id="412" name="Pentagon 411"/>
            <p:cNvSpPr/>
            <p:nvPr/>
          </p:nvSpPr>
          <p:spPr>
            <a:xfrm rot="16200000">
              <a:off x="3685532" y="4035014"/>
              <a:ext cx="625711" cy="155481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3" name="Text Box 32"/>
            <p:cNvSpPr txBox="1">
              <a:spLocks noChangeArrowheads="1"/>
            </p:cNvSpPr>
            <p:nvPr/>
          </p:nvSpPr>
          <p:spPr bwMode="auto">
            <a:xfrm rot="16200000">
              <a:off x="3561278" y="4012884"/>
              <a:ext cx="84859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QA Assigned</a:t>
              </a:r>
            </a:p>
          </p:txBody>
        </p:sp>
        <p:sp>
          <p:nvSpPr>
            <p:cNvPr id="414" name="Pentagon 413"/>
            <p:cNvSpPr/>
            <p:nvPr/>
          </p:nvSpPr>
          <p:spPr>
            <a:xfrm>
              <a:off x="6508750" y="5652946"/>
              <a:ext cx="451782" cy="138254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5" name="Text Box 137"/>
            <p:cNvSpPr txBox="1">
              <a:spLocks noChangeArrowheads="1"/>
            </p:cNvSpPr>
            <p:nvPr/>
          </p:nvSpPr>
          <p:spPr bwMode="auto">
            <a:xfrm>
              <a:off x="6428501" y="5626102"/>
              <a:ext cx="60757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rebuchet MS" pitchFamily="34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EEFA183-0516-419F-9B96-661342E20FF0}" type="slidenum">
              <a:rPr lang="en-US" smtClean="0">
                <a:latin typeface="+mj-lt"/>
              </a:rPr>
              <a:pPr>
                <a:defRPr/>
              </a:pPr>
              <a:t>28</a:t>
            </a:fld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988" y="864326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7275" y="97670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513" y="976702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3459" y="976702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1902" y="9767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Acceptance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9976" y="150540"/>
            <a:ext cx="8895840" cy="2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- </a:t>
            </a:r>
            <a:r>
              <a:rPr lang="en-US" sz="1800" b="1" dirty="0" smtClean="0">
                <a:latin typeface="Century Gothic" panose="020B0502020202020204" pitchFamily="34" charset="0"/>
              </a:rPr>
              <a:t>Leveraging from R1 ASPAC &amp; NA… 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16" name="Pentagon 415"/>
          <p:cNvSpPr/>
          <p:nvPr/>
        </p:nvSpPr>
        <p:spPr>
          <a:xfrm flipH="1">
            <a:off x="752078" y="990600"/>
            <a:ext cx="8230913" cy="2203674"/>
          </a:xfrm>
          <a:prstGeom prst="homePlate">
            <a:avLst>
              <a:gd name="adj" fmla="val 45175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417" name="Rectangle 28"/>
          <p:cNvSpPr>
            <a:spLocks noChangeArrowheads="1"/>
          </p:cNvSpPr>
          <p:nvPr/>
        </p:nvSpPr>
        <p:spPr bwMode="auto">
          <a:xfrm>
            <a:off x="1830287" y="990600"/>
            <a:ext cx="7195250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indent="-1714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Reusability of Test Cases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ASPAC &amp; NA core components (Daeja Viewer, Ingestion, Send Email, Send Fax, Notes, Alerts, Notifications, XPression, etc.) to optimize the o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verall 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effort for OGI (Approx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30%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reusability </a:t>
            </a:r>
            <a:r>
              <a:rPr lang="en-US" sz="1000" kern="0" dirty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1000" kern="0" dirty="0" smtClean="0">
                <a:solidFill>
                  <a:srgbClr val="EEECE1">
                    <a:lumMod val="10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components test artefacts)</a:t>
            </a:r>
            <a:endParaRPr lang="en-US" sz="1000" b="1" u="sng" kern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8" name="Rectangle 28"/>
          <p:cNvSpPr>
            <a:spLocks noChangeArrowheads="1"/>
          </p:cNvSpPr>
          <p:nvPr/>
        </p:nvSpPr>
        <p:spPr bwMode="auto">
          <a:xfrm>
            <a:off x="1813497" y="1676400"/>
            <a:ext cx="721204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Leveraging</a:t>
            </a: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ASPAC/NA Core Business Knowledge &amp; Expertise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involving </a:t>
            </a:r>
            <a:r>
              <a:rPr lang="en-US" sz="1000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ASPAC/NA QA resources during OGI test design</a:t>
            </a:r>
            <a:endParaRPr lang="en-US" sz="1000" b="1" u="sng" kern="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9" name="Rectangle 28"/>
          <p:cNvSpPr>
            <a:spLocks noChangeArrowheads="1"/>
          </p:cNvSpPr>
          <p:nvPr/>
        </p:nvSpPr>
        <p:spPr bwMode="auto">
          <a:xfrm>
            <a:off x="1839200" y="2133600"/>
            <a:ext cx="74087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Alignment of </a:t>
            </a: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Center Architecture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ensure maximum reusability,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Core: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Reuse across regions without change; 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Extended: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Update the test cases based on the region wise business rules / file properties; </a:t>
            </a:r>
          </a:p>
          <a:p>
            <a:pPr marL="450850" marR="0" lvl="0" indent="-11430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: </a:t>
            </a:r>
            <a:r>
              <a:rPr lang="en-US" sz="1000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functionalities related to COG</a:t>
            </a:r>
          </a:p>
        </p:txBody>
      </p:sp>
      <p:sp>
        <p:nvSpPr>
          <p:cNvPr id="420" name="Oval 419"/>
          <p:cNvSpPr/>
          <p:nvPr/>
        </p:nvSpPr>
        <p:spPr>
          <a:xfrm>
            <a:off x="176591" y="1507026"/>
            <a:ext cx="1288905" cy="118872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1" name="Rectangle 28"/>
          <p:cNvSpPr>
            <a:spLocks noChangeArrowheads="1"/>
          </p:cNvSpPr>
          <p:nvPr/>
        </p:nvSpPr>
        <p:spPr bwMode="auto">
          <a:xfrm>
            <a:off x="336448" y="1828800"/>
            <a:ext cx="945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R="0" lvl="0" algn="ctr" defTabSz="914400" eaLnBrk="0" fontAlgn="auto" latinLnBrk="0" hangingPunct="0"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</a:t>
            </a:r>
          </a:p>
        </p:txBody>
      </p:sp>
      <p:grpSp>
        <p:nvGrpSpPr>
          <p:cNvPr id="422" name="Group 421"/>
          <p:cNvGrpSpPr/>
          <p:nvPr/>
        </p:nvGrpSpPr>
        <p:grpSpPr>
          <a:xfrm>
            <a:off x="202856" y="3654674"/>
            <a:ext cx="8822681" cy="1749400"/>
            <a:chOff x="179512" y="3068960"/>
            <a:chExt cx="8136904" cy="1749400"/>
          </a:xfrm>
        </p:grpSpPr>
        <p:sp>
          <p:nvSpPr>
            <p:cNvPr id="423" name="Pentagon 422"/>
            <p:cNvSpPr/>
            <p:nvPr/>
          </p:nvSpPr>
          <p:spPr>
            <a:xfrm flipH="1">
              <a:off x="324278" y="3068960"/>
              <a:ext cx="7952898" cy="1749400"/>
            </a:xfrm>
            <a:prstGeom prst="homePlate">
              <a:avLst>
                <a:gd name="adj" fmla="val 7463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424" name="Oval 423"/>
            <p:cNvSpPr/>
            <p:nvPr/>
          </p:nvSpPr>
          <p:spPr>
            <a:xfrm>
              <a:off x="179512" y="3397263"/>
              <a:ext cx="1188720" cy="118691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5" name="Rectangle 28"/>
            <p:cNvSpPr>
              <a:spLocks noChangeArrowheads="1"/>
            </p:cNvSpPr>
            <p:nvPr/>
          </p:nvSpPr>
          <p:spPr bwMode="auto">
            <a:xfrm>
              <a:off x="271324" y="3734827"/>
              <a:ext cx="10124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R="0" lvl="0" algn="ctr" defTabSz="914400" eaLnBrk="0" fontAlgn="auto" latinLnBrk="0" hangingPunct="0">
                <a:spcBef>
                  <a:spcPct val="20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sz="1300" b="1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Execution</a:t>
              </a:r>
            </a:p>
          </p:txBody>
        </p:sp>
        <p:sp>
          <p:nvSpPr>
            <p:cNvPr id="426" name="Rectangle 28"/>
            <p:cNvSpPr>
              <a:spLocks noChangeArrowheads="1"/>
            </p:cNvSpPr>
            <p:nvPr/>
          </p:nvSpPr>
          <p:spPr bwMode="auto">
            <a:xfrm>
              <a:off x="1627559" y="3186578"/>
              <a:ext cx="6688857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Prioritizing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the test execution plan based on the </a:t>
              </a: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business criticality 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 the components so that to execute high priority test cases at the earliest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7" name="Rectangle 28"/>
            <p:cNvSpPr>
              <a:spLocks noChangeArrowheads="1"/>
            </p:cNvSpPr>
            <p:nvPr/>
          </p:nvSpPr>
          <p:spPr bwMode="auto">
            <a:xfrm>
              <a:off x="1644055" y="3724542"/>
              <a:ext cx="647283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Reusing the complete Test Data Setup 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prepared for ASPAC / NA components (Daeja Viewer, ICC, Upload, Drag &amp; Drop, Send Fax, Send Email, etc) during NA test execution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8" name="Rectangle 28"/>
            <p:cNvSpPr>
              <a:spLocks noChangeArrowheads="1"/>
            </p:cNvSpPr>
            <p:nvPr/>
          </p:nvSpPr>
          <p:spPr bwMode="auto">
            <a:xfrm>
              <a:off x="1644055" y="4272031"/>
              <a:ext cx="6633121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171450" indent="-171450">
                <a:lnSpc>
                  <a:spcPct val="125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sz="1000" b="1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Adopting the best practices &amp; automated utilities</a:t>
              </a:r>
              <a:r>
                <a:rPr lang="en-US" sz="1000" kern="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developed in ASPAC / NA - Automated Daily Quality Dashboard, Automated ICC Audit Log Verifier, Dynamic Screen Capture Tool, Automated QC Utilities, etc.</a:t>
              </a:r>
              <a:endParaRPr lang="en-US" sz="1000" b="1" u="sng" kern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8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Appendix – Documents Referred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2119" y="5334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dirty="0" smtClean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0079"/>
              </p:ext>
            </p:extLst>
          </p:nvPr>
        </p:nvGraphicFramePr>
        <p:xfrm>
          <a:off x="594518" y="990599"/>
          <a:ext cx="8382001" cy="3390901"/>
        </p:xfrm>
        <a:graphic>
          <a:graphicData uri="http://schemas.openxmlformats.org/drawingml/2006/table">
            <a:tbl>
              <a:tblPr/>
              <a:tblGrid>
                <a:gridCol w="457201"/>
                <a:gridCol w="2133600"/>
                <a:gridCol w="5791200"/>
              </a:tblGrid>
              <a:tr h="685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SL.No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Documents </a:t>
                      </a:r>
                      <a:r>
                        <a:rPr lang="en-GB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Referred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/>
                        </a:rPr>
                        <a:t>SharePoint Path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Functional Requirements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900" u="sng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http://europespace.acegroup.com/sites/AR_AOGRel3_Project/SitePages/Home.aspx?RootFolder=%2Fsites%2FAR%5FAOGRel3%5FProject%2FShared%20Documents%2F03%5FFunctional%5FDesign%2F07%20Functional%20Requirements&amp;FolderCTID=0x012000A94F981F8FF08D40A56C72D5EAD2B984&amp;View={53B4DA14-BE86-4765-BF10-40864446FE75</a:t>
                      </a:r>
                      <a:r>
                        <a:rPr lang="en-GB" sz="900" u="sng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Functional Spec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http://europespace.acegroup.com/sites/AR_AOGRel3_Project/SitePages/Home.aspx?RootFolder=%2Fsites%2FAR%5FAOGRel3%5FProject%2FShared%20Documents%2F03%5FFunctional%5FDesign%2F03%20Claims&amp;FolderCTID=0x012000A94F981F8FF08D40A56C72D5EAD2B984&amp;View={53B4DA14-BE86-4765-BF10-40864446FE75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 Interaction spec document</a:t>
                      </a:r>
                      <a:r>
                        <a:rPr lang="en-GB" sz="9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http://europespace.acegroup.com/sites/AR_AOGRel3_Project/SitePages/Home.aspx?RootFolder=%2Fsites%2FAR%5FAOGRel3%5FProject%2FShared%20Documents%2F03%5FFunctional%5FDesign%2F05%20Customer%20Interaction&amp;FolderCTID=0x012000A94F981F8FF08D40A56C72D5EAD2B984&amp;View={53B4DA14-BE86-4765-BF10-40864446FE75}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Complaints Functional Spec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hlinkClick r:id="rId5"/>
                        </a:rPr>
                        <a:t>http://europespace.acegroup.com/sites/AR_AOGRel3_Project/SitePages/Home.aspx?RootFolder=%2Fsites%2FAR%5FAOGRel3%5FProject%2FShared%20Documents%2F03%5FFunctional%5FDesign%2F06%20Complaints&amp;FolderCTID=0x012000A94F981F8FF08D40A56C72D5EAD2B984&amp;View={53B4DA14-BE86-4765-BF10-40864446FE75}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Interfaces</a:t>
                      </a:r>
                      <a:r>
                        <a:rPr lang="en-GB" sz="900" b="0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Link</a:t>
                      </a:r>
                      <a:endParaRPr lang="en-GB" sz="9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hlinkClick r:id="rId6"/>
                        </a:rPr>
                        <a:t>https://officespace.ace-ina.com/s/Apollo2Symposium/General/Forms/AllItems.aspx?RootFolder=%2Fs%2FApollo2Symposium%2FGeneral%2FApollo%20Refresh%20Program%2F07%5FRelease%5F2%2F12%5FInterface%5FAnalysis&amp;FolderCTID=0x012000B7F9EC70C9752B4DA37DF18AA4F04B81&amp;View=%7B63698F83%2DC9C8%2D44F4%2DA5E9%2D560C9C24594E%7D</a:t>
                      </a:r>
                      <a:r>
                        <a:rPr lang="en-GB" sz="9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– ASPAC Indicative Timelines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Overseas General Insurance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0791" y="15054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– Indicative Timelines, Assumptions/Dependencies &amp; Risks/Issues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03" name="Table 4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5820"/>
              </p:ext>
            </p:extLst>
          </p:nvPr>
        </p:nvGraphicFramePr>
        <p:xfrm>
          <a:off x="61120" y="2819400"/>
          <a:ext cx="9067800" cy="1447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67800"/>
              </a:tblGrid>
              <a:tr h="15750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Assumptions/Dependencies :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492" marR="6492" marT="6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90294">
                <a:tc>
                  <a:txBody>
                    <a:bodyPr/>
                    <a:lstStyle/>
                    <a:p>
                      <a:pPr marL="228600" marR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environment should be available by 6</a:t>
                      </a:r>
                      <a:r>
                        <a:rPr lang="en-GB" sz="900" u="none" strike="noStrike" kern="1200" baseline="300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June &amp; UAT Environment should be available by 26</a:t>
                      </a:r>
                      <a:r>
                        <a:rPr lang="en-GB" sz="900" u="none" strike="noStrike" kern="1200" baseline="300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Sep to perform the Sanity testing.</a:t>
                      </a:r>
                    </a:p>
                    <a:p>
                      <a:pPr marL="228600" marR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Environment is expected</a:t>
                      </a:r>
                      <a:r>
                        <a:rPr lang="en-GB" sz="9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to be available </a:t>
                      </a: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the all the  Interfaces(Meridian/ACC/OFAC/ACRS/System6/UWP/GenNext) and connected with Work View as per the schedule</a:t>
                      </a:r>
                    </a:p>
                    <a:p>
                      <a:pPr marL="228600" marR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high level timelines might change based on the change</a:t>
                      </a:r>
                      <a:r>
                        <a:rPr lang="en-US" sz="9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 the </a:t>
                      </a: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plan (VEGA</a:t>
                      </a:r>
                      <a:r>
                        <a:rPr lang="en-US" sz="9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components/Interface)</a:t>
                      </a:r>
                      <a:endParaRPr lang="en-US" sz="900" u="none" strike="noStrike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28600" marR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test execution is planned</a:t>
                      </a:r>
                      <a:r>
                        <a:rPr lang="en-GB" sz="9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commence from 13th June 2016 and UAT test execution from 3rd Oct 2016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During </a:t>
                      </a: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Handshaking / End to End Testing, Support is required from Integrated System POCs</a:t>
                      </a:r>
                    </a:p>
                    <a:p>
                      <a:pPr marL="228600" marR="0" lvl="0" indent="-228600" algn="l" defTabSz="914400" rtl="0" eaLnBrk="1" fontAlgn="b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9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sign off will</a:t>
                      </a:r>
                      <a:r>
                        <a:rPr lang="en-GB" sz="9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be given by end of September excluding UWP interface. SIT sign off including UWP will be shared by end of Oct</a:t>
                      </a:r>
                      <a:endParaRPr lang="en-GB" sz="9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492" marR="6492" marT="64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11284"/>
              </p:ext>
            </p:extLst>
          </p:nvPr>
        </p:nvGraphicFramePr>
        <p:xfrm>
          <a:off x="823119" y="3352800"/>
          <a:ext cx="286800" cy="24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119" y="3352800"/>
                        <a:ext cx="286800" cy="24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55078"/>
              </p:ext>
            </p:extLst>
          </p:nvPr>
        </p:nvGraphicFramePr>
        <p:xfrm>
          <a:off x="61118" y="4343398"/>
          <a:ext cx="9067801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5326"/>
                <a:gridCol w="1403694"/>
                <a:gridCol w="2618781"/>
              </a:tblGrid>
              <a:tr h="22253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Risks/Issues</a:t>
                      </a:r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Key Dates</a:t>
                      </a:r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Ownerships</a:t>
                      </a:r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share the</a:t>
                      </a:r>
                      <a:r>
                        <a:rPr lang="en-GB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Build Plan date for GenNext and OFAC sanction. The Delay in Build deployment would impact the UAT start</a:t>
                      </a:r>
                      <a:endParaRPr lang="en-GB" sz="9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April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Kevin Larison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Requirement Traceability Matrix between Functional Spec Document and Region specific requirement documents is required to proceed with the Test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22nd April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Ollie Ferreira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Business Process Flow diagram Between Interfaces and Work View is required to come up with End-to-End Business Scenarios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22nd April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Kevin Larison/Ollie Ferreira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Field mapping between interface and Work View application to be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shared</a:t>
                      </a:r>
                      <a:endParaRPr lang="en-US" sz="9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April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2016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Anton Savich/Integration team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Dates of VEGA components are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to be shared or else it will impact SIT application testing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April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2016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Kevin Larison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/Anton Savich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64973"/>
              </p:ext>
            </p:extLst>
          </p:nvPr>
        </p:nvGraphicFramePr>
        <p:xfrm>
          <a:off x="61119" y="609600"/>
          <a:ext cx="9067785" cy="2209798"/>
        </p:xfrm>
        <a:graphic>
          <a:graphicData uri="http://schemas.openxmlformats.org/drawingml/2006/table">
            <a:tbl>
              <a:tblPr/>
              <a:tblGrid>
                <a:gridCol w="1618345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74478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  <a:gridCol w="161834"/>
              </a:tblGrid>
              <a:tr h="1807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COG R2 Indicative </a:t>
                      </a:r>
                      <a:r>
                        <a:rPr lang="en-GB" sz="7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Timelines</a:t>
                      </a:r>
                      <a:endParaRPr lang="en-GB" sz="700" b="1" i="0" u="none" strike="noStrike" dirty="0">
                        <a:solidFill>
                          <a:srgbClr val="FFFFFF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Apr-16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May-16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Jun-16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Jul-16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Aug-16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Sep-16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Oct-16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Nov-16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Dec-16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Jan-17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93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Requirements Analysis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Req Anal.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Test Strategy &amp; Planning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Test Strategy &amp; Planning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Test Design (Test Scenarios &amp; Test Cases)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Test Scenarios &amp; Test Cases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System Testing (Components)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Component details in slide 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Interface Testing excluding UWP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ACRS, System6, ACC, Meridian, OFAC Sanction, Gen Next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Interface Testing - UWP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UWP SIT + E2E UWP and Meridian Casualty 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</a:b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End-to-End Testing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Components &amp; Interface </a:t>
                      </a:r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excluding 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UWP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User Acceptance Testing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UAT without UWP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UAT with all interfaces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4-Point Star 19"/>
          <p:cNvSpPr/>
          <p:nvPr/>
        </p:nvSpPr>
        <p:spPr>
          <a:xfrm>
            <a:off x="3118644" y="838200"/>
            <a:ext cx="295275" cy="228600"/>
          </a:xfrm>
          <a:prstGeom prst="star4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1" name="4-Point Star 20"/>
          <p:cNvSpPr/>
          <p:nvPr/>
        </p:nvSpPr>
        <p:spPr>
          <a:xfrm>
            <a:off x="5938044" y="838200"/>
            <a:ext cx="295275" cy="22860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56758" y="1076325"/>
            <a:ext cx="4761" cy="1743075"/>
          </a:xfrm>
          <a:prstGeom prst="line">
            <a:avLst/>
          </a:prstGeom>
          <a:ln>
            <a:solidFill>
              <a:srgbClr val="66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13"/>
          <p:cNvSpPr txBox="1"/>
          <p:nvPr/>
        </p:nvSpPr>
        <p:spPr>
          <a:xfrm>
            <a:off x="2575719" y="942975"/>
            <a:ext cx="547688" cy="123825"/>
          </a:xfrm>
          <a:prstGeom prst="rect">
            <a:avLst/>
          </a:prstGeom>
          <a:solidFill>
            <a:sysClr val="window" lastClr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SIT </a:t>
            </a:r>
            <a:r>
              <a:rPr lang="en-GB" sz="900" dirty="0" err="1"/>
              <a:t>Env</a:t>
            </a:r>
            <a:r>
              <a:rPr lang="en-GB" sz="900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076155" y="1066800"/>
            <a:ext cx="4764" cy="1743075"/>
          </a:xfrm>
          <a:prstGeom prst="line">
            <a:avLst/>
          </a:prstGeom>
          <a:ln>
            <a:solidFill>
              <a:srgbClr val="66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15"/>
          <p:cNvSpPr txBox="1"/>
          <p:nvPr/>
        </p:nvSpPr>
        <p:spPr>
          <a:xfrm>
            <a:off x="5471319" y="990600"/>
            <a:ext cx="547688" cy="123825"/>
          </a:xfrm>
          <a:prstGeom prst="rect">
            <a:avLst/>
          </a:prstGeom>
          <a:solidFill>
            <a:sysClr val="window" lastClr="FFFF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UAT </a:t>
            </a:r>
            <a:r>
              <a:rPr lang="en-GB" sz="900" dirty="0" err="1"/>
              <a:t>Env</a:t>
            </a:r>
            <a:r>
              <a:rPr lang="en-GB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1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6" y="150540"/>
            <a:ext cx="880958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Interface Testing Timelines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48298"/>
              </p:ext>
            </p:extLst>
          </p:nvPr>
        </p:nvGraphicFramePr>
        <p:xfrm>
          <a:off x="137319" y="3886202"/>
          <a:ext cx="6965448" cy="2272423"/>
        </p:xfrm>
        <a:graphic>
          <a:graphicData uri="http://schemas.openxmlformats.org/drawingml/2006/table">
            <a:tbl>
              <a:tblPr/>
              <a:tblGrid>
                <a:gridCol w="871452"/>
                <a:gridCol w="855608"/>
                <a:gridCol w="790174"/>
                <a:gridCol w="766885"/>
                <a:gridCol w="766885"/>
                <a:gridCol w="766885"/>
                <a:gridCol w="732547"/>
                <a:gridCol w="1415012"/>
              </a:tblGrid>
              <a:tr h="419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Build Dates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TDC/TDF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Policy/Claim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Cycle 1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Cycle 2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tart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Point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/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(WorkView/Interface)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13th June 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A&amp;H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Policy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13/06/2016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11/07/2016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System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24th June 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A&amp;H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Policy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24/06/2016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18/07/2016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System 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Meridian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01st July 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P&amp;C and A&amp;H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Both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Either way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26th July 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P&amp;C and A&amp;H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Claim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/>
                        <a:t>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WorkView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UWP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08th Sep 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P&amp;C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Policy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Either Way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OFAC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Chubb Sactions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   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Either Way</a:t>
                      </a:r>
                    </a:p>
                    <a:p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GenNext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TBC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TDC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P&amp;C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Policy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NA</a:t>
                      </a:r>
                      <a:endParaRPr 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  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WorkView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165513" y="3886200"/>
            <a:ext cx="1930422" cy="2198485"/>
            <a:chOff x="7165513" y="4348033"/>
            <a:chExt cx="1930422" cy="1889052"/>
          </a:xfrm>
        </p:grpSpPr>
        <p:sp>
          <p:nvSpPr>
            <p:cNvPr id="15" name="Rectangle 14"/>
            <p:cNvSpPr/>
            <p:nvPr/>
          </p:nvSpPr>
          <p:spPr>
            <a:xfrm>
              <a:off x="7165514" y="4348033"/>
              <a:ext cx="1930421" cy="1889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36848" y="4673342"/>
              <a:ext cx="1780420" cy="1422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4210" y="4684076"/>
              <a:ext cx="14900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 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CHUBB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65513" y="4394398"/>
              <a:ext cx="193042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LEGENDS</a:t>
              </a:r>
              <a:endPara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7262253" y="4688700"/>
              <a:ext cx="171961" cy="18288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75" name="5-Point Star 74"/>
            <p:cNvSpPr/>
            <p:nvPr/>
          </p:nvSpPr>
          <p:spPr>
            <a:xfrm>
              <a:off x="7256199" y="4874755"/>
              <a:ext cx="171961" cy="182880"/>
            </a:xfrm>
            <a:prstGeom prst="star5">
              <a:avLst/>
            </a:prstGeom>
            <a:solidFill>
              <a:srgbClr val="779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7251845" y="5071787"/>
              <a:ext cx="171961" cy="182880"/>
            </a:xfrm>
            <a:prstGeom prst="star5">
              <a:avLst/>
            </a:prstGeom>
            <a:solidFill>
              <a:srgbClr val="953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5255" y="4875738"/>
              <a:ext cx="149903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 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Cognizant (Testing team)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33757" y="5071089"/>
              <a:ext cx="149052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Accenture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67054" y="5245959"/>
              <a:ext cx="1757231" cy="1851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C1</a:t>
              </a:r>
              <a:r>
                <a:rPr lang="en-US" sz="1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Cycle 1; </a:t>
              </a:r>
              <a:r>
                <a:rPr lang="en-US" sz="12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	</a:t>
              </a:r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C2</a:t>
              </a:r>
              <a:r>
                <a:rPr lang="en-US" sz="12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r>
                <a:rPr lang="en-US" sz="9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 Cycle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2; </a:t>
              </a:r>
              <a:endPara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67054" y="5682996"/>
              <a:ext cx="17572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TDC 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 Test Data Creation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67054" y="5881301"/>
              <a:ext cx="17572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TDF 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Test Data Feed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0101" y="5486461"/>
              <a:ext cx="175723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    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</a:t>
              </a:r>
              <a:r>
                <a:rPr lang="en-US" sz="9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 Smoke Test</a:t>
              </a:r>
              <a:endPara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60050"/>
              </p:ext>
            </p:extLst>
          </p:nvPr>
        </p:nvGraphicFramePr>
        <p:xfrm>
          <a:off x="137314" y="609600"/>
          <a:ext cx="8958629" cy="3143250"/>
        </p:xfrm>
        <a:graphic>
          <a:graphicData uri="http://schemas.openxmlformats.org/drawingml/2006/table">
            <a:tbl>
              <a:tblPr/>
              <a:tblGrid>
                <a:gridCol w="1761368"/>
                <a:gridCol w="275589"/>
                <a:gridCol w="275589"/>
                <a:gridCol w="275589"/>
                <a:gridCol w="319523"/>
                <a:gridCol w="319523"/>
                <a:gridCol w="319523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75589"/>
                <a:gridCol w="255618"/>
                <a:gridCol w="255618"/>
                <a:gridCol w="255618"/>
                <a:gridCol w="255618"/>
                <a:gridCol w="255618"/>
              </a:tblGrid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COG R2 ASPAC Interfaces Indicative Timlines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May-16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Jun-16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Jul-16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Aug-16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Sep-16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Oct-16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ACRS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System 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Meridian - Policy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Meridian - Claims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ACC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UWP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"/>
                        </a:rPr>
                        <a:t>TDC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OFAC Sactions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Build deployment date is yet to be confirmed/shared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Gen Next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6"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Build deployment date is yet to be confirmed/shared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4-Point Star 48"/>
          <p:cNvSpPr/>
          <p:nvPr/>
        </p:nvSpPr>
        <p:spPr>
          <a:xfrm>
            <a:off x="2880519" y="895349"/>
            <a:ext cx="323850" cy="257175"/>
          </a:xfrm>
          <a:prstGeom prst="star4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0" name="4-Point Star 49"/>
          <p:cNvSpPr/>
          <p:nvPr/>
        </p:nvSpPr>
        <p:spPr>
          <a:xfrm>
            <a:off x="7376319" y="914400"/>
            <a:ext cx="295275" cy="24765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042708" y="1152524"/>
            <a:ext cx="0" cy="2581276"/>
          </a:xfrm>
          <a:prstGeom prst="line">
            <a:avLst/>
          </a:prstGeom>
          <a:ln>
            <a:solidFill>
              <a:srgbClr val="66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4"/>
          <p:cNvSpPr txBox="1"/>
          <p:nvPr/>
        </p:nvSpPr>
        <p:spPr>
          <a:xfrm>
            <a:off x="2334419" y="1095373"/>
            <a:ext cx="546100" cy="123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SIT </a:t>
            </a:r>
            <a:r>
              <a:rPr lang="en-GB" sz="900" dirty="0" err="1"/>
              <a:t>Env</a:t>
            </a:r>
            <a:r>
              <a:rPr lang="en-GB" sz="900" dirty="0"/>
              <a:t>.</a:t>
            </a:r>
          </a:p>
        </p:txBody>
      </p:sp>
      <p:cxnSp>
        <p:nvCxnSpPr>
          <p:cNvPr id="55" name="Straight Connector 54"/>
          <p:cNvCxnSpPr>
            <a:stCxn id="50" idx="2"/>
          </p:cNvCxnSpPr>
          <p:nvPr/>
        </p:nvCxnSpPr>
        <p:spPr>
          <a:xfrm>
            <a:off x="7523957" y="1162050"/>
            <a:ext cx="5126" cy="2571750"/>
          </a:xfrm>
          <a:prstGeom prst="line">
            <a:avLst/>
          </a:prstGeom>
          <a:ln>
            <a:solidFill>
              <a:srgbClr val="66FF3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6"/>
          <p:cNvSpPr txBox="1"/>
          <p:nvPr/>
        </p:nvSpPr>
        <p:spPr>
          <a:xfrm>
            <a:off x="6876119" y="1133650"/>
            <a:ext cx="547687" cy="123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UAT </a:t>
            </a:r>
            <a:r>
              <a:rPr lang="en-GB" sz="900" dirty="0" err="1"/>
              <a:t>Env</a:t>
            </a:r>
            <a:r>
              <a:rPr lang="en-GB" sz="900" dirty="0"/>
              <a:t>.</a:t>
            </a:r>
          </a:p>
        </p:txBody>
      </p:sp>
      <p:sp>
        <p:nvSpPr>
          <p:cNvPr id="57" name="5-Point Star 56"/>
          <p:cNvSpPr/>
          <p:nvPr/>
        </p:nvSpPr>
        <p:spPr>
          <a:xfrm>
            <a:off x="2956719" y="1066800"/>
            <a:ext cx="209550" cy="85725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8" name="5-Point Star 57"/>
          <p:cNvSpPr/>
          <p:nvPr/>
        </p:nvSpPr>
        <p:spPr>
          <a:xfrm>
            <a:off x="3413919" y="1295400"/>
            <a:ext cx="149225" cy="112712"/>
          </a:xfrm>
          <a:prstGeom prst="star5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59" name="5-Point Star 58"/>
          <p:cNvSpPr/>
          <p:nvPr/>
        </p:nvSpPr>
        <p:spPr>
          <a:xfrm>
            <a:off x="4709319" y="2057400"/>
            <a:ext cx="136525" cy="136525"/>
          </a:xfrm>
          <a:prstGeom prst="star5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0" name="5-Point Star 59"/>
          <p:cNvSpPr/>
          <p:nvPr/>
        </p:nvSpPr>
        <p:spPr>
          <a:xfrm>
            <a:off x="4876006" y="1600200"/>
            <a:ext cx="138113" cy="136525"/>
          </a:xfrm>
          <a:prstGeom prst="star5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1" name="5-Point Star 60"/>
          <p:cNvSpPr/>
          <p:nvPr/>
        </p:nvSpPr>
        <p:spPr>
          <a:xfrm>
            <a:off x="5712619" y="2454275"/>
            <a:ext cx="139700" cy="136525"/>
          </a:xfrm>
          <a:prstGeom prst="star5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2" name="5-Point Star 61"/>
          <p:cNvSpPr/>
          <p:nvPr/>
        </p:nvSpPr>
        <p:spPr>
          <a:xfrm>
            <a:off x="7528719" y="2909888"/>
            <a:ext cx="141288" cy="138112"/>
          </a:xfrm>
          <a:prstGeom prst="star5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542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COG ASPAC Overview &amp; Interface Test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267200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CHUBB Overseas General Insurance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Version1.9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ounded Rectangle 225"/>
          <p:cNvSpPr/>
          <p:nvPr/>
        </p:nvSpPr>
        <p:spPr>
          <a:xfrm>
            <a:off x="435029" y="1623808"/>
            <a:ext cx="1467159" cy="3146312"/>
          </a:xfrm>
          <a:prstGeom prst="roundRect">
            <a:avLst>
              <a:gd name="adj" fmla="val 12216"/>
            </a:avLst>
          </a:prstGeom>
          <a:solidFill>
            <a:srgbClr val="CECECE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29277" y="3669358"/>
            <a:ext cx="1265697" cy="1055042"/>
          </a:xfrm>
          <a:prstGeom prst="round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27" name="Rounded Rectangle 126"/>
          <p:cNvSpPr/>
          <p:nvPr/>
        </p:nvSpPr>
        <p:spPr>
          <a:xfrm>
            <a:off x="537369" y="2072514"/>
            <a:ext cx="1265697" cy="1528423"/>
          </a:xfrm>
          <a:prstGeom prst="round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ASPAC High Level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Overview-Singapore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34913" y="4876800"/>
            <a:ext cx="1401421" cy="533400"/>
            <a:chOff x="223192" y="3687938"/>
            <a:chExt cx="1401421" cy="533400"/>
          </a:xfrm>
        </p:grpSpPr>
        <p:sp>
          <p:nvSpPr>
            <p:cNvPr id="50" name="Rounded Rectangle 49"/>
            <p:cNvSpPr/>
            <p:nvPr/>
          </p:nvSpPr>
          <p:spPr>
            <a:xfrm>
              <a:off x="223192" y="3687938"/>
              <a:ext cx="1070186" cy="533400"/>
            </a:xfrm>
            <a:prstGeom prst="roundRect">
              <a:avLst/>
            </a:prstGeom>
            <a:solidFill>
              <a:srgbClr val="A5CD38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Send Email &amp; Send Fax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1287541" y="3916538"/>
              <a:ext cx="337072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036334" y="1600200"/>
            <a:ext cx="2033828" cy="4084713"/>
            <a:chOff x="1894818" y="1600200"/>
            <a:chExt cx="2033828" cy="4084713"/>
          </a:xfrm>
        </p:grpSpPr>
        <p:sp>
          <p:nvSpPr>
            <p:cNvPr id="42" name="Rounded Rectangle 41"/>
            <p:cNvSpPr/>
            <p:nvPr/>
          </p:nvSpPr>
          <p:spPr>
            <a:xfrm>
              <a:off x="1955367" y="1600200"/>
              <a:ext cx="1860992" cy="4084713"/>
            </a:xfrm>
            <a:prstGeom prst="roundRect">
              <a:avLst>
                <a:gd name="adj" fmla="val 12216"/>
              </a:avLst>
            </a:prstGeom>
            <a:solidFill>
              <a:srgbClr val="CECECE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GB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103457" y="2457937"/>
              <a:ext cx="1600200" cy="1143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Claims/UW Workflow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4818" y="1749623"/>
              <a:ext cx="2033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 View – </a:t>
              </a:r>
            </a:p>
            <a:p>
              <a:pPr algn="ctr"/>
              <a:r>
                <a:rPr lang="en-US" sz="16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Vega UI</a:t>
              </a:r>
              <a:endParaRPr lang="en-US" sz="16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086745" y="4084934"/>
              <a:ext cx="1600200" cy="1143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Daeja Viewer</a:t>
              </a:r>
            </a:p>
            <a:p>
              <a:pPr algn="ctr"/>
              <a:endPara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6" name="Rounded Rectangle 175"/>
          <p:cNvSpPr/>
          <p:nvPr/>
        </p:nvSpPr>
        <p:spPr>
          <a:xfrm>
            <a:off x="7079261" y="697214"/>
            <a:ext cx="1744858" cy="6026758"/>
          </a:xfrm>
          <a:prstGeom prst="roundRect">
            <a:avLst>
              <a:gd name="adj" fmla="val 12216"/>
            </a:avLst>
          </a:prstGeom>
          <a:solidFill>
            <a:srgbClr val="CECECE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079261" y="863025"/>
            <a:ext cx="174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ASPAC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Interfaces</a:t>
            </a:r>
            <a:endParaRPr lang="en-US" sz="1600" b="1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22407" y="1600200"/>
            <a:ext cx="914400" cy="548640"/>
          </a:xfrm>
          <a:prstGeom prst="roundRect">
            <a:avLst/>
          </a:prstGeom>
          <a:solidFill>
            <a:srgbClr val="24ACB4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391651" y="3656875"/>
            <a:ext cx="308268" cy="725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99919" y="2072514"/>
            <a:ext cx="1005840" cy="28306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Biz Talk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04519" y="2854261"/>
            <a:ext cx="1005840" cy="1600200"/>
          </a:xfrm>
          <a:prstGeom prst="roundRect">
            <a:avLst/>
          </a:prstGeom>
          <a:solidFill>
            <a:srgbClr val="EA5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View </a:t>
            </a: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Services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Flowchart: Internal Storage 97"/>
          <p:cNvSpPr/>
          <p:nvPr/>
        </p:nvSpPr>
        <p:spPr>
          <a:xfrm>
            <a:off x="4404519" y="5684912"/>
            <a:ext cx="1004357" cy="485493"/>
          </a:xfrm>
          <a:prstGeom prst="flowChartInternal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 DB</a:t>
            </a:r>
            <a:endParaRPr lang="en-US" sz="11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628243" y="4463010"/>
            <a:ext cx="4876" cy="122526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33119" y="1488235"/>
            <a:ext cx="0" cy="138336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Internal Storage 7"/>
          <p:cNvSpPr/>
          <p:nvPr/>
        </p:nvSpPr>
        <p:spPr>
          <a:xfrm>
            <a:off x="4404519" y="990599"/>
            <a:ext cx="1005840" cy="480296"/>
          </a:xfrm>
          <a:prstGeom prst="flowChartInternalStorag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Net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9096" y="1626513"/>
            <a:ext cx="1467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Ingestion Components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5715508" y="990600"/>
            <a:ext cx="990251" cy="48029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 Web Services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5715508" y="5688275"/>
            <a:ext cx="990251" cy="48029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RS6000/FTP server</a:t>
            </a:r>
            <a:endParaRPr lang="en-US" sz="10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690519" y="1194598"/>
            <a:ext cx="831887" cy="759436"/>
            <a:chOff x="6619608" y="1204574"/>
            <a:chExt cx="1022071" cy="986703"/>
          </a:xfrm>
        </p:grpSpPr>
        <p:cxnSp>
          <p:nvCxnSpPr>
            <p:cNvPr id="150" name="Straight Connector 149"/>
            <p:cNvCxnSpPr/>
            <p:nvPr/>
          </p:nvCxnSpPr>
          <p:spPr>
            <a:xfrm flipH="1" flipV="1">
              <a:off x="6988177" y="2183657"/>
              <a:ext cx="653502" cy="5238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6988177" y="1204574"/>
              <a:ext cx="1586" cy="98670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6619608" y="1204574"/>
              <a:ext cx="370155" cy="446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9" name="Straight Arrow Connector 158"/>
          <p:cNvCxnSpPr>
            <a:stCxn id="141" idx="2"/>
            <a:endCxn id="9" idx="0"/>
          </p:cNvCxnSpPr>
          <p:nvPr/>
        </p:nvCxnSpPr>
        <p:spPr>
          <a:xfrm flipH="1">
            <a:off x="6202839" y="1470895"/>
            <a:ext cx="7795" cy="60161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Rounded Rectangle 243"/>
          <p:cNvSpPr/>
          <p:nvPr/>
        </p:nvSpPr>
        <p:spPr>
          <a:xfrm>
            <a:off x="7405057" y="2737518"/>
            <a:ext cx="1176811" cy="1453482"/>
          </a:xfrm>
          <a:prstGeom prst="round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grpSp>
        <p:nvGrpSpPr>
          <p:cNvPr id="170" name="Group 169"/>
          <p:cNvGrpSpPr/>
          <p:nvPr/>
        </p:nvGrpSpPr>
        <p:grpSpPr>
          <a:xfrm flipV="1">
            <a:off x="6703211" y="5155004"/>
            <a:ext cx="825509" cy="648390"/>
            <a:chOff x="6626886" y="1097691"/>
            <a:chExt cx="1187621" cy="979694"/>
          </a:xfrm>
        </p:grpSpPr>
        <p:cxnSp>
          <p:nvCxnSpPr>
            <p:cNvPr id="171" name="Straight Connector 170"/>
            <p:cNvCxnSpPr/>
            <p:nvPr/>
          </p:nvCxnSpPr>
          <p:spPr>
            <a:xfrm flipH="1" flipV="1">
              <a:off x="6988176" y="2069766"/>
              <a:ext cx="826331" cy="761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989763" y="1097691"/>
              <a:ext cx="0" cy="97207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6626886" y="1097691"/>
              <a:ext cx="361290" cy="1154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endCxn id="142" idx="0"/>
          </p:cNvCxnSpPr>
          <p:nvPr/>
        </p:nvCxnSpPr>
        <p:spPr>
          <a:xfrm>
            <a:off x="6198617" y="4903148"/>
            <a:ext cx="12017" cy="78512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3056859" y="5688275"/>
            <a:ext cx="1346558" cy="407725"/>
            <a:chOff x="2697633" y="5684913"/>
            <a:chExt cx="1568886" cy="242746"/>
          </a:xfrm>
        </p:grpSpPr>
        <p:cxnSp>
          <p:nvCxnSpPr>
            <p:cNvPr id="191" name="Straight Connector 190"/>
            <p:cNvCxnSpPr/>
            <p:nvPr/>
          </p:nvCxnSpPr>
          <p:spPr>
            <a:xfrm flipV="1">
              <a:off x="2697635" y="5684913"/>
              <a:ext cx="0" cy="2427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2697633" y="5927658"/>
              <a:ext cx="1568886" cy="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 flipV="1">
            <a:off x="3149866" y="1238621"/>
            <a:ext cx="1254652" cy="385187"/>
            <a:chOff x="2687823" y="5684913"/>
            <a:chExt cx="1568886" cy="242746"/>
          </a:xfrm>
        </p:grpSpPr>
        <p:cxnSp>
          <p:nvCxnSpPr>
            <p:cNvPr id="199" name="Straight Connector 198"/>
            <p:cNvCxnSpPr/>
            <p:nvPr/>
          </p:nvCxnSpPr>
          <p:spPr>
            <a:xfrm flipV="1">
              <a:off x="2697635" y="5684913"/>
              <a:ext cx="0" cy="242745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2687823" y="5927657"/>
              <a:ext cx="1568886" cy="2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>
            <a:off x="4137820" y="1374498"/>
            <a:ext cx="282384" cy="4492902"/>
            <a:chOff x="3891758" y="1374498"/>
            <a:chExt cx="431799" cy="4492902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896519" y="1374498"/>
              <a:ext cx="0" cy="449290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3891758" y="1384022"/>
              <a:ext cx="431799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3896519" y="5857876"/>
              <a:ext cx="410999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1803066" y="1060450"/>
            <a:ext cx="2601452" cy="1429235"/>
            <a:chOff x="1358238" y="1059657"/>
            <a:chExt cx="2968217" cy="1649777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1358238" y="2699911"/>
              <a:ext cx="213267" cy="0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1571505" y="1059657"/>
              <a:ext cx="0" cy="1649777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1580744" y="1066800"/>
              <a:ext cx="2745711" cy="0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/>
          <p:cNvCxnSpPr/>
          <p:nvPr/>
        </p:nvCxnSpPr>
        <p:spPr>
          <a:xfrm flipV="1">
            <a:off x="6690519" y="3809999"/>
            <a:ext cx="700683" cy="1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641846" y="2331720"/>
            <a:ext cx="1077621" cy="638837"/>
            <a:chOff x="413246" y="2470637"/>
            <a:chExt cx="1077621" cy="638837"/>
          </a:xfrm>
        </p:grpSpPr>
        <p:sp>
          <p:nvSpPr>
            <p:cNvPr id="224" name="Rounded Rectangle 223"/>
            <p:cNvSpPr/>
            <p:nvPr/>
          </p:nvSpPr>
          <p:spPr>
            <a:xfrm>
              <a:off x="417098" y="2470637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Datacap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0681" y="2699237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Email</a:t>
              </a:r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ICC FS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13246" y="2926594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42" name="Straight Arrow Connector 241"/>
          <p:cNvCxnSpPr/>
          <p:nvPr/>
        </p:nvCxnSpPr>
        <p:spPr>
          <a:xfrm>
            <a:off x="1794974" y="3962400"/>
            <a:ext cx="247345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553648" y="2895600"/>
            <a:ext cx="914400" cy="1143000"/>
            <a:chOff x="7883430" y="2259377"/>
            <a:chExt cx="914400" cy="1143000"/>
          </a:xfrm>
        </p:grpSpPr>
        <p:sp>
          <p:nvSpPr>
            <p:cNvPr id="51" name="Rounded Rectangle 50"/>
            <p:cNvSpPr/>
            <p:nvPr/>
          </p:nvSpPr>
          <p:spPr>
            <a:xfrm>
              <a:off x="7883430" y="2259377"/>
              <a:ext cx="914400" cy="457200"/>
            </a:xfrm>
            <a:prstGeom prst="roundRect">
              <a:avLst/>
            </a:prstGeom>
            <a:solidFill>
              <a:srgbClr val="FDC243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New UW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Portal</a:t>
              </a:r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883430" y="2945177"/>
              <a:ext cx="914400" cy="457200"/>
            </a:xfrm>
            <a:prstGeom prst="roundRect">
              <a:avLst/>
            </a:prstGeom>
            <a:solidFill>
              <a:srgbClr val="FDC243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OFAC Sanction</a:t>
              </a:r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7539793" y="4343400"/>
            <a:ext cx="914400" cy="457200"/>
          </a:xfrm>
          <a:prstGeom prst="roundRect">
            <a:avLst/>
          </a:prstGeom>
          <a:solidFill>
            <a:srgbClr val="F16B6C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ACRS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539792" y="5029200"/>
            <a:ext cx="914400" cy="457200"/>
          </a:xfrm>
          <a:prstGeom prst="roundRect">
            <a:avLst/>
          </a:prstGeom>
          <a:solidFill>
            <a:srgbClr val="F16B6C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539793" y="5715000"/>
            <a:ext cx="914400" cy="457200"/>
          </a:xfrm>
          <a:prstGeom prst="roundRect">
            <a:avLst/>
          </a:prstGeom>
          <a:solidFill>
            <a:srgbClr val="F16B6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6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633515" y="3733800"/>
            <a:ext cx="1075163" cy="871716"/>
            <a:chOff x="404915" y="3376291"/>
            <a:chExt cx="1075163" cy="857487"/>
          </a:xfrm>
        </p:grpSpPr>
        <p:sp>
          <p:nvSpPr>
            <p:cNvPr id="80" name="Rounded Rectangle 79"/>
            <p:cNvSpPr/>
            <p:nvPr/>
          </p:nvSpPr>
          <p:spPr>
            <a:xfrm>
              <a:off x="409892" y="3376291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Drag&amp;Drop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04915" y="3826028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WorkView Print</a:t>
              </a:r>
              <a:endPara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09892" y="3601160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Upload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04915" y="4050898"/>
              <a:ext cx="1070186" cy="182880"/>
            </a:xfrm>
            <a:prstGeom prst="roundRect">
              <a:avLst/>
            </a:prstGeom>
            <a:solidFill>
              <a:srgbClr val="A5CD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Save&amp;Send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54352" y="4450080"/>
            <a:ext cx="691073" cy="274320"/>
            <a:chOff x="8254966" y="4505261"/>
            <a:chExt cx="691073" cy="27432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254966" y="4642421"/>
              <a:ext cx="416753" cy="0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671719" y="450526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 flipH="1">
            <a:off x="110158" y="2468880"/>
            <a:ext cx="537566" cy="274320"/>
            <a:chOff x="8454193" y="4535741"/>
            <a:chExt cx="537566" cy="27432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8454193" y="4703381"/>
              <a:ext cx="263246" cy="0"/>
            </a:xfrm>
            <a:prstGeom prst="line">
              <a:avLst/>
            </a:prstGeom>
            <a:ln w="19050">
              <a:prstDash val="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717439" y="453574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 flipH="1">
            <a:off x="99223" y="2751418"/>
            <a:ext cx="535690" cy="296582"/>
            <a:chOff x="8456069" y="4505261"/>
            <a:chExt cx="535690" cy="274320"/>
          </a:xfrm>
        </p:grpSpPr>
        <p:cxnSp>
          <p:nvCxnSpPr>
            <p:cNvPr id="88" name="Straight Connector 87"/>
            <p:cNvCxnSpPr>
              <a:endCxn id="89" idx="2"/>
            </p:cNvCxnSpPr>
            <p:nvPr/>
          </p:nvCxnSpPr>
          <p:spPr>
            <a:xfrm>
              <a:off x="8456069" y="4642421"/>
              <a:ext cx="261370" cy="0"/>
            </a:xfrm>
            <a:prstGeom prst="line">
              <a:avLst/>
            </a:prstGeom>
            <a:ln w="19050">
              <a:prstDash val="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8717439" y="450526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 rot="16200000" flipH="1">
            <a:off x="5932934" y="6309111"/>
            <a:ext cx="555401" cy="274320"/>
            <a:chOff x="8405336" y="4171815"/>
            <a:chExt cx="555401" cy="274320"/>
          </a:xfrm>
        </p:grpSpPr>
        <p:cxnSp>
          <p:nvCxnSpPr>
            <p:cNvPr id="91" name="Straight Connector 90"/>
            <p:cNvCxnSpPr>
              <a:stCxn id="142" idx="2"/>
            </p:cNvCxnSpPr>
            <p:nvPr/>
          </p:nvCxnSpPr>
          <p:spPr>
            <a:xfrm rot="16200000">
              <a:off x="8545876" y="4168434"/>
              <a:ext cx="1" cy="281081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16200000">
              <a:off x="8686417" y="4171815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26960" y="5492450"/>
            <a:ext cx="2798483" cy="914400"/>
            <a:chOff x="1467564" y="5950149"/>
            <a:chExt cx="2174955" cy="853649"/>
          </a:xfrm>
        </p:grpSpPr>
        <p:sp>
          <p:nvSpPr>
            <p:cNvPr id="109" name="Rounded Rectangle 108"/>
            <p:cNvSpPr/>
            <p:nvPr/>
          </p:nvSpPr>
          <p:spPr>
            <a:xfrm>
              <a:off x="1467564" y="6210853"/>
              <a:ext cx="2174955" cy="592945"/>
            </a:xfrm>
            <a:prstGeom prst="roundRect">
              <a:avLst/>
            </a:prstGeom>
            <a:solidFill>
              <a:schemeClr val="bg1">
                <a:lumMod val="5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495100" y="6400799"/>
              <a:ext cx="85444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476363" y="6675119"/>
              <a:ext cx="854447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447325" y="6283182"/>
              <a:ext cx="1195194" cy="172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Communication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7325" y="6562697"/>
              <a:ext cx="1101058" cy="172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Doc Communication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26580" y="5950149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LEGENDS</a:t>
              </a:r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627330" y="2743200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ICC File System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14119" y="1482694"/>
            <a:ext cx="0" cy="138138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436807" y="1651000"/>
            <a:ext cx="690323" cy="274320"/>
            <a:chOff x="8255716" y="4505261"/>
            <a:chExt cx="690323" cy="274320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8255716" y="4648200"/>
              <a:ext cx="416003" cy="0"/>
            </a:xfrm>
            <a:prstGeom prst="line">
              <a:avLst/>
            </a:prstGeom>
            <a:ln w="19050">
              <a:prstDash val="dash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671719" y="450526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 flipV="1">
            <a:off x="6690520" y="5386479"/>
            <a:ext cx="849274" cy="633321"/>
            <a:chOff x="6626886" y="956577"/>
            <a:chExt cx="1014793" cy="972075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7160502" y="1928652"/>
              <a:ext cx="481177" cy="0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7160502" y="956577"/>
              <a:ext cx="0" cy="972075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 flipV="1">
              <a:off x="6626886" y="992986"/>
              <a:ext cx="533616" cy="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454352" y="5821680"/>
            <a:ext cx="691073" cy="274320"/>
            <a:chOff x="8254966" y="4505261"/>
            <a:chExt cx="691073" cy="27432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8254966" y="4642421"/>
              <a:ext cx="416753" cy="0"/>
            </a:xfrm>
            <a:prstGeom prst="line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8671719" y="450526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</a:t>
              </a:r>
            </a:p>
          </p:txBody>
        </p:sp>
      </p:grpSp>
      <p:cxnSp>
        <p:nvCxnSpPr>
          <p:cNvPr id="241" name="Straight Connector 240"/>
          <p:cNvCxnSpPr/>
          <p:nvPr/>
        </p:nvCxnSpPr>
        <p:spPr>
          <a:xfrm flipH="1">
            <a:off x="6690519" y="6096000"/>
            <a:ext cx="84927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 flipH="1">
            <a:off x="4995499" y="1611436"/>
            <a:ext cx="555401" cy="274320"/>
            <a:chOff x="8405336" y="4171815"/>
            <a:chExt cx="555401" cy="274320"/>
          </a:xfrm>
        </p:grpSpPr>
        <p:cxnSp>
          <p:nvCxnSpPr>
            <p:cNvPr id="144" name="Straight Connector 143"/>
            <p:cNvCxnSpPr/>
            <p:nvPr/>
          </p:nvCxnSpPr>
          <p:spPr>
            <a:xfrm rot="16200000">
              <a:off x="8545876" y="4168434"/>
              <a:ext cx="1" cy="281081"/>
            </a:xfrm>
            <a:prstGeom prst="line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 rot="16200000">
              <a:off x="8686417" y="4171815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8475946" y="3002280"/>
            <a:ext cx="691073" cy="274320"/>
            <a:chOff x="8254966" y="4505261"/>
            <a:chExt cx="691073" cy="2743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8254966" y="4642421"/>
              <a:ext cx="416753" cy="0"/>
            </a:xfrm>
            <a:prstGeom prst="line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671719" y="4505261"/>
              <a:ext cx="274320" cy="274320"/>
            </a:xfrm>
            <a:prstGeom prst="ellipse">
              <a:avLst/>
            </a:prstGeom>
            <a:solidFill>
              <a:srgbClr val="000000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9281" y="3093720"/>
            <a:ext cx="1069848" cy="153888"/>
          </a:xfrm>
          <a:prstGeom prst="rect">
            <a:avLst/>
          </a:prstGeom>
          <a:solidFill>
            <a:srgbClr val="A5CD38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service</a:t>
            </a:r>
          </a:p>
        </p:txBody>
      </p:sp>
      <p:sp>
        <p:nvSpPr>
          <p:cNvPr id="114" name="Oval 113"/>
          <p:cNvSpPr/>
          <p:nvPr/>
        </p:nvSpPr>
        <p:spPr>
          <a:xfrm flipH="1">
            <a:off x="91599" y="3063240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365919" y="3200400"/>
            <a:ext cx="261370" cy="0"/>
          </a:xfrm>
          <a:prstGeom prst="line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 flipH="1">
            <a:off x="8854601" y="1951938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8443119" y="2073856"/>
            <a:ext cx="416753" cy="0"/>
          </a:xfrm>
          <a:prstGeom prst="line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6385721" y="4800600"/>
            <a:ext cx="1097280" cy="731520"/>
          </a:xfrm>
          <a:prstGeom prst="bentConnector3">
            <a:avLst>
              <a:gd name="adj1" fmla="val 4335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2719" y="4605516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 flipV="1">
            <a:off x="6736941" y="5333996"/>
            <a:ext cx="807023" cy="548643"/>
            <a:chOff x="6674046" y="1481865"/>
            <a:chExt cx="1128457" cy="727914"/>
          </a:xfrm>
        </p:grpSpPr>
        <p:cxnSp>
          <p:nvCxnSpPr>
            <p:cNvPr id="117" name="Straight Connector 116"/>
            <p:cNvCxnSpPr/>
            <p:nvPr/>
          </p:nvCxnSpPr>
          <p:spPr>
            <a:xfrm flipH="1" flipV="1">
              <a:off x="7035341" y="2209779"/>
              <a:ext cx="76716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7035341" y="1481865"/>
              <a:ext cx="0" cy="72791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674046" y="1490537"/>
              <a:ext cx="361290" cy="1154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/>
          <p:nvPr/>
        </p:nvCxnSpPr>
        <p:spPr>
          <a:xfrm>
            <a:off x="5928519" y="4876800"/>
            <a:ext cx="12017" cy="785127"/>
          </a:xfrm>
          <a:prstGeom prst="straightConnector1">
            <a:avLst/>
          </a:prstGeom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6700538" y="3123110"/>
            <a:ext cx="852007" cy="1090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5382412" y="3429000"/>
            <a:ext cx="323857" cy="0"/>
          </a:xfrm>
          <a:prstGeom prst="line">
            <a:avLst/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5047228" y="4419600"/>
            <a:ext cx="4876" cy="1280160"/>
          </a:xfrm>
          <a:prstGeom prst="straightConnector1">
            <a:avLst/>
          </a:prstGeom>
          <a:ln w="1905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3286561" y="5715000"/>
            <a:ext cx="1116856" cy="288596"/>
            <a:chOff x="2697633" y="5684913"/>
            <a:chExt cx="1568886" cy="242746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2697635" y="5684913"/>
              <a:ext cx="0" cy="2427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697633" y="5927658"/>
              <a:ext cx="1568886" cy="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/>
          <p:cNvCxnSpPr/>
          <p:nvPr/>
        </p:nvCxnSpPr>
        <p:spPr>
          <a:xfrm>
            <a:off x="137319" y="6096000"/>
            <a:ext cx="1097280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07676" y="5987534"/>
            <a:ext cx="2006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Btw Interfaces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67671" y="3352800"/>
            <a:ext cx="1069848" cy="153888"/>
          </a:xfrm>
          <a:prstGeom prst="rect">
            <a:avLst/>
          </a:prstGeom>
          <a:solidFill>
            <a:srgbClr val="A5CD38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FTP Window</a:t>
            </a:r>
          </a:p>
        </p:txBody>
      </p:sp>
      <p:sp>
        <p:nvSpPr>
          <p:cNvPr id="151" name="Oval 150"/>
          <p:cNvSpPr/>
          <p:nvPr/>
        </p:nvSpPr>
        <p:spPr>
          <a:xfrm flipH="1">
            <a:off x="91599" y="3352800"/>
            <a:ext cx="274320" cy="274320"/>
          </a:xfrm>
          <a:prstGeom prst="ellipse">
            <a:avLst/>
          </a:prstGeom>
          <a:solidFill>
            <a:srgbClr val="00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276086" y="3464259"/>
            <a:ext cx="365760" cy="0"/>
          </a:xfrm>
          <a:prstGeom prst="line">
            <a:avLst/>
          </a:prstGeom>
          <a:ln w="19050"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20000">
            <a:off x="4785519" y="1447800"/>
            <a:ext cx="45720" cy="1406461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528719" y="2209800"/>
            <a:ext cx="9144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GenNext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67333" y="2118360"/>
            <a:ext cx="1070186" cy="182880"/>
          </a:xfrm>
          <a:prstGeom prst="roundRect">
            <a:avLst/>
          </a:prstGeom>
          <a:solidFill>
            <a:srgbClr val="A5CD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 Gen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700719" y="2438400"/>
            <a:ext cx="8280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 Interface Testing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Timelines &amp; Communication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817" y="2133600"/>
            <a:ext cx="9023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6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–A&amp;H Master, Certificate </a:t>
            </a:r>
            <a:r>
              <a:rPr lang="en-GB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Files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(Child Policies) and related Documents would be sent to WorkView Via Batch Process.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ACRS      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–A&amp;H Master, Certificate </a:t>
            </a:r>
            <a:r>
              <a:rPr lang="en-GB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Files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(Child </a:t>
            </a:r>
            <a:r>
              <a:rPr lang="en-GB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Policies) and related Documents would be sent to WorkView Via Batch Process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90420" y="533400"/>
            <a:ext cx="2132899" cy="228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de-DE"/>
            </a:defPPr>
            <a:lvl1pPr defTabSz="784225">
              <a:buClrTx/>
              <a:buFontTx/>
              <a:buNone/>
              <a:tabLst>
                <a:tab pos="3048000" algn="l"/>
              </a:tabLst>
              <a:defRPr sz="2000" b="1">
                <a:solidFill>
                  <a:srgbClr val="113388"/>
                </a:solidFill>
                <a:latin typeface="Calibri" pitchFamily="34" charset="0"/>
              </a:defRPr>
            </a:lvl1pPr>
            <a:lvl2pPr algn="ctr">
              <a:spcAft>
                <a:spcPct val="30000"/>
              </a:spcAft>
              <a:buClr>
                <a:schemeClr val="accent1"/>
              </a:buClr>
              <a:buFont typeface="Wingdings" pitchFamily="2" charset="2"/>
              <a:defRPr>
                <a:solidFill>
                  <a:srgbClr val="FC402C"/>
                </a:solidFill>
              </a:defRPr>
            </a:lvl2pPr>
            <a:lvl3pPr algn="ctr">
              <a:spcAft>
                <a:spcPct val="30000"/>
              </a:spcAft>
              <a:buClr>
                <a:schemeClr val="accent1"/>
              </a:buClr>
              <a:buFont typeface="Wingdings" pitchFamily="2" charset="2"/>
              <a:defRPr>
                <a:solidFill>
                  <a:srgbClr val="FC402C"/>
                </a:solidFill>
              </a:defRPr>
            </a:lvl3pPr>
            <a:lvl4pPr algn="ctr">
              <a:spcAft>
                <a:spcPct val="30000"/>
              </a:spcAft>
              <a:buClr>
                <a:schemeClr val="accent1"/>
              </a:buClr>
              <a:buFont typeface="Wingdings" pitchFamily="2" charset="2"/>
              <a:defRPr>
                <a:solidFill>
                  <a:srgbClr val="FC402C"/>
                </a:solidFill>
              </a:defRPr>
            </a:lvl4pPr>
            <a:lvl5pPr algn="ctr">
              <a:spcAft>
                <a:spcPct val="30000"/>
              </a:spcAft>
              <a:buClr>
                <a:schemeClr val="accent1"/>
              </a:buClr>
              <a:buFont typeface="Wingdings" pitchFamily="2" charset="2"/>
              <a:defRPr>
                <a:solidFill>
                  <a:srgbClr val="FC402C"/>
                </a:solidFill>
              </a:defRPr>
            </a:lvl5pPr>
            <a:lvl6pPr>
              <a:defRPr>
                <a:solidFill>
                  <a:srgbClr val="FC402C"/>
                </a:solidFill>
              </a:defRPr>
            </a:lvl6pPr>
            <a:lvl7pPr>
              <a:defRPr>
                <a:solidFill>
                  <a:srgbClr val="FC402C"/>
                </a:solidFill>
              </a:defRPr>
            </a:lvl7pPr>
            <a:lvl8pPr>
              <a:defRPr>
                <a:solidFill>
                  <a:srgbClr val="FC402C"/>
                </a:solidFill>
              </a:defRPr>
            </a:lvl8pPr>
            <a:lvl9pPr>
              <a:defRPr>
                <a:solidFill>
                  <a:srgbClr val="FC402C"/>
                </a:solidFill>
              </a:defRPr>
            </a:lvl9pPr>
          </a:lstStyle>
          <a:p>
            <a:pPr algn="ctr"/>
            <a:r>
              <a:rPr lang="en-GB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Communication(1 Way)</a:t>
            </a:r>
            <a:endParaRPr lang="en-GB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6671" y="2590800"/>
            <a:ext cx="2130552" cy="228600"/>
            <a:chOff x="183039" y="5164935"/>
            <a:chExt cx="2316480" cy="290985"/>
          </a:xfrm>
        </p:grpSpPr>
        <p:sp>
          <p:nvSpPr>
            <p:cNvPr id="4" name="Rounded Rectangle 3"/>
            <p:cNvSpPr/>
            <p:nvPr/>
          </p:nvSpPr>
          <p:spPr>
            <a:xfrm>
              <a:off x="183039" y="5181600"/>
              <a:ext cx="2316480" cy="2743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519" y="5164935"/>
              <a:ext cx="2286000" cy="2350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cs typeface="Segoe UI" pitchFamily="34" charset="0"/>
                </a:rPr>
                <a:t>Communication(2 Way)</a:t>
              </a: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02074"/>
              </p:ext>
            </p:extLst>
          </p:nvPr>
        </p:nvGraphicFramePr>
        <p:xfrm>
          <a:off x="283623" y="815023"/>
          <a:ext cx="8692897" cy="1318577"/>
        </p:xfrm>
        <a:graphic>
          <a:graphicData uri="http://schemas.openxmlformats.org/drawingml/2006/table">
            <a:tbl>
              <a:tblPr/>
              <a:tblGrid>
                <a:gridCol w="1017130"/>
                <a:gridCol w="1074448"/>
                <a:gridCol w="818060"/>
                <a:gridCol w="769780"/>
                <a:gridCol w="728171"/>
                <a:gridCol w="589472"/>
                <a:gridCol w="728171"/>
                <a:gridCol w="589472"/>
                <a:gridCol w="2378193"/>
              </a:tblGrid>
              <a:tr h="26087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Interface System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Mode </a:t>
                      </a:r>
                      <a:r>
                        <a:rPr lang="en-US" sz="8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of </a:t>
                      </a:r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Interaction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5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Changes in Interface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85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(Yes/No)</a:t>
                      </a:r>
                      <a:endParaRPr lang="en-US" sz="850" b="1" i="0" u="none" strike="noStrike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Test Data Owner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Timelines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Dependency</a:t>
                      </a:r>
                      <a:endParaRPr lang="en-US" sz="85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</a:tr>
              <a:tr h="260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1 Volume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1 Date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2 Volume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2 Date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ACRS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Scheduled Batch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ACRS Team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300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  <a:r>
                        <a:rPr lang="en-US" sz="85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Jun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100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</a:t>
                      </a:r>
                      <a:r>
                        <a:rPr lang="en-US" sz="85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July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ACRS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Team to provide the Policy Feed which contains Master and Its child policies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 to share the mapping document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System 6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Scheduled Batch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No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System6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Team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300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  <a:r>
                        <a:rPr lang="en-US" sz="85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Jun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100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  <a:r>
                        <a:rPr lang="en-US" sz="85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</a:t>
                      </a: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July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Accenture </a:t>
                      </a: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Team to provide the Policy Feed which contains Master and Its child policies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 to share the mapping document</a:t>
                      </a:r>
                      <a:endParaRPr lang="en-US" sz="85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92265"/>
              </p:ext>
            </p:extLst>
          </p:nvPr>
        </p:nvGraphicFramePr>
        <p:xfrm>
          <a:off x="289719" y="2895600"/>
          <a:ext cx="8763000" cy="3428999"/>
        </p:xfrm>
        <a:graphic>
          <a:graphicData uri="http://schemas.openxmlformats.org/drawingml/2006/table">
            <a:tbl>
              <a:tblPr/>
              <a:tblGrid>
                <a:gridCol w="915763"/>
                <a:gridCol w="1065437"/>
                <a:gridCol w="838200"/>
                <a:gridCol w="838200"/>
                <a:gridCol w="762000"/>
                <a:gridCol w="685800"/>
                <a:gridCol w="762000"/>
                <a:gridCol w="609600"/>
                <a:gridCol w="2286000"/>
              </a:tblGrid>
              <a:tr h="2686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Interface System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Mode </a:t>
                      </a: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of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Interaction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Changes in Interface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(Yes/No)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Test Data Owner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Timelines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Dependency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</a:tr>
              <a:tr h="2897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1 Volume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1 Date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2 Volume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Batch 2 Date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</a:tr>
              <a:tr h="71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Web services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Yes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N/A.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The data feed  is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real time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between ACC and WorkView. No batch job required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Team to Key in New Claims  and amend the claim in ACC or Accenture Team to provide necessary access to SIT team to set up data.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 to share the mapping document.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Meridian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Scheduled Batch/</a:t>
                      </a:r>
                    </a:p>
                    <a:p>
                      <a:pPr algn="ctr" rtl="0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APSYNC Job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No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SIT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N/A.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The data feed  is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real time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between Meridian and WorkView.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to be provided for SIT testing team to create Policy/Claim  files.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 to share the mapping document.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UWP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Web services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Yes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SIT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N/A.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The data feed  is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real time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between UWP and WorkView. No batch job required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Access to be provided for SIT testing team to create Policy files. 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 to share the mapping document</a:t>
                      </a:r>
                      <a:endParaRPr lang="en-US" sz="9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OFAC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Sanction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RealTime/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GB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Schedule Batch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No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CHUBB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N/A.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Insured creation will start from WorkView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Necessary access to be provided to SIT team to validate the Black Listed Insureds 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Gen Next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Web service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MIDC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N/A.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The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datacreation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will start from WorkView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Necessary access to be provided to SIT team to validate the policy information</a:t>
                      </a: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66F-4AFA-492F-B6B6-AC872469BE7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975" y="150540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R2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 ASPAC Interface Testing </a:t>
            </a:r>
            <a:r>
              <a:rPr lang="en-US" sz="1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Timelines &amp; 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Communication(</a:t>
            </a:r>
            <a:r>
              <a:rPr lang="en-US" sz="1800" b="1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Contnd</a:t>
            </a:r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..)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6671" y="533400"/>
            <a:ext cx="2130552" cy="228600"/>
            <a:chOff x="183039" y="5164935"/>
            <a:chExt cx="2316480" cy="290985"/>
          </a:xfrm>
        </p:grpSpPr>
        <p:sp>
          <p:nvSpPr>
            <p:cNvPr id="4" name="Rounded Rectangle 3"/>
            <p:cNvSpPr/>
            <p:nvPr/>
          </p:nvSpPr>
          <p:spPr>
            <a:xfrm>
              <a:off x="183039" y="5181600"/>
              <a:ext cx="2316480" cy="2743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519" y="5164935"/>
              <a:ext cx="2286000" cy="2350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Segoe UI" pitchFamily="34" charset="0"/>
                  <a:cs typeface="Segoe UI" pitchFamily="34" charset="0"/>
                </a:rPr>
                <a:t>Communication(2 Way)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13518" y="838200"/>
            <a:ext cx="899160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      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Claims created in ACC would be displayed in WorkView Via Web service. File Note( Note+ Document) created on ACC claims in WorkView will be sent back to ACC System.</a:t>
            </a:r>
            <a:endParaRPr lang="en-GB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</a:t>
            </a:r>
            <a:r>
              <a:rPr lang="en-GB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Skeleton Policies created in Work View would be  sent to Meridian System and Subsequent Policy/Claim Transaction in Meridian would be Synchronised with WorkView Via  batch process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UWP       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Submission/Quote/ Policy and Related Documents would be sent , which creates Policy Case along with data in WorkView. And Orphan Task(Case) created in Workview  will be updated in UWP. Both Process occurs Via Web Service.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OFAC Sanction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OFAC check would be triggered when new insured gets created in WorkView and OFAC will set the Sanction Flag for the Insured in WorkView.</a:t>
            </a:r>
            <a:endParaRPr lang="en-GB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8967" y="2438400"/>
            <a:ext cx="3425952" cy="228600"/>
            <a:chOff x="183039" y="5164935"/>
            <a:chExt cx="2316480" cy="290985"/>
          </a:xfrm>
        </p:grpSpPr>
        <p:sp>
          <p:nvSpPr>
            <p:cNvPr id="14" name="Rounded Rectangle 13"/>
            <p:cNvSpPr/>
            <p:nvPr/>
          </p:nvSpPr>
          <p:spPr>
            <a:xfrm>
              <a:off x="183039" y="5181600"/>
              <a:ext cx="2316480" cy="2743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519" y="5164935"/>
              <a:ext cx="2286000" cy="2350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cs typeface="Segoe UI" pitchFamily="34" charset="0"/>
                </a:rPr>
                <a:t>Communication Between Interfaces</a:t>
              </a:r>
              <a:endParaRPr lang="en-US" sz="1200" b="1" dirty="0">
                <a:latin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06507"/>
              </p:ext>
            </p:extLst>
          </p:nvPr>
        </p:nvGraphicFramePr>
        <p:xfrm>
          <a:off x="283623" y="2743200"/>
          <a:ext cx="8540496" cy="1214684"/>
        </p:xfrm>
        <a:graphic>
          <a:graphicData uri="http://schemas.openxmlformats.org/drawingml/2006/table">
            <a:tbl>
              <a:tblPr/>
              <a:tblGrid>
                <a:gridCol w="1682496"/>
                <a:gridCol w="3200400"/>
                <a:gridCol w="3657600"/>
              </a:tblGrid>
              <a:tr h="5217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Inter Connected Interfaces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Functionality To be verified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Dependency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Meridian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sym typeface="Wingdings" panose="05000000000000000000" pitchFamily="2" charset="2"/>
                        </a:rPr>
                        <a:t>WorkView UWP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Amend the Policies /Perform transactions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on the policies in Meridian which are created from UWP 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Validate the changes in WorkView as the APSYNC would synchronize Meridian changes with WorkView system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UWP needs to be updated by WorkView Web service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Functionality can be checked only if all related services are Up and Running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126" marR="7126" marT="7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8967" y="4006334"/>
            <a:ext cx="5024472" cy="184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Detailed  Time Lines and Test Data </a:t>
            </a:r>
            <a:r>
              <a:rPr lang="en-US" sz="1200" b="1" dirty="0">
                <a:latin typeface="Segoe UI" pitchFamily="34" charset="0"/>
                <a:cs typeface="Segoe UI" pitchFamily="34" charset="0"/>
              </a:rPr>
              <a:t>Requirement</a:t>
            </a:r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 is enclosed below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3518" y="5105400"/>
            <a:ext cx="899160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changes </a:t>
            </a: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Interface System Field/ Architecture/Process will not be part of WorkView Integration Testing</a:t>
            </a:r>
          </a:p>
          <a:p>
            <a:pPr marL="171450" lvl="1" indent="-171450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GB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service/Document service related to the Source system is not considered for SIT testing</a:t>
            </a:r>
          </a:p>
          <a:p>
            <a:pPr marL="171450" lvl="1" indent="-171450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End-to-End Business Process flow, which is not linked to WorkView. E.g: Genius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/>
              </a:rPr>
              <a:t>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DPS-- &gt;WorkView.</a:t>
            </a:r>
          </a:p>
          <a:p>
            <a:pPr marL="0" lvl="1" algn="just">
              <a:lnSpc>
                <a:spcPct val="150000"/>
              </a:lnSpc>
              <a:defRPr/>
            </a:pPr>
            <a:endParaRPr lang="en-GB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GB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2871" y="4800600"/>
            <a:ext cx="3965448" cy="228600"/>
            <a:chOff x="183039" y="5164935"/>
            <a:chExt cx="2316480" cy="290985"/>
          </a:xfrm>
        </p:grpSpPr>
        <p:sp>
          <p:nvSpPr>
            <p:cNvPr id="19" name="Rounded Rectangle 18"/>
            <p:cNvSpPr/>
            <p:nvPr/>
          </p:nvSpPr>
          <p:spPr>
            <a:xfrm>
              <a:off x="183039" y="5181600"/>
              <a:ext cx="2316480" cy="2743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519" y="5164935"/>
              <a:ext cx="2286000" cy="2350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cs typeface="Segoe UI" pitchFamily="34" charset="0"/>
                </a:rPr>
                <a:t>WorkView SIT Testing Out of Scope</a:t>
              </a:r>
              <a:endParaRPr lang="en-US" sz="1200" b="1" dirty="0">
                <a:latin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34962"/>
              </p:ext>
            </p:extLst>
          </p:nvPr>
        </p:nvGraphicFramePr>
        <p:xfrm>
          <a:off x="281242" y="42624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242" y="42624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BF8874D1F4242830FA65A6B34A102" ma:contentTypeVersion="0" ma:contentTypeDescription="Create a new document." ma:contentTypeScope="" ma:versionID="86d9695a4d40585a5a2700498e6838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6B2595-F01C-4E5F-852B-663219BD1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729232-C412-43C8-914C-39B0773F9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84596-E264-4DFC-BC33-70D05C37689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5309</TotalTime>
  <Words>5539</Words>
  <Application>Microsoft Office PowerPoint</Application>
  <PresentationFormat>Custom</PresentationFormat>
  <Paragraphs>1778</Paragraphs>
  <Slides>30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Georgia</vt:lpstr>
      <vt:lpstr>Segoe UI</vt:lpstr>
      <vt:lpstr>Symbol</vt:lpstr>
      <vt:lpstr>Times New Roman</vt:lpstr>
      <vt:lpstr>Tw Cen MT</vt:lpstr>
      <vt:lpstr>Tw Cen MT Condensed</vt:lpstr>
      <vt:lpstr>Wingdings</vt:lpstr>
      <vt:lpstr>Chubb interim widescreen (v1.02)</vt:lpstr>
      <vt:lpstr>Acrobat Document</vt:lpstr>
      <vt:lpstr>Worksheet</vt:lpstr>
      <vt:lpstr>Document</vt:lpstr>
      <vt:lpstr> Work View R2 COG – ASPAC High Level Plan &amp; Test Approach</vt:lpstr>
      <vt:lpstr>PowerPoint Presentation</vt:lpstr>
      <vt:lpstr> R2 COG – ASPAC Indicative Timelines Overview</vt:lpstr>
      <vt:lpstr>PowerPoint Presentation</vt:lpstr>
      <vt:lpstr>PowerPoint Presentation</vt:lpstr>
      <vt:lpstr> R2 COG ASPAC Overview &amp; Interface Test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R2 COG ASAPC Test Scope, Test Process &amp; Test 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R2 COG ASAPC Quality Gates &amp; Defect Management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Munnamgi, Terasa santhi (Cognizant)</cp:lastModifiedBy>
  <cp:revision>951</cp:revision>
  <dcterms:created xsi:type="dcterms:W3CDTF">2016-01-30T13:05:32Z</dcterms:created>
  <dcterms:modified xsi:type="dcterms:W3CDTF">2016-05-19T05:53:34Z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0x010100766BF8874D1F4242830FA65A6B34A102</vt:lpwstr>
  </property>
</Properties>
</file>