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A54D-41FB-4FCC-8686-4C39F5DEB08D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F9073-BEE3-4C5C-8022-E4339150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Shape 18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8" name="Shape 18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Shape 18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18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-11501" y="0"/>
            <a:ext cx="115316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5833" y="2583543"/>
            <a:ext cx="12192000" cy="2433736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8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9769" y="6512318"/>
            <a:ext cx="25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0" y="449785"/>
            <a:ext cx="3010873" cy="912746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33" y="2830734"/>
            <a:ext cx="11046178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33" y="3411775"/>
            <a:ext cx="1104617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rgbClr val="0099CC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33" y="4198599"/>
            <a:ext cx="11046178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39360" y="-1744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85668" y="6525837"/>
            <a:ext cx="25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Strictly</a:t>
            </a:r>
            <a:r>
              <a:rPr lang="en-GB" sz="900" baseline="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Private &amp; Confidential</a:t>
            </a:r>
            <a:endParaRPr lang="en-US" sz="9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5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5" name="Picture 14" descr="PATH_perspect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26" y="0"/>
            <a:ext cx="11537244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58830" y="6259288"/>
            <a:ext cx="2564191" cy="3077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2573872"/>
            <a:ext cx="12192000" cy="244341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800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33" y="2830734"/>
            <a:ext cx="11046178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33" y="3411773"/>
            <a:ext cx="11046178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33" y="4198599"/>
            <a:ext cx="11046178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pic>
        <p:nvPicPr>
          <p:cNvPr id="16" name="Picture 15" descr="Cognizant_LOGO_on blac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8" y="444630"/>
            <a:ext cx="3025423" cy="9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0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1" name="Picture 20" descr="PATH_perspect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5" b="6070"/>
          <a:stretch/>
        </p:blipFill>
        <p:spPr>
          <a:xfrm>
            <a:off x="3" y="0"/>
            <a:ext cx="11531600" cy="685800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558830" y="6259289"/>
            <a:ext cx="25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2016 Cognizant </a:t>
            </a:r>
            <a:endParaRPr lang="en-US" sz="9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3" name="Picture 22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0" y="449785"/>
            <a:ext cx="3010873" cy="91274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70671"/>
            <a:ext cx="12192000" cy="264661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33" y="2370697"/>
            <a:ext cx="11046178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33" y="2960176"/>
            <a:ext cx="11046178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33" y="4401810"/>
            <a:ext cx="11046178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0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51" y="216843"/>
            <a:ext cx="11427081" cy="607258"/>
          </a:xfrm>
        </p:spPr>
        <p:txBody>
          <a:bodyPr>
            <a:noAutofit/>
          </a:bodyPr>
          <a:lstStyle>
            <a:lvl1pPr>
              <a:defRPr sz="3200">
                <a:solidFill>
                  <a:srgbClr val="0070C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7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53" y="216843"/>
            <a:ext cx="11427081" cy="607258"/>
          </a:xfrm>
        </p:spPr>
        <p:txBody>
          <a:bodyPr>
            <a:noAutofit/>
          </a:bodyPr>
          <a:lstStyle>
            <a:lvl1pPr>
              <a:defRPr sz="3200">
                <a:solidFill>
                  <a:srgbClr val="0070C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5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6334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2981" y="3629161"/>
            <a:ext cx="4821529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03536" y="4427538"/>
            <a:ext cx="4845051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7" name="Picture 6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71" y="449782"/>
            <a:ext cx="3010873" cy="9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98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8350" y="6271160"/>
            <a:ext cx="12216384" cy="595943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6386" y="6401756"/>
            <a:ext cx="25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 2016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22500" y="6417552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83" y="6305137"/>
            <a:ext cx="718928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52" y="330265"/>
            <a:ext cx="11393676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7" y="6350154"/>
            <a:ext cx="1357487" cy="4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1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1800" kern="1200">
          <a:solidFill>
            <a:srgbClr val="0070C0"/>
          </a:solidFill>
          <a:latin typeface="Calibri" panose="020F0502020204030204" pitchFamily="34" charset="0"/>
          <a:ea typeface="Verdana" panose="020B0604030504040204" pitchFamily="34" charset="0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Shape 1821"/>
          <p:cNvSpPr txBox="1">
            <a:spLocks noGrp="1"/>
          </p:cNvSpPr>
          <p:nvPr>
            <p:ph type="body" sz="quarter" idx="13"/>
          </p:nvPr>
        </p:nvSpPr>
        <p:spPr>
          <a:xfrm>
            <a:off x="591672" y="3493586"/>
            <a:ext cx="12192000" cy="579549"/>
          </a:xfrm>
          <a:prstGeom prst="rect">
            <a:avLst/>
          </a:prstGeom>
          <a:noFill/>
          <a:ln>
            <a:noFill/>
          </a:ln>
        </p:spPr>
        <p:txBody>
          <a:bodyPr vert="horz" lIns="90296" tIns="45136" rIns="90296" bIns="45136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99CC00"/>
              </a:buClr>
              <a:buSzPct val="25000"/>
            </a:pPr>
            <a:r>
              <a:rPr lang="en-GB" sz="3200" dirty="0" smtClean="0">
                <a:solidFill>
                  <a:schemeClr val="bg1"/>
                </a:solidFill>
              </a:rPr>
              <a:t>Data Integration and Migration automated Testing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91672" y="2921281"/>
            <a:ext cx="8286072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July 2016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87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hape 1829"/>
          <p:cNvSpPr txBox="1"/>
          <p:nvPr/>
        </p:nvSpPr>
        <p:spPr>
          <a:xfrm>
            <a:off x="723944" y="925670"/>
            <a:ext cx="4070327" cy="524748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BUSINESS PAINS / PROBLEM AREAS</a:t>
            </a:r>
          </a:p>
        </p:txBody>
      </p:sp>
      <p:sp>
        <p:nvSpPr>
          <p:cNvPr id="6" name="Shape 1830"/>
          <p:cNvSpPr txBox="1"/>
          <p:nvPr/>
        </p:nvSpPr>
        <p:spPr>
          <a:xfrm>
            <a:off x="870287" y="1248572"/>
            <a:ext cx="7638718" cy="1541875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Validating huge volumes of data available in upstream systems which flows into various target systems  via 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Migration/Integration process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Expediting the Entry , Extraction, Validation of Data between integrated systems in CHUBB.</a:t>
            </a:r>
            <a:endParaRPr lang="en-GB" sz="1600" dirty="0">
              <a:solidFill>
                <a:schemeClr val="tx2"/>
              </a:solidFill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Shape 1829"/>
          <p:cNvSpPr txBox="1"/>
          <p:nvPr/>
        </p:nvSpPr>
        <p:spPr>
          <a:xfrm>
            <a:off x="723944" y="3441984"/>
            <a:ext cx="2463719" cy="828204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PROBLEM  STATEMENT :</a:t>
            </a:r>
            <a:endParaRPr lang="en-GB" b="1" dirty="0">
              <a:solidFill>
                <a:srgbClr val="FFC00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  <a:sym typeface="Quattrocento Sans"/>
            </a:endParaRPr>
          </a:p>
        </p:txBody>
      </p:sp>
      <p:sp>
        <p:nvSpPr>
          <p:cNvPr id="9" name="Shape 1830"/>
          <p:cNvSpPr txBox="1"/>
          <p:nvPr/>
        </p:nvSpPr>
        <p:spPr>
          <a:xfrm>
            <a:off x="850613" y="3782393"/>
            <a:ext cx="4653840" cy="1139332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Avenir Medium"/>
                <a:cs typeface="Avenir Medium"/>
              </a:rPr>
              <a:t>How might we extract data from source system and cross validate the field translations to Destination System faster?</a:t>
            </a:r>
          </a:p>
        </p:txBody>
      </p:sp>
      <p:sp>
        <p:nvSpPr>
          <p:cNvPr id="10" name="Shape 1832"/>
          <p:cNvSpPr txBox="1"/>
          <p:nvPr/>
        </p:nvSpPr>
        <p:spPr>
          <a:xfrm>
            <a:off x="5852110" y="3356301"/>
            <a:ext cx="5343407" cy="286236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>
              <a:buClr>
                <a:srgbClr val="99CC00"/>
              </a:buClr>
              <a:buSzPct val="25000"/>
            </a:pPr>
            <a:r>
              <a:rPr lang="en-GB" b="1" dirty="0">
                <a:solidFill>
                  <a:srgbClr val="92D050"/>
                </a:solidFill>
                <a:latin typeface="Calibri" panose="020F0502020204030204" pitchFamily="34" charset="0"/>
                <a:ea typeface="Quattrocento Sans"/>
                <a:cs typeface="Quattrocento Sans"/>
              </a:rPr>
              <a:t>SOLUTION - DATA MIGRATION AUTOMATION :</a:t>
            </a:r>
          </a:p>
        </p:txBody>
      </p:sp>
      <p:sp>
        <p:nvSpPr>
          <p:cNvPr id="11" name="Shape 1833"/>
          <p:cNvSpPr/>
          <p:nvPr/>
        </p:nvSpPr>
        <p:spPr>
          <a:xfrm>
            <a:off x="8339721" y="4044257"/>
            <a:ext cx="378173" cy="2854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21605" y="3931783"/>
            <a:ext cx="2511258" cy="480814"/>
            <a:chOff x="6226102" y="3781071"/>
            <a:chExt cx="2282962" cy="361243"/>
          </a:xfrm>
        </p:grpSpPr>
        <p:sp>
          <p:nvSpPr>
            <p:cNvPr id="13" name="Shape 1834"/>
            <p:cNvSpPr/>
            <p:nvPr/>
          </p:nvSpPr>
          <p:spPr>
            <a:xfrm>
              <a:off x="6226102" y="3781071"/>
              <a:ext cx="2245868" cy="361243"/>
            </a:xfrm>
            <a:prstGeom prst="rect">
              <a:avLst/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20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" name="Shape 1846"/>
            <p:cNvSpPr txBox="1"/>
            <p:nvPr/>
          </p:nvSpPr>
          <p:spPr>
            <a:xfrm>
              <a:off x="6256961" y="3828845"/>
              <a:ext cx="2252103" cy="220667"/>
            </a:xfrm>
            <a:prstGeom prst="rect">
              <a:avLst/>
            </a:prstGeom>
            <a:noFill/>
            <a:ln>
              <a:noFill/>
            </a:ln>
          </p:spPr>
          <p:txBody>
            <a:bodyPr lIns="90296" tIns="45136" rIns="90296" bIns="45136" anchor="t" anchorCtr="0">
              <a:noAutofit/>
            </a:bodyPr>
            <a:lstStyle/>
            <a:p>
              <a:pPr algn="ctr">
                <a:lnSpc>
                  <a:spcPct val="125000"/>
                </a:lnSpc>
                <a:buSzPct val="25000"/>
              </a:pP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Source System : Subscribe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732379" y="3924850"/>
            <a:ext cx="2477313" cy="480814"/>
            <a:chOff x="8927046" y="3788604"/>
            <a:chExt cx="2252103" cy="361243"/>
          </a:xfrm>
        </p:grpSpPr>
        <p:sp>
          <p:nvSpPr>
            <p:cNvPr id="16" name="Shape 1838"/>
            <p:cNvSpPr/>
            <p:nvPr/>
          </p:nvSpPr>
          <p:spPr>
            <a:xfrm>
              <a:off x="8933281" y="3788604"/>
              <a:ext cx="2245868" cy="361243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30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" name="Shape 1847"/>
            <p:cNvSpPr txBox="1"/>
            <p:nvPr/>
          </p:nvSpPr>
          <p:spPr>
            <a:xfrm>
              <a:off x="8927046" y="3796821"/>
              <a:ext cx="2252103" cy="271679"/>
            </a:xfrm>
            <a:prstGeom prst="rect">
              <a:avLst/>
            </a:prstGeom>
            <a:noFill/>
            <a:ln>
              <a:noFill/>
            </a:ln>
          </p:spPr>
          <p:txBody>
            <a:bodyPr lIns="90296" tIns="45136" rIns="90296" bIns="45136" anchor="t" anchorCtr="0">
              <a:noAutofit/>
            </a:bodyPr>
            <a:lstStyle/>
            <a:p>
              <a:pPr algn="ctr">
                <a:buSzPct val="25000"/>
              </a:pP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Automated data creation </a:t>
              </a:r>
              <a:r>
                <a:rPr lang="en-GB" sz="1300" dirty="0" smtClean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/>
              </a:r>
              <a:br>
                <a:rPr lang="en-GB" sz="1300" dirty="0" smtClean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</a:br>
              <a:r>
                <a:rPr lang="en-GB" sz="1300" dirty="0" smtClean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&amp; </a:t>
              </a: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extraction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89042" y="4659065"/>
            <a:ext cx="2561713" cy="511968"/>
            <a:chOff x="6198675" y="4409875"/>
            <a:chExt cx="2328831" cy="384649"/>
          </a:xfrm>
        </p:grpSpPr>
        <p:sp>
          <p:nvSpPr>
            <p:cNvPr id="19" name="Shape 1835"/>
            <p:cNvSpPr/>
            <p:nvPr/>
          </p:nvSpPr>
          <p:spPr>
            <a:xfrm>
              <a:off x="6231394" y="4409875"/>
              <a:ext cx="2245868" cy="361243"/>
            </a:xfrm>
            <a:prstGeom prst="rect">
              <a:avLst/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20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Shape 1848"/>
            <p:cNvSpPr txBox="1"/>
            <p:nvPr/>
          </p:nvSpPr>
          <p:spPr>
            <a:xfrm>
              <a:off x="6198675" y="4414553"/>
              <a:ext cx="2328831" cy="379971"/>
            </a:xfrm>
            <a:prstGeom prst="rect">
              <a:avLst/>
            </a:prstGeom>
            <a:noFill/>
            <a:ln>
              <a:noFill/>
            </a:ln>
          </p:spPr>
          <p:txBody>
            <a:bodyPr lIns="90296" tIns="45136" rIns="90296" bIns="45136" anchor="t" anchorCtr="0">
              <a:noAutofit/>
            </a:bodyPr>
            <a:lstStyle/>
            <a:p>
              <a:pPr algn="ctr">
                <a:buSzPct val="25000"/>
              </a:pP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Data Segregation from the Migrated Data feeds for Validation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21604" y="5385568"/>
            <a:ext cx="2477313" cy="518399"/>
            <a:chOff x="6231394" y="5009832"/>
            <a:chExt cx="2252103" cy="389481"/>
          </a:xfrm>
        </p:grpSpPr>
        <p:sp>
          <p:nvSpPr>
            <p:cNvPr id="22" name="Shape 1837"/>
            <p:cNvSpPr/>
            <p:nvPr/>
          </p:nvSpPr>
          <p:spPr>
            <a:xfrm>
              <a:off x="6231394" y="5009832"/>
              <a:ext cx="2245868" cy="361243"/>
            </a:xfrm>
            <a:prstGeom prst="rect">
              <a:avLst/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00" scaled="0"/>
            </a:gradFill>
            <a:ln w="9525" cap="flat" cmpd="sng">
              <a:solidFill>
                <a:srgbClr val="45A9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20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Shape 1850"/>
            <p:cNvSpPr txBox="1"/>
            <p:nvPr/>
          </p:nvSpPr>
          <p:spPr>
            <a:xfrm>
              <a:off x="6231394" y="5099486"/>
              <a:ext cx="2252103" cy="299827"/>
            </a:xfrm>
            <a:prstGeom prst="rect">
              <a:avLst/>
            </a:prstGeom>
            <a:noFill/>
            <a:ln>
              <a:noFill/>
            </a:ln>
          </p:spPr>
          <p:txBody>
            <a:bodyPr lIns="90296" tIns="45136" rIns="90296" bIns="45136" anchor="t" anchorCtr="0">
              <a:noAutofit/>
            </a:bodyPr>
            <a:lstStyle/>
            <a:p>
              <a:pPr algn="ctr">
                <a:buSzPct val="25000"/>
              </a:pP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WorkView Application Verification 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56582" y="4636853"/>
            <a:ext cx="2477313" cy="480814"/>
            <a:chOff x="8935456" y="4417408"/>
            <a:chExt cx="2252103" cy="361243"/>
          </a:xfrm>
        </p:grpSpPr>
        <p:sp>
          <p:nvSpPr>
            <p:cNvPr id="25" name="Shape 1839"/>
            <p:cNvSpPr/>
            <p:nvPr/>
          </p:nvSpPr>
          <p:spPr>
            <a:xfrm>
              <a:off x="8938574" y="4417408"/>
              <a:ext cx="2245868" cy="361243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30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Shape 1851"/>
            <p:cNvSpPr txBox="1"/>
            <p:nvPr/>
          </p:nvSpPr>
          <p:spPr>
            <a:xfrm>
              <a:off x="8935456" y="4467299"/>
              <a:ext cx="2252103" cy="271679"/>
            </a:xfrm>
            <a:prstGeom prst="rect">
              <a:avLst/>
            </a:prstGeom>
            <a:noFill/>
            <a:ln>
              <a:noFill/>
            </a:ln>
          </p:spPr>
          <p:txBody>
            <a:bodyPr lIns="90296" tIns="45136" rIns="90296" bIns="45136" anchor="t" anchorCtr="0">
              <a:noAutofit/>
            </a:bodyPr>
            <a:lstStyle/>
            <a:p>
              <a:pPr algn="ctr">
                <a:lnSpc>
                  <a:spcPct val="125000"/>
                </a:lnSpc>
                <a:buSzPct val="25000"/>
              </a:pP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Automated Macro Utility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61073" y="5351976"/>
            <a:ext cx="2470455" cy="619461"/>
            <a:chOff x="8951652" y="5023819"/>
            <a:chExt cx="2245868" cy="465410"/>
          </a:xfrm>
        </p:grpSpPr>
        <p:sp>
          <p:nvSpPr>
            <p:cNvPr id="28" name="Shape 1841"/>
            <p:cNvSpPr/>
            <p:nvPr/>
          </p:nvSpPr>
          <p:spPr>
            <a:xfrm>
              <a:off x="8951652" y="5023819"/>
              <a:ext cx="2245868" cy="361243"/>
            </a:xfrm>
            <a:prstGeom prst="rect">
              <a:avLst/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 w="9525" cap="flat" cmpd="sng">
              <a:solidFill>
                <a:srgbClr val="97B85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130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53"/>
            <p:cNvSpPr txBox="1"/>
            <p:nvPr/>
          </p:nvSpPr>
          <p:spPr>
            <a:xfrm>
              <a:off x="9065197" y="5037064"/>
              <a:ext cx="2039337" cy="452165"/>
            </a:xfrm>
            <a:prstGeom prst="rect">
              <a:avLst/>
            </a:prstGeom>
            <a:noFill/>
            <a:ln>
              <a:noFill/>
            </a:ln>
          </p:spPr>
          <p:txBody>
            <a:bodyPr lIns="90296" tIns="45136" rIns="90296" bIns="45136" anchor="t" anchorCtr="0">
              <a:noAutofit/>
            </a:bodyPr>
            <a:lstStyle/>
            <a:p>
              <a:pPr algn="ctr">
                <a:buSzPct val="25000"/>
              </a:pPr>
              <a:r>
                <a:rPr lang="en-GB" sz="1300" dirty="0">
                  <a:solidFill>
                    <a:schemeClr val="bg1"/>
                  </a:solidFill>
                  <a:latin typeface="Calibri" panose="020F0502020204030204" pitchFamily="34" charset="0"/>
                  <a:ea typeface="Quattrocento Sans"/>
                  <a:cs typeface="Quattrocento Sans"/>
                  <a:sym typeface="Quattrocento Sans"/>
                </a:rPr>
                <a:t>Automated Test Suite using Selenium</a:t>
              </a:r>
            </a:p>
          </p:txBody>
        </p:sp>
      </p:grpSp>
      <p:pic>
        <p:nvPicPr>
          <p:cNvPr id="30" name="Shape 1854"/>
          <p:cNvPicPr preferRelativeResize="0"/>
          <p:nvPr/>
        </p:nvPicPr>
        <p:blipFill rotWithShape="1">
          <a:blip r:embed="rId2">
            <a:alphaModFix/>
          </a:blip>
          <a:srcRect b="26942"/>
          <a:stretch/>
        </p:blipFill>
        <p:spPr>
          <a:xfrm>
            <a:off x="11020796" y="4590641"/>
            <a:ext cx="616558" cy="5858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Shape 1855"/>
          <p:cNvGrpSpPr/>
          <p:nvPr/>
        </p:nvGrpSpPr>
        <p:grpSpPr>
          <a:xfrm>
            <a:off x="11009322" y="5306809"/>
            <a:ext cx="691220" cy="605043"/>
            <a:chOff x="8214389" y="3808921"/>
            <a:chExt cx="368740" cy="331868"/>
          </a:xfrm>
        </p:grpSpPr>
        <p:sp>
          <p:nvSpPr>
            <p:cNvPr id="32" name="Shape 1856"/>
            <p:cNvSpPr/>
            <p:nvPr/>
          </p:nvSpPr>
          <p:spPr>
            <a:xfrm>
              <a:off x="8244407" y="3843105"/>
              <a:ext cx="257428" cy="259857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296" tIns="45136" rIns="90296" bIns="45136" anchor="ctr" anchorCtr="0">
              <a:noAutofit/>
            </a:bodyPr>
            <a:lstStyle/>
            <a:p>
              <a:pPr algn="ctr">
                <a:buClr>
                  <a:schemeClr val="dk1"/>
                </a:buClr>
              </a:pPr>
              <a:endParaRPr sz="988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33" name="Shape 18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14389" y="3808921"/>
              <a:ext cx="368740" cy="3318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Shape 1833"/>
          <p:cNvSpPr/>
          <p:nvPr/>
        </p:nvSpPr>
        <p:spPr>
          <a:xfrm>
            <a:off x="8338663" y="4777572"/>
            <a:ext cx="378173" cy="2854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Shape 1833"/>
          <p:cNvSpPr/>
          <p:nvPr/>
        </p:nvSpPr>
        <p:spPr>
          <a:xfrm>
            <a:off x="8338662" y="5476102"/>
            <a:ext cx="378173" cy="2854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462" y="846451"/>
            <a:ext cx="7899542" cy="21624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090" y="3292960"/>
            <a:ext cx="4762310" cy="1784091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12923" y="3277274"/>
            <a:ext cx="6024431" cy="2771917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29641" y="846451"/>
            <a:ext cx="2438584" cy="21624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85124" y="864099"/>
            <a:ext cx="289509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PERSON A</a:t>
            </a:r>
            <a:endParaRPr lang="en-US" b="1" dirty="0" smtClean="0">
              <a:latin typeface="Calibri" panose="020F0502020204030204" pitchFamily="34" charset="0"/>
            </a:endParaRPr>
          </a:p>
          <a:p>
            <a:endParaRPr lang="en-US" sz="700" b="1" dirty="0">
              <a:latin typeface="Calibri" panose="020F0502020204030204" pitchFamily="34" charset="0"/>
            </a:endParaRPr>
          </a:p>
          <a:p>
            <a:r>
              <a:rPr lang="en-GB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Integration Testing Team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449" y="1665743"/>
            <a:ext cx="2042624" cy="13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2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8638" y="3118310"/>
            <a:ext cx="9979756" cy="166470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8638" y="766895"/>
            <a:ext cx="9979756" cy="203308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09154" y="6324993"/>
            <a:ext cx="718928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z="1600" smtClean="0">
                <a:latin typeface="Calibri" panose="020F0502020204030204" pitchFamily="34" charset="0"/>
              </a:rPr>
              <a:pPr/>
              <a:t>3</a:t>
            </a:fld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Shape 1858"/>
          <p:cNvSpPr txBox="1"/>
          <p:nvPr/>
        </p:nvSpPr>
        <p:spPr>
          <a:xfrm>
            <a:off x="965036" y="898330"/>
            <a:ext cx="3062783" cy="303977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>
              <a:buSzPct val="25000"/>
            </a:pPr>
            <a:r>
              <a:rPr lang="en-GB" b="1" dirty="0">
                <a:solidFill>
                  <a:srgbClr val="92D05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BENEFITS &amp; SAVINGS</a:t>
            </a:r>
          </a:p>
        </p:txBody>
      </p:sp>
      <p:sp>
        <p:nvSpPr>
          <p:cNvPr id="8" name="Shape 1862"/>
          <p:cNvSpPr txBox="1"/>
          <p:nvPr/>
        </p:nvSpPr>
        <p:spPr>
          <a:xfrm>
            <a:off x="1176620" y="1283794"/>
            <a:ext cx="10344820" cy="395169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marL="342900" indent="-342900">
              <a:buClr>
                <a:schemeClr val="bg1"/>
              </a:buClr>
              <a:buSzPct val="80000"/>
              <a:buFont typeface="+mj-lt"/>
              <a:buAutoNum type="arabicPeriod"/>
            </a:pPr>
            <a:r>
              <a:rPr lang="en-GB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</a:rPr>
              <a:t>Data Migration Automation </a:t>
            </a:r>
            <a:r>
              <a:rPr lang="en-GB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has been implemented for CGM.</a:t>
            </a:r>
          </a:p>
        </p:txBody>
      </p:sp>
      <p:sp>
        <p:nvSpPr>
          <p:cNvPr id="9" name="Shape 1863"/>
          <p:cNvSpPr txBox="1"/>
          <p:nvPr/>
        </p:nvSpPr>
        <p:spPr>
          <a:xfrm>
            <a:off x="1176620" y="1543137"/>
            <a:ext cx="6458393" cy="762475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 startAt="2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</a:rPr>
              <a:t>Swift Comparison of data transition between Integrated Systems.</a:t>
            </a:r>
            <a:endParaRPr lang="en-US" sz="1600" dirty="0">
              <a:solidFill>
                <a:sysClr val="windowText" lastClr="000000"/>
              </a:solidFill>
              <a:latin typeface="Calibri" panose="020F0502020204030204" pitchFamily="34" charset="0"/>
              <a:ea typeface="Quattrocento Sans"/>
              <a:cs typeface="Quattrocento Sans"/>
              <a:sym typeface="Wingdings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 startAt="2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Wingdings"/>
              </a:rPr>
              <a:t>No Human Errors.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SzPct val="80000"/>
              <a:buFont typeface="+mj-lt"/>
              <a:buAutoNum type="arabicPeriod" startAt="2"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Wingdings"/>
              </a:rPr>
              <a:t>Additional coverage.</a:t>
            </a:r>
            <a:endParaRPr lang="en-GB" sz="1600" dirty="0">
              <a:solidFill>
                <a:sysClr val="windowText" lastClr="000000"/>
              </a:solidFill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Shape 1864"/>
          <p:cNvSpPr/>
          <p:nvPr/>
        </p:nvSpPr>
        <p:spPr>
          <a:xfrm>
            <a:off x="7635013" y="1320827"/>
            <a:ext cx="1204147" cy="51014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160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" name="Shape 1865"/>
          <p:cNvSpPr/>
          <p:nvPr/>
        </p:nvSpPr>
        <p:spPr>
          <a:xfrm>
            <a:off x="8999087" y="1320827"/>
            <a:ext cx="1204147" cy="51014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160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Shape 1866"/>
          <p:cNvSpPr txBox="1"/>
          <p:nvPr/>
        </p:nvSpPr>
        <p:spPr>
          <a:xfrm>
            <a:off x="7641994" y="1368202"/>
            <a:ext cx="1194741" cy="395169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algn="ctr">
              <a:buSzPct val="25000"/>
            </a:pP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92 PD</a:t>
            </a:r>
          </a:p>
        </p:txBody>
      </p:sp>
      <p:sp>
        <p:nvSpPr>
          <p:cNvPr id="13" name="Shape 1867"/>
          <p:cNvSpPr txBox="1"/>
          <p:nvPr/>
        </p:nvSpPr>
        <p:spPr>
          <a:xfrm>
            <a:off x="9017954" y="1364921"/>
            <a:ext cx="1194741" cy="395169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algn="ctr">
              <a:buSzPct val="25000"/>
            </a:pP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$21 K</a:t>
            </a:r>
          </a:p>
        </p:txBody>
      </p:sp>
      <p:sp>
        <p:nvSpPr>
          <p:cNvPr id="14" name="Shape 1868"/>
          <p:cNvSpPr txBox="1"/>
          <p:nvPr/>
        </p:nvSpPr>
        <p:spPr>
          <a:xfrm>
            <a:off x="7688319" y="1826285"/>
            <a:ext cx="1174972" cy="258379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algn="ctr">
              <a:buSzPct val="25000"/>
            </a:pPr>
            <a:r>
              <a:rPr lang="en-GB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Effort Savings</a:t>
            </a:r>
          </a:p>
        </p:txBody>
      </p:sp>
      <p:sp>
        <p:nvSpPr>
          <p:cNvPr id="15" name="Shape 1869"/>
          <p:cNvSpPr txBox="1"/>
          <p:nvPr/>
        </p:nvSpPr>
        <p:spPr>
          <a:xfrm>
            <a:off x="9039028" y="1827607"/>
            <a:ext cx="1174972" cy="258379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algn="ctr">
              <a:buSzPct val="25000"/>
            </a:pPr>
            <a:r>
              <a:rPr lang="en-GB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Cost Savings</a:t>
            </a:r>
          </a:p>
        </p:txBody>
      </p:sp>
      <p:sp>
        <p:nvSpPr>
          <p:cNvPr id="16" name="Shape 1860"/>
          <p:cNvSpPr txBox="1"/>
          <p:nvPr/>
        </p:nvSpPr>
        <p:spPr>
          <a:xfrm>
            <a:off x="965036" y="3254311"/>
            <a:ext cx="3062783" cy="303977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>
              <a:buSzPct val="25000"/>
            </a:pPr>
            <a:r>
              <a:rPr lang="en-GB" sz="1600" b="1" dirty="0">
                <a:solidFill>
                  <a:srgbClr val="92D050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FUTURE SCOPE:</a:t>
            </a:r>
          </a:p>
        </p:txBody>
      </p:sp>
      <p:sp>
        <p:nvSpPr>
          <p:cNvPr id="17" name="Shape 1861"/>
          <p:cNvSpPr txBox="1"/>
          <p:nvPr/>
        </p:nvSpPr>
        <p:spPr>
          <a:xfrm>
            <a:off x="1039923" y="3552363"/>
            <a:ext cx="7197163" cy="368144"/>
          </a:xfrm>
          <a:prstGeom prst="rect">
            <a:avLst/>
          </a:prstGeom>
          <a:noFill/>
          <a:ln>
            <a:noFill/>
          </a:ln>
        </p:spPr>
        <p:txBody>
          <a:bodyPr lIns="90296" tIns="45136" rIns="90296" bIns="45136" anchor="t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</a:rPr>
              <a:t>Can be customized and leveraged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for other Integration &amp; Migration Project</a:t>
            </a:r>
            <a:endParaRPr lang="en-GB" sz="1600" dirty="0">
              <a:solidFill>
                <a:schemeClr val="tx2"/>
              </a:solidFill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620" y="4275391"/>
            <a:ext cx="633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SzPct val="100000"/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WorkView Release 2 - COG - ASPAC, EMEA, LATAM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76620" y="3913172"/>
            <a:ext cx="264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CHUBB Migration Projects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638" y="3118310"/>
            <a:ext cx="9979756" cy="1664706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8638" y="766896"/>
            <a:ext cx="9979756" cy="20330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86" y="2327858"/>
            <a:ext cx="5488937" cy="367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4850" y="2327858"/>
            <a:ext cx="5791059" cy="3671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850" y="1367159"/>
            <a:ext cx="579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Extracting policy values from SUBSCRIBE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4485" y="1360430"/>
            <a:ext cx="548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Extracted policy values in EXCEL</a:t>
            </a:r>
          </a:p>
        </p:txBody>
      </p:sp>
      <p:sp>
        <p:nvSpPr>
          <p:cNvPr id="8" name="Shape 1833"/>
          <p:cNvSpPr/>
          <p:nvPr/>
        </p:nvSpPr>
        <p:spPr>
          <a:xfrm rot="5400000">
            <a:off x="8902109" y="1869401"/>
            <a:ext cx="387675" cy="264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Shape 1833"/>
          <p:cNvSpPr/>
          <p:nvPr/>
        </p:nvSpPr>
        <p:spPr>
          <a:xfrm rot="5400000">
            <a:off x="2916541" y="1887716"/>
            <a:ext cx="387675" cy="264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7794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7894" y="4056663"/>
            <a:ext cx="3373550" cy="2029164"/>
          </a:xfrm>
          <a:prstGeom prst="rect">
            <a:avLst/>
          </a:prstGeom>
        </p:spPr>
      </p:pic>
      <p:pic>
        <p:nvPicPr>
          <p:cNvPr id="5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44" y="1611354"/>
            <a:ext cx="3998605" cy="203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0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77" y="1611354"/>
            <a:ext cx="3998603" cy="203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6437" y="768476"/>
            <a:ext cx="399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SELENIUM script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377" y="768476"/>
            <a:ext cx="399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WORKVIEW validation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5377" y="4754356"/>
            <a:ext cx="53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HTML validation results</a:t>
            </a:r>
          </a:p>
        </p:txBody>
      </p:sp>
      <p:sp>
        <p:nvSpPr>
          <p:cNvPr id="10" name="Shape 1833"/>
          <p:cNvSpPr/>
          <p:nvPr/>
        </p:nvSpPr>
        <p:spPr>
          <a:xfrm rot="5400000">
            <a:off x="2307608" y="1213987"/>
            <a:ext cx="387675" cy="264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Shape 1833"/>
          <p:cNvSpPr/>
          <p:nvPr/>
        </p:nvSpPr>
        <p:spPr>
          <a:xfrm rot="5400000">
            <a:off x="7910841" y="1210665"/>
            <a:ext cx="387675" cy="264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Shape 1833"/>
          <p:cNvSpPr/>
          <p:nvPr/>
        </p:nvSpPr>
        <p:spPr>
          <a:xfrm rot="10800000">
            <a:off x="6991803" y="4806327"/>
            <a:ext cx="387675" cy="264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0296" tIns="45136" rIns="90296" bIns="45136" anchor="ctr" anchorCtr="0">
            <a:noAutofit/>
          </a:bodyPr>
          <a:lstStyle/>
          <a:p>
            <a:pPr algn="ctr">
              <a:buClr>
                <a:schemeClr val="dk1"/>
              </a:buClr>
            </a:pPr>
            <a:endParaRPr sz="988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668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05550"/>
            <a:ext cx="719138" cy="500063"/>
          </a:xfrm>
        </p:spPr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BC Overview March 3 2015 v1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195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Medium</vt:lpstr>
      <vt:lpstr>Calibri</vt:lpstr>
      <vt:lpstr>Quattrocento Sans</vt:lpstr>
      <vt:lpstr>Tahoma</vt:lpstr>
      <vt:lpstr>Verdana</vt:lpstr>
      <vt:lpstr>Wingdings</vt:lpstr>
      <vt:lpstr>1_CBC Overview March 3 2015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R, Rahul (Cognizant)</dc:creator>
  <cp:lastModifiedBy>Chandurthi, Varun (Cognizant)</cp:lastModifiedBy>
  <cp:revision>39</cp:revision>
  <dcterms:created xsi:type="dcterms:W3CDTF">2016-07-21T07:19:47Z</dcterms:created>
  <dcterms:modified xsi:type="dcterms:W3CDTF">2017-01-24T17:41:36Z</dcterms:modified>
</cp:coreProperties>
</file>