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445" r:id="rId6"/>
    <p:sldId id="455" r:id="rId7"/>
    <p:sldId id="424" r:id="rId8"/>
    <p:sldId id="450" r:id="rId9"/>
    <p:sldId id="442" r:id="rId10"/>
    <p:sldId id="451" r:id="rId11"/>
    <p:sldId id="449" r:id="rId12"/>
    <p:sldId id="407" r:id="rId13"/>
    <p:sldId id="447" r:id="rId14"/>
    <p:sldId id="454" r:id="rId15"/>
    <p:sldId id="453" r:id="rId16"/>
  </p:sldIdLst>
  <p:sldSz cx="10333038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117" userDrawn="1">
          <p15:clr>
            <a:srgbClr val="A4A3A4"/>
          </p15:clr>
        </p15:guide>
        <p15:guide id="6" pos="302">
          <p15:clr>
            <a:srgbClr val="A4A3A4"/>
          </p15:clr>
        </p15:guide>
        <p15:guide id="7" pos="7378">
          <p15:clr>
            <a:srgbClr val="A4A3A4"/>
          </p15:clr>
        </p15:guide>
        <p15:guide id="8" pos="256">
          <p15:clr>
            <a:srgbClr val="A4A3A4"/>
          </p15:clr>
        </p15:guide>
        <p15:guide id="9" pos="6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D6FF"/>
    <a:srgbClr val="6699FF"/>
    <a:srgbClr val="0070C0"/>
    <a:srgbClr val="B8BBFE"/>
    <a:srgbClr val="CCECFF"/>
    <a:srgbClr val="0191A0"/>
    <a:srgbClr val="01C1D6"/>
    <a:srgbClr val="BF9000"/>
    <a:srgbClr val="C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2948" autoAdjust="0"/>
  </p:normalViewPr>
  <p:slideViewPr>
    <p:cSldViewPr snapToObjects="1" showGuides="1">
      <p:cViewPr>
        <p:scale>
          <a:sx n="75" d="100"/>
          <a:sy n="75" d="100"/>
        </p:scale>
        <p:origin x="1044" y="54"/>
      </p:cViewPr>
      <p:guideLst>
        <p:guide orient="horz" pos="1117"/>
        <p:guide pos="302"/>
        <p:guide pos="7378"/>
        <p:guide pos="256"/>
        <p:guide pos="6253"/>
      </p:guideLst>
    </p:cSldViewPr>
  </p:slideViewPr>
  <p:outlineViewPr>
    <p:cViewPr>
      <p:scale>
        <a:sx n="33" d="100"/>
        <a:sy n="33" d="100"/>
      </p:scale>
      <p:origin x="0" y="13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8" d="100"/>
          <a:sy n="98" d="100"/>
        </p:scale>
        <p:origin x="3516" y="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441813\Desktop\Flyers\Innovation%20Dashboard\Innovation%20Main%20folder\Workview%20Innovations\Work%20view%20Innovation%20Report%20-%20venk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50" b="1" i="0" u="none" strike="noStrike" kern="1200" spc="0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r>
              <a:rPr lang="en-US" sz="1150" b="1" i="0" u="none" strike="noStrike" kern="1200" spc="0" baseline="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Georgia" panose="02040502050405020303" pitchFamily="18" charset="0"/>
                <a:ea typeface="+mn-ea"/>
                <a:cs typeface="+mn-cs"/>
              </a:rPr>
              <a:t>Cumulative Innovation Savings Cost (in $) -  2016</a:t>
            </a:r>
          </a:p>
        </c:rich>
      </c:tx>
      <c:layout>
        <c:manualLayout>
          <c:xMode val="edge"/>
          <c:yMode val="edge"/>
          <c:x val="0.27865655762350094"/>
          <c:y val="1.2571848858659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150" b="1" i="0" u="none" strike="noStrike" kern="1200" spc="0" baseline="0" dirty="0" smtClean="0">
              <a:solidFill>
                <a:schemeClr val="accent4">
                  <a:lumMod val="20000"/>
                  <a:lumOff val="80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'Innovation Dashboard - COG Over'!$I$3</c:f>
              <c:strCache>
                <c:ptCount val="1"/>
                <c:pt idx="0">
                  <c:v>Impacted Cost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rgbClr val="FFFF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'Innovation Dashboard - COG Over'!$H$4:$H$15</c:f>
              <c:strCache>
                <c:ptCount val="12"/>
                <c:pt idx="0">
                  <c:v>Jan-16</c:v>
                </c:pt>
                <c:pt idx="1">
                  <c:v>Feb-16</c:v>
                </c:pt>
                <c:pt idx="2">
                  <c:v>Mar-16</c:v>
                </c:pt>
                <c:pt idx="3">
                  <c:v>Apr-16</c:v>
                </c:pt>
                <c:pt idx="4">
                  <c:v>May-16</c:v>
                </c:pt>
                <c:pt idx="5">
                  <c:v>Jun-16</c:v>
                </c:pt>
                <c:pt idx="6">
                  <c:v>Jul-16</c:v>
                </c:pt>
                <c:pt idx="7">
                  <c:v>Aug-16</c:v>
                </c:pt>
                <c:pt idx="8">
                  <c:v>Sep-16</c:v>
                </c:pt>
                <c:pt idx="9">
                  <c:v>Oct-16</c:v>
                </c:pt>
                <c:pt idx="10">
                  <c:v>Nov-16</c:v>
                </c:pt>
                <c:pt idx="11">
                  <c:v>Dec-16</c:v>
                </c:pt>
              </c:strCache>
            </c:strRef>
          </c:cat>
          <c:val>
            <c:numRef>
              <c:f>'Innovation Dashboard - COG Over'!$I$4:$I$15</c:f>
              <c:numCache>
                <c:formatCode>_("$"* #,##0.00_);_("$"* \(#,##0.00\);_("$"* "-"??_);_(@_)</c:formatCode>
                <c:ptCount val="12"/>
                <c:pt idx="0">
                  <c:v>7731.8266666666668</c:v>
                </c:pt>
                <c:pt idx="1">
                  <c:v>15240.333333333334</c:v>
                </c:pt>
                <c:pt idx="2">
                  <c:v>23514.306666666667</c:v>
                </c:pt>
                <c:pt idx="3">
                  <c:v>39400.74</c:v>
                </c:pt>
                <c:pt idx="4">
                  <c:v>72265.289999999994</c:v>
                </c:pt>
                <c:pt idx="5">
                  <c:v>108723.7025</c:v>
                </c:pt>
                <c:pt idx="6">
                  <c:v>151360.06949999998</c:v>
                </c:pt>
                <c:pt idx="7">
                  <c:v>200084.48449999999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5063728"/>
        <c:axId val="315064112"/>
      </c:lineChart>
      <c:catAx>
        <c:axId val="31506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315064112"/>
        <c:crosses val="autoZero"/>
        <c:auto val="1"/>
        <c:lblAlgn val="ctr"/>
        <c:lblOffset val="100"/>
        <c:noMultiLvlLbl val="0"/>
      </c:catAx>
      <c:valAx>
        <c:axId val="3150641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baseline="0">
                    <a:solidFill>
                      <a:schemeClr val="bg1"/>
                    </a:solidFill>
                    <a:effectLst/>
                    <a:latin typeface="Georgia" panose="02040502050405020303" pitchFamily="18" charset="0"/>
                  </a:rPr>
                  <a:t>Savings ($)</a:t>
                </a:r>
                <a:endParaRPr lang="en-US" sz="600">
                  <a:solidFill>
                    <a:schemeClr val="bg1"/>
                  </a:solidFill>
                  <a:effectLst/>
                  <a:latin typeface="Georgia" panose="02040502050405020303" pitchFamily="18" charset="0"/>
                </a:endParaRPr>
              </a:p>
            </c:rich>
          </c:tx>
          <c:layout>
            <c:manualLayout>
              <c:xMode val="edge"/>
              <c:yMode val="edge"/>
              <c:x val="1.2185157303064891E-2"/>
              <c:y val="0.336445443372977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315063728"/>
        <c:crosses val="autoZero"/>
        <c:crossBetween val="between"/>
        <c:majorUnit val="20000"/>
        <c:minorUnit val="4000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6615-46F6-4262-912C-C2B8166A6E77}" type="datetimeFigureOut">
              <a:rPr lang="en-US" smtClean="0"/>
              <a:pPr/>
              <a:t>1/24/2017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D6CE-7457-4A9E-A379-5BB22440748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8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B90ABD8-46AE-4C31-B2F0-37AD29295257}" type="datetimeFigureOut">
              <a:rPr lang="en-GB" smtClean="0"/>
              <a:pPr/>
              <a:t>24/01/2017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3313" y="1143000"/>
            <a:ext cx="465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eorgia" panose="02040502050405020303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eorgia" panose="02040502050405020303" pitchFamily="18" charset="0"/>
              </a:defRPr>
            </a:lvl1pPr>
          </a:lstStyle>
          <a:p>
            <a:fld id="{AA0CC176-B767-462C-A4A3-3F52D5B2F23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4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eorgia" panose="02040502050405020303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73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82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678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CC176-B767-462C-A4A3-3F52D5B2F23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65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Yellow" preserve="1" userDrawn="1">
  <p:cSld name="Titl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95DFA42-FEF2-4B97-A44E-61C088B33886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4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94410" y="0"/>
            <a:ext cx="1138628" cy="6858000"/>
          </a:xfrm>
          <a:prstGeom prst="rect">
            <a:avLst/>
          </a:prstGeom>
          <a:solidFill>
            <a:srgbClr val="01C1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solidFill>
            <a:srgbClr val="01C1D6"/>
          </a:solidFill>
        </p:spPr>
        <p:txBody>
          <a:bodyPr/>
          <a:lstStyle/>
          <a:p>
            <a:fld id="{B78AE48E-8483-4BD0-A417-21A0B5270A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369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2817"/>
            <a:ext cx="4576641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604" y="1772816"/>
            <a:ext cx="4577108" cy="4320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51F2-6433-4748-92F3-482A4CECA1DA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65A0-E14D-423A-A6FE-6383F19ABBB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88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856" y="1773240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846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A793-F731-478B-9C2C-6F25994626BE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E1BE-1FF8-4841-A7B0-15806A99F7B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3670851" y="1773239"/>
            <a:ext cx="2990072" cy="4319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364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D573-498D-4E3A-84C1-37E7CADB1A19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C9E9-6B5D-4178-BF07-6F85F89F92B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85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B3AA-E646-416F-95FF-1130EC0EEA5C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DE4AF-79FC-4ECD-A700-CC0C3E4FA42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88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Turquoise" preserve="1" userDrawn="1">
  <p:cSld name="Quot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27A2FD-9187-41D5-9AC6-183AABE1846B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75F8B1-3DDC-40B1-AA5D-4754E216151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77599" y="1052736"/>
            <a:ext cx="774978" cy="91440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80720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Orange" preserve="1" userDrawn="1">
  <p:cSld name="Quot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4D8657-06FA-4F82-A443-0ED31E1D9698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1716DD-DA39-4947-BCCB-5EF1BABF237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9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Purple" preserve="1" userDrawn="1">
  <p:cSld name="Quot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FD392C-8C28-423F-9CF9-168C5FDCF3D4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F6D6-0B37-411B-93C0-8F19F6E598E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65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Yellow" preserve="1" userDrawn="1">
  <p:cSld name="Quot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D692DD-A5CB-4CBC-B62D-B02332574F71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5BFA8B-7DEE-4C66-8569-8DFE7ACF7973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76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Magenta" preserve="1" userDrawn="1">
  <p:cSld name="Quot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BB828-61F0-4AD9-B83F-B51E2FD5D965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7430D3-03EA-482E-B164-C83053F598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Light Gray" preserve="1" userDrawn="1">
  <p:cSld name="Title Light Gra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F1CBB15-4623-4BC3-98F4-7FBDC5C3EB7E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76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Dark Blue" preserve="1" userDrawn="1">
  <p:cSld name="Quot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364F9-B8D7-4760-9E36-ADB2A13415EE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2C044E-2C79-451C-BCB7-D87C0C3B94F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6326" y="517233"/>
            <a:ext cx="952038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8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Red" preserve="1" userDrawn="1">
  <p:cSld name="Quot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746B7F-10AF-47B2-AE12-0E664AA0F191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F1B231-A2BF-4B9C-914B-A41072691B2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6" y="517233"/>
            <a:ext cx="95239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2635733" y="1435620"/>
            <a:ext cx="6375592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8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Light Grey" preserve="1" userDrawn="1">
  <p:cSld name="Quot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4F059C-5358-4382-9F64-9EFC1EE2C2AD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13BAC7-58AF-4FF5-A09D-6ADCFCE3E879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05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Green" preserve="1" userDrawn="1">
  <p:cSld name="Quot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2817FE-8B22-4431-B6F5-9F30154539AA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2CA9D15-68A9-4A93-BFFD-14FAEF8E0358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02745" y="517233"/>
            <a:ext cx="95239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514310" y="1435620"/>
            <a:ext cx="5076823" cy="3371056"/>
          </a:xfrm>
        </p:spPr>
        <p:txBody>
          <a:bodyPr anchor="b">
            <a:normAutofit/>
          </a:bodyPr>
          <a:lstStyle>
            <a:lvl1pPr marL="0" indent="0">
              <a:lnSpc>
                <a:spcPts val="2300"/>
              </a:lnSpc>
              <a:spcAft>
                <a:spcPts val="0"/>
              </a:spcAft>
              <a:buNone/>
              <a:defRPr sz="2200" spc="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Edit Master text styles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746" y="6456501"/>
            <a:ext cx="1057027" cy="1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4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Turquoise" type="blank" preserve="1">
  <p:cSld name="Closing Slid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57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Orange" type="blank" preserve="1">
  <p:cSld name="Closing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5468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Purple" type="blank" preserve="1">
  <p:cSld name="Closing Slid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29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Yellow" type="blank" preserve="1">
  <p:cSld name="Closing Slide Yellow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237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Magenta" type="blank" preserve="1">
  <p:cSld name="Closing Slid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0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Dark Blue" type="blank" preserve="1">
  <p:cSld name="Closing Slid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8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Turquoise" preserve="1" userDrawn="1">
  <p:cSld name="Title Turquoi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7E50640B-77AE-4DAF-A2C2-AA97F1AC5427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4" name="Picture 3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081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Red" type="blank" preserve="1">
  <p:cSld name="Closing Slid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73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Light Grey" type="blank" preserve="1">
  <p:cSld name="Closing Slide Light Grey">
    <p:bg>
      <p:bgPr>
        <a:solidFill>
          <a:srgbClr val="AFAF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73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 Slide Green" type="blank" preserve="1">
  <p:cSld name="Closing Slid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/>
          </p:cNvSpPr>
          <p:nvPr userDrawn="1"/>
        </p:nvSpPr>
        <p:spPr>
          <a:xfrm>
            <a:off x="396256" y="3269995"/>
            <a:ext cx="268526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800" spc="-50" baseline="0" dirty="0" smtClean="0">
                <a:solidFill>
                  <a:schemeClr val="bg1"/>
                </a:solidFill>
              </a:rPr>
              <a:t>Chubb. Insured.</a:t>
            </a:r>
            <a:endParaRPr lang="en-GB" sz="2800" spc="-5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102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642376" y="0"/>
            <a:ext cx="690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03330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664" y="1989139"/>
            <a:ext cx="8544489" cy="287972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912331" y="6561140"/>
            <a:ext cx="162709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204383-0C54-4B78-8ADB-F6E6837BB0B5}" type="datetime3">
              <a:rPr lang="en-GB" smtClean="0">
                <a:solidFill>
                  <a:prstClr val="white"/>
                </a:solidFill>
              </a:rPr>
              <a:t>24 January, 2017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1028" y="6561140"/>
            <a:ext cx="3864126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5881" y="6561140"/>
            <a:ext cx="814445" cy="1809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76BA09-212A-4B25-A57B-9D2BE0B86414}" type="slidenum">
              <a:rPr lang="en-GB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9" name="Picture 9" descr="ace_2c_pos_xlarge_png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1" y="6215063"/>
            <a:ext cx="611731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7229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650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70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873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9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range" preserve="1" userDrawn="1">
  <p:cSld name="Titl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32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85A55F63-72A7-4C3C-BB7A-0DF3442B8F2C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82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0789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4708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0194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494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Purple" preserve="1" userDrawn="1">
  <p:cSld name="Title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69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3966573-0FF1-454F-84B8-67E0AE6B6D51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354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618F7-E61D-4CA1-B635-EA8EEED4040F}" type="slidenum">
              <a:rPr lang="en-GB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86704" y="875442"/>
            <a:ext cx="981548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7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Magenta" preserve="1" userDrawn="1">
  <p:cSld name="Title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3F7355F-59D9-4B15-B7A2-069ADDF07430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Dark Blue" preserve="1" userDrawn="1">
  <p:cSld name="Title Dark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8B6D070-CEAD-4B53-9A04-293A45B82D8D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Red" preserve="1" userDrawn="1">
  <p:cSld name="Title Red">
    <p:bg>
      <p:bgPr>
        <a:solidFill>
          <a:srgbClr val="F135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3" y="3838563"/>
            <a:ext cx="7296871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2686" y="517233"/>
            <a:ext cx="952402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198164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F28026C-9853-4899-9882-E4E98828DFEC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Green" preserve="1" userDrawn="1">
  <p:cSld name="Title Green">
    <p:bg>
      <p:bgPr>
        <a:solidFill>
          <a:srgbClr val="7AC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29842" y="1084888"/>
            <a:ext cx="7296870" cy="2615592"/>
          </a:xfrm>
        </p:spPr>
        <p:txBody>
          <a:bodyPr anchor="b">
            <a:normAutofit/>
          </a:bodyPr>
          <a:lstStyle>
            <a:lvl1pPr algn="l">
              <a:lnSpc>
                <a:spcPts val="4500"/>
              </a:lnSpc>
              <a:defRPr sz="4000" spc="2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edit Master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3838563"/>
            <a:ext cx="7296870" cy="1468760"/>
          </a:xfrm>
        </p:spPr>
        <p:txBody>
          <a:bodyPr>
            <a:normAutofit/>
          </a:bodyPr>
          <a:lstStyle>
            <a:lvl1pPr marL="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06325" y="517233"/>
            <a:ext cx="95203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80" y="198164"/>
            <a:ext cx="2074974" cy="180000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AF4D0EE-7C0F-40F8-994B-F5F87825EDE1}" type="datetime3">
              <a:rPr lang="en-GB" smtClean="0"/>
              <a:t>24 January, 2017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9842" y="198164"/>
            <a:ext cx="5221938" cy="180000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Name</a:t>
            </a:r>
          </a:p>
        </p:txBody>
      </p:sp>
      <p:pic>
        <p:nvPicPr>
          <p:cNvPr id="10" name="Picture 9"/>
          <p:cNvPicPr>
            <a:picLocks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02686" y="3457891"/>
            <a:ext cx="1296715" cy="15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42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856" y="914400"/>
            <a:ext cx="9522856" cy="10408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 smtClean="0"/>
              <a:t>Click to edit </a:t>
            </a:r>
            <a:br>
              <a:rPr lang="en-GB" dirty="0" smtClean="0"/>
            </a:br>
            <a:r>
              <a:rPr lang="en-GB" dirty="0" smtClean="0"/>
              <a:t>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26" y="1772816"/>
            <a:ext cx="9520386" cy="43204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9842" y="6400800"/>
            <a:ext cx="6747654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7496" y="6400800"/>
            <a:ext cx="54921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0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</a:lstStyle>
          <a:p>
            <a:fld id="{29295DE6-5E79-4E0C-95AA-63D191DA736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51779" y="260648"/>
            <a:ext cx="2074933" cy="180000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20CB7A-7153-4F10-9233-77D98F96BEE6}" type="datetime3">
              <a:rPr lang="en-GB" smtClean="0"/>
              <a:t>24 January, 2017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3856" y="517233"/>
            <a:ext cx="95228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/>
          </p:cNvPicPr>
          <p:nvPr>
            <p:custDataLst>
              <p:tags r:id="rId5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6" y="6477000"/>
            <a:ext cx="1062043" cy="1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5" r:id="rId2"/>
    <p:sldLayoutId id="2147483661" r:id="rId3"/>
    <p:sldLayoutId id="2147483669" r:id="rId4"/>
    <p:sldLayoutId id="2147483670" r:id="rId5"/>
    <p:sldLayoutId id="2147483672" r:id="rId6"/>
    <p:sldLayoutId id="2147483673" r:id="rId7"/>
    <p:sldLayoutId id="2147483674" r:id="rId8"/>
    <p:sldLayoutId id="2147483676" r:id="rId9"/>
    <p:sldLayoutId id="2147483662" r:id="rId10"/>
    <p:sldLayoutId id="2147483664" r:id="rId11"/>
    <p:sldLayoutId id="2147483668" r:id="rId12"/>
    <p:sldLayoutId id="2147483666" r:id="rId13"/>
    <p:sldLayoutId id="2147483667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  <p:sldLayoutId id="2147483686" r:id="rId32"/>
    <p:sldLayoutId id="2147483697" r:id="rId33"/>
    <p:sldLayoutId id="2147483698" r:id="rId34"/>
    <p:sldLayoutId id="2147483699" r:id="rId35"/>
    <p:sldLayoutId id="2147483700" r:id="rId36"/>
    <p:sldLayoutId id="2147483701" r:id="rId37"/>
    <p:sldLayoutId id="2147483702" r:id="rId38"/>
    <p:sldLayoutId id="2147483703" r:id="rId39"/>
    <p:sldLayoutId id="2147483704" r:id="rId40"/>
    <p:sldLayoutId id="2147483705" r:id="rId41"/>
    <p:sldLayoutId id="2147483706" r:id="rId42"/>
    <p:sldLayoutId id="2147483707" r:id="rId43"/>
    <p:sldLayoutId id="2147483708" r:id="rId44"/>
    <p:sldLayoutId id="2147483709" r:id="rId45"/>
    <p:sldLayoutId id="2147483710" r:id="rId46"/>
    <p:sldLayoutId id="2147483711" r:id="rId47"/>
    <p:sldLayoutId id="2147483712" r:id="rId48"/>
    <p:sldLayoutId id="2147483714" r:id="rId49"/>
    <p:sldLayoutId id="2147483715" r:id="rId5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300"/>
        </a:lnSpc>
        <a:spcBef>
          <a:spcPts val="0"/>
        </a:spcBef>
        <a:buNone/>
        <a:defRPr sz="2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15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Work View Automation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842" y="4158695"/>
            <a:ext cx="7296870" cy="1468760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Feb 2017</a:t>
            </a:r>
          </a:p>
          <a:p>
            <a:endParaRPr lang="en-US" sz="56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/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0.1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D038A7-CC1D-4BC1-8BDC-0081ED08A5B3}" type="datetime3">
              <a:rPr lang="en-GB" smtClean="0"/>
              <a:t>24 January,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6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857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UW Portal - UAT Root Cause Analysis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0995"/>
              </p:ext>
            </p:extLst>
          </p:nvPr>
        </p:nvGraphicFramePr>
        <p:xfrm>
          <a:off x="482104" y="702248"/>
          <a:ext cx="8371295" cy="545350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02138"/>
                <a:gridCol w="926805"/>
                <a:gridCol w="838538"/>
                <a:gridCol w="970940"/>
                <a:gridCol w="970940"/>
                <a:gridCol w="970940"/>
                <a:gridCol w="1090994"/>
              </a:tblGrid>
              <a:tr h="710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UAT Defect Root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Causes - </a:t>
                      </a:r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By SIT team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Casualty Rollout PANAMA and CR 514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Casualty Rollout NZ and CR 470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 337 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 524 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Property UKI</a:t>
                      </a:r>
                      <a:endParaRPr lang="en-US" sz="1000" b="1" u="none" strike="noStrike" kern="1200" dirty="0">
                        <a:solidFill>
                          <a:schemeClr val="lt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Grand Total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6"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b="1" kern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SIT Team Improvement </a:t>
                      </a:r>
                      <a:r>
                        <a:rPr lang="en-US" sz="1300" b="1" kern="0" baseline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(Coverage or Regression Improvements) </a:t>
                      </a:r>
                      <a:r>
                        <a:rPr lang="en-US" sz="1300" b="1" kern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(2%)</a:t>
                      </a:r>
                      <a:endParaRPr lang="en-US" sz="1300" b="1" kern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</a:tr>
              <a:tr h="24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Coverage Miss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6"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b="1" kern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Improvement Area for BA’s/Business </a:t>
                      </a:r>
                      <a:r>
                        <a:rPr lang="en-US" sz="1300" b="1" kern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(10%)</a:t>
                      </a:r>
                      <a:endParaRPr lang="en-US" sz="1300" b="1" kern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</a:tr>
              <a:tr h="40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 / Enhancements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 Requirement</a:t>
                      </a:r>
                      <a:r>
                        <a:rPr lang="en-US" sz="1000" u="none" strike="noStrike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Changes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6">
                <a:tc gridSpan="7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300" b="1" kern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Improvement Area for Environment / Code Deployment Process </a:t>
                      </a:r>
                      <a:r>
                        <a:rPr lang="en-US" sz="1300" b="1" kern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(36%)</a:t>
                      </a:r>
                      <a:endParaRPr lang="en-US" sz="1300" b="1" kern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</a:tr>
              <a:tr h="40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UAT Only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Defects</a:t>
                      </a:r>
                      <a:r>
                        <a:rPr lang="en-US" sz="1000" u="none" strike="noStrike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-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Happening only in UAT</a:t>
                      </a:r>
                      <a:r>
                        <a:rPr lang="en-US" sz="1000" u="none" strike="noStrike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environment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Environmental / Configuration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Issue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Sporadic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Errors (</a:t>
                      </a:r>
                      <a:r>
                        <a:rPr lang="en-US" sz="1000" u="none" strike="noStrike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Unexpected Errors / Communications Errors)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300" b="1" kern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Improvements Area</a:t>
                      </a:r>
                      <a:r>
                        <a:rPr lang="en-US" sz="1300" b="1" kern="0" baseline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STLC Process </a:t>
                      </a:r>
                      <a:r>
                        <a:rPr lang="en-US" sz="1300" b="1" kern="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(7%)</a:t>
                      </a:r>
                      <a:endParaRPr lang="en-US" sz="1300" b="1" kern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</a:tr>
              <a:tr h="4015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Existing </a:t>
                      </a: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SIT Defects - Duplicate of SIT Open Defects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5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Existing Production Issue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76">
                <a:tc gridSpan="7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kern="0" dirty="0" smtClean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Improvements Area for UAT Users </a:t>
                      </a:r>
                      <a:r>
                        <a:rPr lang="en-US" sz="1300" b="1" kern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(45%)</a:t>
                      </a:r>
                      <a:endParaRPr lang="en-US" sz="13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/>
                </a:tc>
              </a:tr>
              <a:tr h="401599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Invalid &amp; </a:t>
                      </a:r>
                      <a:r>
                        <a:rPr lang="en-US" sz="10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Duplicate Defects/Defect/Not Reproducible  &amp; Duplicate Defects</a:t>
                      </a:r>
                      <a:endParaRPr lang="en-US" sz="1000" b="1" u="none" strike="noStrike" kern="1200" dirty="0">
                        <a:solidFill>
                          <a:schemeClr val="dk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57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3716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41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126</a:t>
                      </a:r>
                      <a:endParaRPr lang="en-US" sz="1000" b="1" u="none" strike="noStrike" kern="12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2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857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QA Metrics- Definition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19013"/>
              </p:ext>
            </p:extLst>
          </p:nvPr>
        </p:nvGraphicFramePr>
        <p:xfrm>
          <a:off x="481109" y="601865"/>
          <a:ext cx="8602720" cy="52551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315"/>
                <a:gridCol w="1920250"/>
                <a:gridCol w="883315"/>
                <a:gridCol w="4915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PHASE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METRICS</a:t>
                      </a:r>
                      <a:endParaRPr lang="en-US" sz="12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UOM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DEFINITION</a:t>
                      </a:r>
                      <a:endParaRPr lang="en-US" sz="1200" b="1" kern="1200" dirty="0">
                        <a:solidFill>
                          <a:schemeClr val="lt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Design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Design Productivity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(Overall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 Count/(Test Design Duration*Resource Count))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Design</a:t>
                      </a:r>
                      <a:r>
                        <a:rPr lang="en-US" sz="900" b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Coverage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((Total number of testable requirements mapped to test case cases /(Total number of base lined testable requirements)*100)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</a:t>
                      </a:r>
                      <a:r>
                        <a:rPr lang="en-US" sz="900" b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Design Reusability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Re-used Test Cases/(Overall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 Cases*100)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Execution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Execution Productivity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(Overall Test Case Executed/(Test Execution Duration*Resource Count))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Effectiveness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((Total no of application defects found by Cognizant-Total number of application defects rejected by the customer)/( Total no of application defects found by Cognizant + Total number of application defects  found by customer))*100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Execution Coverage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0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((Total Number of test cases executed / Total Number of test cases scoped for testing)*100)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735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Quality Metrics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</a:t>
                      </a:r>
                      <a:r>
                        <a:rPr lang="en-US" sz="900" b="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Discovery Rate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73025" algn="l">
                        <a:lnSpc>
                          <a:spcPts val="12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((Total number of valid application defects) /Number of Test Cases executed (cumulative of the number of cycles executed) till the reporting period)</a:t>
                      </a:r>
                      <a:endParaRPr lang="en-US" sz="1000" dirty="0" smtClean="0"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Quality of Fix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(Total no.of Defects reported as fixed - Total no. of reopened application Defects ) / (Total no.of Defects reported as fixed  + Total no. of new application Defects due to fix)*100)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 Leakage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(Valid application Defects Reported by customer/ (Application Defects Found by Cognizant as part of Test Execution + Valid application Defects Reported by the customer)*100)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Overall Schedule Variance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((Actual end date – Planned end date) / Planned duration) * 100)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Rejection</a:t>
                      </a:r>
                      <a:endParaRPr lang="en-US" sz="900" b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%.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(No.of Build</a:t>
                      </a:r>
                      <a:r>
                        <a:rPr lang="en-US" sz="10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Rejected/(Total No.of Build Deployed*100)</a:t>
                      </a:r>
                      <a:endParaRPr lang="en-US" sz="10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4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939" y="3044950"/>
            <a:ext cx="40325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8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489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Cognizant QA Governance Summary - Sep 2016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84091" y="652358"/>
            <a:ext cx="8169297" cy="3291840"/>
          </a:xfrm>
          <a:prstGeom prst="rect">
            <a:avLst/>
          </a:prstGeom>
          <a:solidFill>
            <a:srgbClr val="CCECFF"/>
          </a:solidFill>
          <a:ln>
            <a:solidFill>
              <a:srgbClr val="2A6E6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8088" y="638064"/>
            <a:ext cx="492029" cy="3291840"/>
          </a:xfrm>
          <a:prstGeom prst="round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184" y="693487"/>
            <a:ext cx="75657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Updates:</a:t>
            </a:r>
            <a:endParaRPr lang="en-US" sz="12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6018" y="904422"/>
            <a:ext cx="7373761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August R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elease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deployed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successfully in Production with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 CRs,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52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Warranty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Incidents and for the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Country Rollout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LATAM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Panama CUP, APAC NZ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CUP. SIT team has identified ~426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defects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and production defect leakage is 0.23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September Release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deployed successfully in Production with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CRs,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Panama Casualty, 3 APAC country technical live &amp; UKI rebranded quote letter.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CGM UAT: 7 business workflows have been delivered to UAT execution and the remaining 3 workflows (eEndorsement, Scan to xChanging, Fac Admin) are planned to deliver by 17</a:t>
            </a:r>
            <a:r>
              <a:rPr lang="en-US" sz="1000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Oct 2016.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team has identified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~1243 defects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SIT and there is no functional defect leakage into UAT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TTP Mexico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First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LATAM region rollout for TTP is successfully delivered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production with no major issues in production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AOL September Release (UK/IE) : 2 Maintenance Incidents which were reported on July 2016,has been fixed and deployed into production.</a:t>
            </a:r>
          </a:p>
        </p:txBody>
      </p:sp>
      <p:sp>
        <p:nvSpPr>
          <p:cNvPr id="14" name="Rectangle 13"/>
          <p:cNvSpPr/>
          <p:nvPr/>
        </p:nvSpPr>
        <p:spPr>
          <a:xfrm flipH="1">
            <a:off x="676317" y="4086340"/>
            <a:ext cx="8169297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0309" y="4085569"/>
            <a:ext cx="492029" cy="11887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7489" y="2718355"/>
            <a:ext cx="75657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Improvements:</a:t>
            </a:r>
            <a:endParaRPr lang="en-US" sz="12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6324" y="2914775"/>
            <a:ext cx="752706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Cycle is reduced to 3.5 days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the initial 5 days through parallel execution &amp; test script optimization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: 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Test Data Creation Utility for R2 COG Interfaces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reduced the test data creation effort by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85%.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Quality Dashboard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which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provide Single View of Quality across all the phase of SDLC - Requirements, Design, Build, SIT and UAT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184" y="4255368"/>
            <a:ext cx="73737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SIT: Delay in Completion of October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week due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 Code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Issues (~933 SIT Defects)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Environment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Downtime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(~682 person hours)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R2 COG: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Data Mapping documents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yet to be baseline and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 for UW Portal, MMB, ACE Online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interfaces are not available for test design. Working with BA to get the base-lined artefacts.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676011" y="5413826"/>
            <a:ext cx="8169297" cy="1010764"/>
          </a:xfrm>
          <a:prstGeom prst="rect">
            <a:avLst/>
          </a:prstGeom>
          <a:solidFill>
            <a:srgbClr val="C1D6FF"/>
          </a:solidFill>
          <a:ln>
            <a:solidFill>
              <a:srgbClr val="2A6E6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0004" y="5407341"/>
            <a:ext cx="492029" cy="101669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OTHERS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6879" y="5579680"/>
            <a:ext cx="737376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Geethanjali Seenu, Test Manager has been on-boarded for Chubb Integration Testing.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Pradeep Padmanaban, Test Manager has been on-boarded for UW Portal Programme Testing.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Rajaraman S, Tester visa has been initiated for TTP programme and planning to onboard by Oct 1</a:t>
            </a:r>
            <a:r>
              <a:rPr lang="en-US" sz="1000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419959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489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Cognizant QA Governance Summary - Sep 2016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flipH="1">
            <a:off x="684091" y="652358"/>
            <a:ext cx="8169297" cy="3291840"/>
          </a:xfrm>
          <a:prstGeom prst="rect">
            <a:avLst/>
          </a:prstGeom>
          <a:solidFill>
            <a:srgbClr val="CCECFF"/>
          </a:solidFill>
          <a:ln>
            <a:solidFill>
              <a:srgbClr val="2A6E6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8088" y="638064"/>
            <a:ext cx="492029" cy="3291840"/>
          </a:xfrm>
          <a:prstGeom prst="round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HIGHLIGHTS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184" y="693487"/>
            <a:ext cx="75657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Foot Prints of 2016:</a:t>
            </a:r>
            <a:endParaRPr lang="en-US" sz="12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6018" y="904422"/>
            <a:ext cx="737376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 View NA Test Regression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Test Data Automation for CGM (Subscribe and WebCon)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flipH="1">
            <a:off x="676317" y="4086340"/>
            <a:ext cx="8169297" cy="1188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0309" y="4085569"/>
            <a:ext cx="492029" cy="11887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en-US" sz="13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7489" y="2718355"/>
            <a:ext cx="75657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 Improvements:</a:t>
            </a:r>
            <a:endParaRPr lang="en-US" sz="12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6324" y="2914775"/>
            <a:ext cx="7527069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Cycle is reduced to 3.5 days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the initial 5 days through parallel execution &amp; test script optimization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: 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Test Data Creation Utility for R2 COG Interfaces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which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reduced the test data creation effort by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85%.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Quality Dashboard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which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will provide Single View of Quality across all the phase of SDLC - Requirements, Design, Build, SIT and UAT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7184" y="4255368"/>
            <a:ext cx="73737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 SIT: Delay in Completion of October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Release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SIT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 week due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 Code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Issues (~933 SIT Defects)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Environment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Downtime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(~682 person hours)</a:t>
            </a: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 R2 COG: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 Data Mapping documents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yet to be baseline and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 for UW Portal, MMB, ACE Online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interfaces are not available for test design. Working with BA to get the base-lined artefacts.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676011" y="5413826"/>
            <a:ext cx="8169297" cy="1010764"/>
          </a:xfrm>
          <a:prstGeom prst="rect">
            <a:avLst/>
          </a:prstGeom>
          <a:solidFill>
            <a:srgbClr val="C1D6FF"/>
          </a:solidFill>
          <a:ln>
            <a:solidFill>
              <a:srgbClr val="2A6E6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sz="105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0004" y="5407341"/>
            <a:ext cx="492029" cy="1016690"/>
          </a:xfrm>
          <a:prstGeom prst="round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OTHERS</a:t>
            </a:r>
            <a:endParaRPr lang="en-US" sz="1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6879" y="5579680"/>
            <a:ext cx="737376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Geethanjali Seenu, Test Manager has been on-boarded for Chubb Integration Testing.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Pradeep Padmanaban, Test Manager has been on-boarded for UW Portal Programme Testing.</a:t>
            </a:r>
          </a:p>
          <a:p>
            <a:pPr marL="171450" lvl="1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Rajaraman S, Tester visa has been initiated for TTP programme and planning to onboard by Oct 1</a:t>
            </a:r>
            <a:r>
              <a:rPr lang="en-US" sz="1000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week</a:t>
            </a:r>
          </a:p>
        </p:txBody>
      </p:sp>
    </p:spTree>
    <p:extLst>
      <p:ext uri="{BB962C8B-B14F-4D97-AF65-F5344CB8AC3E}">
        <p14:creationId xmlns:p14="http://schemas.microsoft.com/office/powerpoint/2010/main" val="37746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817031"/>
              </p:ext>
            </p:extLst>
          </p:nvPr>
        </p:nvGraphicFramePr>
        <p:xfrm>
          <a:off x="1345718" y="3993414"/>
          <a:ext cx="6278764" cy="221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006"/>
                <a:gridCol w="652885"/>
                <a:gridCol w="1228537"/>
                <a:gridCol w="1037168"/>
                <a:gridCol w="1037168"/>
              </a:tblGrid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Defects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Reported (SIT)*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 Rejection (SIT)*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Discovery Rate*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Rate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Quality of Fix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 Aging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(P1 &amp; P2)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Days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Defect Leakage (UAT)*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Overall Schedule Variance*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Build Rejection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28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 Outage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Hours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baseline="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Hr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9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33896"/>
              </p:ext>
            </p:extLst>
          </p:nvPr>
        </p:nvGraphicFramePr>
        <p:xfrm>
          <a:off x="1287614" y="2530597"/>
          <a:ext cx="553032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2705"/>
                <a:gridCol w="768100"/>
                <a:gridCol w="806505"/>
                <a:gridCol w="844910"/>
                <a:gridCol w="768100"/>
              </a:tblGrid>
              <a:tr h="206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Automation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Execution </a:t>
                      </a: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Productivity*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Effectiveness*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900" b="1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Execution Coverage*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900" b="1" kern="12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900" b="1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Automation*</a:t>
                      </a:r>
                      <a:endParaRPr lang="en-US" sz="9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Reg. Automation</a:t>
                      </a:r>
                      <a:r>
                        <a:rPr lang="en-US" sz="9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Reusability*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94641"/>
              </p:ext>
            </p:extLst>
          </p:nvPr>
        </p:nvGraphicFramePr>
        <p:xfrm>
          <a:off x="1368366" y="1333701"/>
          <a:ext cx="544956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782"/>
                <a:gridCol w="776271"/>
                <a:gridCol w="806505"/>
                <a:gridCol w="806505"/>
                <a:gridCol w="806505"/>
              </a:tblGrid>
              <a:tr h="209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Automation Preparation</a:t>
                      </a:r>
                      <a:r>
                        <a:rPr lang="en-US" sz="900" b="1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Productivity</a:t>
                      </a:r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*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 Design</a:t>
                      </a:r>
                      <a:r>
                        <a:rPr lang="en-US" sz="900" b="1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Coverage*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Test</a:t>
                      </a:r>
                      <a:r>
                        <a:rPr lang="en-US" sz="900" b="1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Design Reusability*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%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Total Test Case Count*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900" b="1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Nos.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91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4490" y="898311"/>
            <a:ext cx="3523790" cy="36576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42732" y="892181"/>
            <a:ext cx="749808" cy="36550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83623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WorkView QA Score Card (Until Sep 2016)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4490" y="1451789"/>
            <a:ext cx="914400" cy="661933"/>
          </a:xfrm>
          <a:prstGeom prst="roundRect">
            <a:avLst>
              <a:gd name="adj" fmla="val 9903"/>
            </a:avLst>
          </a:prstGeom>
          <a:solidFill>
            <a:srgbClr val="0191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</a:pP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Design Metrics</a:t>
            </a:r>
          </a:p>
        </p:txBody>
      </p:sp>
      <p:sp>
        <p:nvSpPr>
          <p:cNvPr id="43" name="Isosceles Triangle 42"/>
          <p:cNvSpPr/>
          <p:nvPr/>
        </p:nvSpPr>
        <p:spPr bwMode="auto">
          <a:xfrm rot="5400000">
            <a:off x="852146" y="1694088"/>
            <a:ext cx="661933" cy="182880"/>
          </a:xfrm>
          <a:prstGeom prst="triangle">
            <a:avLst/>
          </a:prstGeom>
          <a:solidFill>
            <a:srgbClr val="0191A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7059" y="2803124"/>
            <a:ext cx="914400" cy="661933"/>
          </a:xfrm>
          <a:prstGeom prst="roundRect">
            <a:avLst>
              <a:gd name="adj" fmla="val 9903"/>
            </a:avLst>
          </a:prstGeom>
          <a:solidFill>
            <a:srgbClr val="BF4D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  <a:defRPr/>
            </a:pP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Execution Metrics</a:t>
            </a:r>
          </a:p>
        </p:txBody>
      </p:sp>
      <p:sp>
        <p:nvSpPr>
          <p:cNvPr id="66" name="Isosceles Triangle 65"/>
          <p:cNvSpPr/>
          <p:nvPr/>
        </p:nvSpPr>
        <p:spPr bwMode="auto">
          <a:xfrm rot="5400000">
            <a:off x="842621" y="3059667"/>
            <a:ext cx="661933" cy="182880"/>
          </a:xfrm>
          <a:prstGeom prst="triangle">
            <a:avLst/>
          </a:prstGeom>
          <a:solidFill>
            <a:srgbClr val="BF4D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 eaLnBrk="1" hangingPunct="1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  <a:defRPr/>
            </a:pPr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57933" y="1351580"/>
            <a:ext cx="4648200" cy="1654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" tIns="77861" rIns="9144" bIns="77861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7059" y="2392065"/>
            <a:ext cx="89855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>
          <a:xfrm>
            <a:off x="104490" y="4439567"/>
            <a:ext cx="914400" cy="1143000"/>
          </a:xfrm>
          <a:prstGeom prst="roundRect">
            <a:avLst>
              <a:gd name="adj" fmla="val 990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9144" tIns="77861" rIns="9144" bIns="77861" spcCol="1270" anchor="ctr"/>
          <a:lstStyle/>
          <a:p>
            <a:pPr algn="ctr" defTabSz="533400">
              <a:spcAft>
                <a:spcPct val="35000"/>
              </a:spcAft>
            </a:pPr>
            <a:r>
              <a:rPr lang="en-US" sz="1000" b="1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Metrics</a:t>
            </a:r>
          </a:p>
        </p:txBody>
      </p:sp>
      <p:sp>
        <p:nvSpPr>
          <p:cNvPr id="127" name="Isosceles Triangle 126"/>
          <p:cNvSpPr/>
          <p:nvPr/>
        </p:nvSpPr>
        <p:spPr bwMode="auto">
          <a:xfrm rot="5400000">
            <a:off x="611917" y="4955145"/>
            <a:ext cx="1143000" cy="182880"/>
          </a:xfrm>
          <a:prstGeom prst="triangl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00721" tIns="77861" rIns="100721" bIns="77861" spcCol="1270" anchor="ctr"/>
          <a:lstStyle/>
          <a:p>
            <a:pPr marL="171450" indent="-171450" defTabSz="533400">
              <a:lnSpc>
                <a:spcPct val="90000"/>
              </a:lnSpc>
              <a:spcAft>
                <a:spcPct val="35000"/>
              </a:spcAft>
              <a:buFont typeface="Wingdings" pitchFamily="2" charset="2"/>
              <a:buChar char="§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angle 67"/>
          <p:cNvSpPr>
            <a:spLocks noChangeArrowheads="1"/>
          </p:cNvSpPr>
          <p:nvPr/>
        </p:nvSpPr>
        <p:spPr bwMode="auto">
          <a:xfrm>
            <a:off x="4477848" y="1365899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8" name="Rectangle 67"/>
          <p:cNvSpPr>
            <a:spLocks noChangeArrowheads="1"/>
          </p:cNvSpPr>
          <p:nvPr/>
        </p:nvSpPr>
        <p:spPr bwMode="auto">
          <a:xfrm>
            <a:off x="4475229" y="1597437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9" name="Rectangle 67"/>
          <p:cNvSpPr>
            <a:spLocks noChangeArrowheads="1"/>
          </p:cNvSpPr>
          <p:nvPr/>
        </p:nvSpPr>
        <p:spPr bwMode="auto">
          <a:xfrm>
            <a:off x="4475229" y="1816972"/>
            <a:ext cx="640080" cy="16459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0" name="Rectangle 67"/>
          <p:cNvSpPr>
            <a:spLocks noChangeArrowheads="1"/>
          </p:cNvSpPr>
          <p:nvPr/>
        </p:nvSpPr>
        <p:spPr bwMode="auto">
          <a:xfrm>
            <a:off x="4475229" y="2050572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2497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1" name="Rectangle 67"/>
          <p:cNvSpPr>
            <a:spLocks noChangeArrowheads="1"/>
          </p:cNvSpPr>
          <p:nvPr/>
        </p:nvSpPr>
        <p:spPr bwMode="auto">
          <a:xfrm>
            <a:off x="4486529" y="2567333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2" name="Rectangle 67"/>
          <p:cNvSpPr>
            <a:spLocks noChangeArrowheads="1"/>
          </p:cNvSpPr>
          <p:nvPr/>
        </p:nvSpPr>
        <p:spPr bwMode="auto">
          <a:xfrm>
            <a:off x="4496168" y="280312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98.17%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3" name="Rectangle 67"/>
          <p:cNvSpPr>
            <a:spLocks noChangeArrowheads="1"/>
          </p:cNvSpPr>
          <p:nvPr/>
        </p:nvSpPr>
        <p:spPr bwMode="auto">
          <a:xfrm>
            <a:off x="4489565" y="3025827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</a:t>
            </a:r>
          </a:p>
        </p:txBody>
      </p:sp>
      <p:sp>
        <p:nvSpPr>
          <p:cNvPr id="224" name="Rectangle 67"/>
          <p:cNvSpPr>
            <a:spLocks noChangeArrowheads="1"/>
          </p:cNvSpPr>
          <p:nvPr/>
        </p:nvSpPr>
        <p:spPr bwMode="auto">
          <a:xfrm>
            <a:off x="4489565" y="324853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80%</a:t>
            </a:r>
          </a:p>
        </p:txBody>
      </p:sp>
      <p:sp>
        <p:nvSpPr>
          <p:cNvPr id="225" name="Rectangle 67"/>
          <p:cNvSpPr>
            <a:spLocks noChangeArrowheads="1"/>
          </p:cNvSpPr>
          <p:nvPr/>
        </p:nvSpPr>
        <p:spPr bwMode="auto">
          <a:xfrm>
            <a:off x="4684230" y="4073957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1379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6" name="Rectangle 67"/>
          <p:cNvSpPr>
            <a:spLocks noChangeArrowheads="1"/>
          </p:cNvSpPr>
          <p:nvPr/>
        </p:nvSpPr>
        <p:spPr bwMode="auto">
          <a:xfrm>
            <a:off x="4684230" y="4315811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1.83%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Rectangle 67"/>
          <p:cNvSpPr>
            <a:spLocks noChangeArrowheads="1"/>
          </p:cNvSpPr>
          <p:nvPr/>
        </p:nvSpPr>
        <p:spPr bwMode="auto">
          <a:xfrm>
            <a:off x="4684230" y="4810854"/>
            <a:ext cx="640080" cy="15544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77.82%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Rectangle 67"/>
          <p:cNvSpPr>
            <a:spLocks noChangeArrowheads="1"/>
          </p:cNvSpPr>
          <p:nvPr/>
        </p:nvSpPr>
        <p:spPr bwMode="auto">
          <a:xfrm>
            <a:off x="4684230" y="5048675"/>
            <a:ext cx="640080" cy="15544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US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Rectangle 67"/>
          <p:cNvSpPr>
            <a:spLocks noChangeArrowheads="1"/>
          </p:cNvSpPr>
          <p:nvPr/>
        </p:nvSpPr>
        <p:spPr bwMode="auto">
          <a:xfrm>
            <a:off x="4682334" y="6034628"/>
            <a:ext cx="640080" cy="159532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478 Hr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4" name="Rectangle 67"/>
          <p:cNvSpPr>
            <a:spLocks noChangeArrowheads="1"/>
          </p:cNvSpPr>
          <p:nvPr/>
        </p:nvSpPr>
        <p:spPr bwMode="auto">
          <a:xfrm>
            <a:off x="4674622" y="5542031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tangle 67"/>
          <p:cNvSpPr>
            <a:spLocks noChangeArrowheads="1"/>
          </p:cNvSpPr>
          <p:nvPr/>
        </p:nvSpPr>
        <p:spPr bwMode="auto">
          <a:xfrm>
            <a:off x="4491996" y="3483156"/>
            <a:ext cx="640080" cy="155448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7" name="Rectangle 67"/>
          <p:cNvSpPr>
            <a:spLocks noChangeArrowheads="1"/>
          </p:cNvSpPr>
          <p:nvPr/>
        </p:nvSpPr>
        <p:spPr bwMode="auto">
          <a:xfrm>
            <a:off x="4684230" y="4565127"/>
            <a:ext cx="640080" cy="155448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0.55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97059" y="3830743"/>
            <a:ext cx="898555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304" y="613344"/>
            <a:ext cx="835928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Comparison of Testing Metrics with </a:t>
            </a:r>
            <a:r>
              <a:rPr lang="en-US" sz="12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Different Regions</a:t>
            </a:r>
            <a:endParaRPr lang="en-US" sz="12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4679213" y="5784709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6962" y="6407473"/>
            <a:ext cx="59582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Note:*  Indicates testing metrics - Indicates the performance of testing team</a:t>
            </a:r>
          </a:p>
        </p:txBody>
      </p:sp>
      <p:sp>
        <p:nvSpPr>
          <p:cNvPr id="140" name="Rectangle 67"/>
          <p:cNvSpPr>
            <a:spLocks noChangeArrowheads="1"/>
          </p:cNvSpPr>
          <p:nvPr/>
        </p:nvSpPr>
        <p:spPr bwMode="auto">
          <a:xfrm>
            <a:off x="5281734" y="1370589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Rectangle 67"/>
          <p:cNvSpPr>
            <a:spLocks noChangeArrowheads="1"/>
          </p:cNvSpPr>
          <p:nvPr/>
        </p:nvSpPr>
        <p:spPr bwMode="auto">
          <a:xfrm>
            <a:off x="5281734" y="1594155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80</a:t>
            </a: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Rectangle 67"/>
          <p:cNvSpPr>
            <a:spLocks noChangeArrowheads="1"/>
          </p:cNvSpPr>
          <p:nvPr/>
        </p:nvSpPr>
        <p:spPr bwMode="auto">
          <a:xfrm>
            <a:off x="5281734" y="1818270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23%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Rectangle 67"/>
          <p:cNvSpPr>
            <a:spLocks noChangeArrowheads="1"/>
          </p:cNvSpPr>
          <p:nvPr/>
        </p:nvSpPr>
        <p:spPr bwMode="auto">
          <a:xfrm>
            <a:off x="5281734" y="2050572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6175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Rectangle 67"/>
          <p:cNvSpPr>
            <a:spLocks noChangeArrowheads="1"/>
          </p:cNvSpPr>
          <p:nvPr/>
        </p:nvSpPr>
        <p:spPr bwMode="auto">
          <a:xfrm>
            <a:off x="6095846" y="1368059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Rectangle 67"/>
          <p:cNvSpPr>
            <a:spLocks noChangeArrowheads="1"/>
          </p:cNvSpPr>
          <p:nvPr/>
        </p:nvSpPr>
        <p:spPr bwMode="auto">
          <a:xfrm>
            <a:off x="6095846" y="1591789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80</a:t>
            </a: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Rectangle 67"/>
          <p:cNvSpPr>
            <a:spLocks noChangeArrowheads="1"/>
          </p:cNvSpPr>
          <p:nvPr/>
        </p:nvSpPr>
        <p:spPr bwMode="auto">
          <a:xfrm>
            <a:off x="6095846" y="1818860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67"/>
          <p:cNvSpPr>
            <a:spLocks noChangeArrowheads="1"/>
          </p:cNvSpPr>
          <p:nvPr/>
        </p:nvSpPr>
        <p:spPr bwMode="auto">
          <a:xfrm>
            <a:off x="6095846" y="2050572"/>
            <a:ext cx="640080" cy="164592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4275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Rectangle 67"/>
          <p:cNvSpPr>
            <a:spLocks noChangeArrowheads="1"/>
          </p:cNvSpPr>
          <p:nvPr/>
        </p:nvSpPr>
        <p:spPr bwMode="auto">
          <a:xfrm>
            <a:off x="5294539" y="2568641"/>
            <a:ext cx="640080" cy="159483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67" name="Rectangle 67"/>
          <p:cNvSpPr>
            <a:spLocks noChangeArrowheads="1"/>
          </p:cNvSpPr>
          <p:nvPr/>
        </p:nvSpPr>
        <p:spPr bwMode="auto">
          <a:xfrm>
            <a:off x="5294539" y="2799002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98.07%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tangle 67"/>
          <p:cNvSpPr>
            <a:spLocks noChangeArrowheads="1"/>
          </p:cNvSpPr>
          <p:nvPr/>
        </p:nvSpPr>
        <p:spPr bwMode="auto">
          <a:xfrm>
            <a:off x="5292522" y="3027868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</a:t>
            </a:r>
          </a:p>
        </p:txBody>
      </p:sp>
      <p:sp>
        <p:nvSpPr>
          <p:cNvPr id="169" name="Rectangle 67"/>
          <p:cNvSpPr>
            <a:spLocks noChangeArrowheads="1"/>
          </p:cNvSpPr>
          <p:nvPr/>
        </p:nvSpPr>
        <p:spPr bwMode="auto">
          <a:xfrm>
            <a:off x="5288854" y="324689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82%</a:t>
            </a:r>
          </a:p>
        </p:txBody>
      </p:sp>
      <p:sp>
        <p:nvSpPr>
          <p:cNvPr id="170" name="Rectangle 67"/>
          <p:cNvSpPr>
            <a:spLocks noChangeArrowheads="1"/>
          </p:cNvSpPr>
          <p:nvPr/>
        </p:nvSpPr>
        <p:spPr bwMode="auto">
          <a:xfrm>
            <a:off x="5281734" y="3482258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24%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1" name="Rectangle 67"/>
          <p:cNvSpPr>
            <a:spLocks noChangeArrowheads="1"/>
          </p:cNvSpPr>
          <p:nvPr/>
        </p:nvSpPr>
        <p:spPr bwMode="auto">
          <a:xfrm>
            <a:off x="6110454" y="2571411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17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2" name="Rectangle 67"/>
          <p:cNvSpPr>
            <a:spLocks noChangeArrowheads="1"/>
          </p:cNvSpPr>
          <p:nvPr/>
        </p:nvSpPr>
        <p:spPr bwMode="auto">
          <a:xfrm>
            <a:off x="6111978" y="2799002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100%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Rectangle 67"/>
          <p:cNvSpPr>
            <a:spLocks noChangeArrowheads="1"/>
          </p:cNvSpPr>
          <p:nvPr/>
        </p:nvSpPr>
        <p:spPr bwMode="auto">
          <a:xfrm>
            <a:off x="6111978" y="3022742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92.34%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tangle 67"/>
          <p:cNvSpPr>
            <a:spLocks noChangeArrowheads="1"/>
          </p:cNvSpPr>
          <p:nvPr/>
        </p:nvSpPr>
        <p:spPr bwMode="auto">
          <a:xfrm>
            <a:off x="6111978" y="324853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80%</a:t>
            </a:r>
          </a:p>
        </p:txBody>
      </p:sp>
      <p:sp>
        <p:nvSpPr>
          <p:cNvPr id="175" name="Rectangle 67"/>
          <p:cNvSpPr>
            <a:spLocks noChangeArrowheads="1"/>
          </p:cNvSpPr>
          <p:nvPr/>
        </p:nvSpPr>
        <p:spPr bwMode="auto">
          <a:xfrm>
            <a:off x="6110454" y="3484348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38%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Rectangle 67"/>
          <p:cNvSpPr>
            <a:spLocks noChangeArrowheads="1"/>
          </p:cNvSpPr>
          <p:nvPr/>
        </p:nvSpPr>
        <p:spPr bwMode="auto">
          <a:xfrm>
            <a:off x="5679230" y="407236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2596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Rectangle 67"/>
          <p:cNvSpPr>
            <a:spLocks noChangeArrowheads="1"/>
          </p:cNvSpPr>
          <p:nvPr/>
        </p:nvSpPr>
        <p:spPr bwMode="auto">
          <a:xfrm>
            <a:off x="5679230" y="431421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1.93%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3" name="Rectangle 67"/>
          <p:cNvSpPr>
            <a:spLocks noChangeArrowheads="1"/>
          </p:cNvSpPr>
          <p:nvPr/>
        </p:nvSpPr>
        <p:spPr bwMode="auto">
          <a:xfrm>
            <a:off x="5679230" y="4809257"/>
            <a:ext cx="640080" cy="15544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76.31%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Rectangle 67"/>
          <p:cNvSpPr>
            <a:spLocks noChangeArrowheads="1"/>
          </p:cNvSpPr>
          <p:nvPr/>
        </p:nvSpPr>
        <p:spPr bwMode="auto">
          <a:xfrm>
            <a:off x="5679230" y="5047078"/>
            <a:ext cx="640080" cy="155448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US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5" name="Rectangle 67"/>
          <p:cNvSpPr>
            <a:spLocks noChangeArrowheads="1"/>
          </p:cNvSpPr>
          <p:nvPr/>
        </p:nvSpPr>
        <p:spPr bwMode="auto">
          <a:xfrm>
            <a:off x="5667808" y="6033031"/>
            <a:ext cx="640080" cy="159532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400 Hr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6" name="Rectangle 67"/>
          <p:cNvSpPr>
            <a:spLocks noChangeArrowheads="1"/>
          </p:cNvSpPr>
          <p:nvPr/>
        </p:nvSpPr>
        <p:spPr bwMode="auto">
          <a:xfrm>
            <a:off x="5669622" y="554043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1.2%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Rectangle 67"/>
          <p:cNvSpPr>
            <a:spLocks noChangeArrowheads="1"/>
          </p:cNvSpPr>
          <p:nvPr/>
        </p:nvSpPr>
        <p:spPr bwMode="auto">
          <a:xfrm>
            <a:off x="5679230" y="4563530"/>
            <a:ext cx="640080" cy="15544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0.42</a:t>
            </a:r>
            <a:endParaRPr lang="en-GB" sz="900" b="1" dirty="0">
              <a:ln w="0"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Rectangle 67"/>
          <p:cNvSpPr>
            <a:spLocks noChangeArrowheads="1"/>
          </p:cNvSpPr>
          <p:nvPr/>
        </p:nvSpPr>
        <p:spPr bwMode="auto">
          <a:xfrm>
            <a:off x="5683739" y="5783112"/>
            <a:ext cx="640080" cy="155448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9" name="Rectangle 67"/>
          <p:cNvSpPr>
            <a:spLocks noChangeArrowheads="1"/>
          </p:cNvSpPr>
          <p:nvPr/>
        </p:nvSpPr>
        <p:spPr bwMode="auto">
          <a:xfrm>
            <a:off x="6638376" y="407236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1232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 67"/>
          <p:cNvSpPr>
            <a:spLocks noChangeArrowheads="1"/>
          </p:cNvSpPr>
          <p:nvPr/>
        </p:nvSpPr>
        <p:spPr bwMode="auto">
          <a:xfrm>
            <a:off x="6638376" y="431421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1" name="Rectangle 67"/>
          <p:cNvSpPr>
            <a:spLocks noChangeArrowheads="1"/>
          </p:cNvSpPr>
          <p:nvPr/>
        </p:nvSpPr>
        <p:spPr bwMode="auto">
          <a:xfrm>
            <a:off x="6638376" y="4809257"/>
            <a:ext cx="640080" cy="155448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71.24%</a:t>
            </a:r>
          </a:p>
        </p:txBody>
      </p:sp>
      <p:sp>
        <p:nvSpPr>
          <p:cNvPr id="202" name="Rectangle 67"/>
          <p:cNvSpPr>
            <a:spLocks noChangeArrowheads="1"/>
          </p:cNvSpPr>
          <p:nvPr/>
        </p:nvSpPr>
        <p:spPr bwMode="auto">
          <a:xfrm>
            <a:off x="6638376" y="5047078"/>
            <a:ext cx="640080" cy="155448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US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19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6636480" y="6033031"/>
            <a:ext cx="640080" cy="159532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858 Hr</a:t>
            </a:r>
          </a:p>
        </p:txBody>
      </p:sp>
      <p:sp>
        <p:nvSpPr>
          <p:cNvPr id="204" name="Rectangle 67"/>
          <p:cNvSpPr>
            <a:spLocks noChangeArrowheads="1"/>
          </p:cNvSpPr>
          <p:nvPr/>
        </p:nvSpPr>
        <p:spPr bwMode="auto">
          <a:xfrm>
            <a:off x="6628768" y="5540434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 67"/>
          <p:cNvSpPr>
            <a:spLocks noChangeArrowheads="1"/>
          </p:cNvSpPr>
          <p:nvPr/>
        </p:nvSpPr>
        <p:spPr bwMode="auto">
          <a:xfrm>
            <a:off x="6638376" y="4563530"/>
            <a:ext cx="640080" cy="15544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0.31</a:t>
            </a:r>
          </a:p>
        </p:txBody>
      </p:sp>
      <p:sp>
        <p:nvSpPr>
          <p:cNvPr id="206" name="Rectangle 67"/>
          <p:cNvSpPr>
            <a:spLocks noChangeArrowheads="1"/>
          </p:cNvSpPr>
          <p:nvPr/>
        </p:nvSpPr>
        <p:spPr bwMode="auto">
          <a:xfrm>
            <a:off x="6642885" y="5783112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408215" y="894277"/>
            <a:ext cx="796709" cy="36550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221063" y="892181"/>
            <a:ext cx="795528" cy="36550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032730" y="893602"/>
            <a:ext cx="795528" cy="365501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anchor="ctr"/>
          <a:lstStyle>
            <a:defPPr>
              <a:defRPr lang="en-US"/>
            </a:defPPr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sz="1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6059958" y="919690"/>
            <a:ext cx="731520" cy="320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COG R2 </a:t>
            </a:r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LATAM</a:t>
            </a:r>
            <a:endParaRPr lang="en-US" sz="1000" b="1" dirty="0" smtClean="0">
              <a:solidFill>
                <a:srgbClr val="FFC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5252364" y="918130"/>
            <a:ext cx="731520" cy="320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COG R2 EMEA</a:t>
            </a:r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4441834" y="919464"/>
            <a:ext cx="731520" cy="320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COG</a:t>
            </a:r>
            <a:r>
              <a:rPr lang="en-US" sz="1000" b="1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R2 </a:t>
            </a:r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3659581" y="995357"/>
            <a:ext cx="685800" cy="155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Unit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571969" y="981187"/>
            <a:ext cx="233533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 Delivery Measures</a:t>
            </a:r>
          </a:p>
        </p:txBody>
      </p:sp>
      <p:sp>
        <p:nvSpPr>
          <p:cNvPr id="281" name="Rectangle 67"/>
          <p:cNvSpPr>
            <a:spLocks noChangeArrowheads="1"/>
          </p:cNvSpPr>
          <p:nvPr/>
        </p:nvSpPr>
        <p:spPr bwMode="auto">
          <a:xfrm>
            <a:off x="4667254" y="5302917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0.28%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2" name="Rectangle 67"/>
          <p:cNvSpPr>
            <a:spLocks noChangeArrowheads="1"/>
          </p:cNvSpPr>
          <p:nvPr/>
        </p:nvSpPr>
        <p:spPr bwMode="auto">
          <a:xfrm>
            <a:off x="5662254" y="530132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0.46%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3" name="Rectangle 67"/>
          <p:cNvSpPr>
            <a:spLocks noChangeArrowheads="1"/>
          </p:cNvSpPr>
          <p:nvPr/>
        </p:nvSpPr>
        <p:spPr bwMode="auto">
          <a:xfrm>
            <a:off x="6621400" y="5301320"/>
            <a:ext cx="640080" cy="155448"/>
          </a:xfrm>
          <a:prstGeom prst="rect">
            <a:avLst/>
          </a:prstGeom>
          <a:solidFill>
            <a:srgbClr val="00863D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50000"/>
              </a:spcAft>
            </a:pPr>
            <a:r>
              <a:rPr lang="en-GB" sz="900" b="1" dirty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GB" sz="900" b="1" dirty="0" smtClean="0">
                <a:ln w="0"/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%</a:t>
            </a:r>
            <a:endParaRPr lang="en-GB" sz="900" b="1" dirty="0">
              <a:ln w="0"/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1911924" y="6597973"/>
            <a:ext cx="595823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Note:**  CGM, R2 COG - Ongoing projects</a:t>
            </a:r>
          </a:p>
        </p:txBody>
      </p:sp>
    </p:spTree>
    <p:extLst>
      <p:ext uri="{BB962C8B-B14F-4D97-AF65-F5344CB8AC3E}">
        <p14:creationId xmlns:p14="http://schemas.microsoft.com/office/powerpoint/2010/main" val="1220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857" y="4164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Cognizant Testing - Observations &amp; Action Items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8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02183"/>
              </p:ext>
            </p:extLst>
          </p:nvPr>
        </p:nvGraphicFramePr>
        <p:xfrm>
          <a:off x="363627" y="426723"/>
          <a:ext cx="8720202" cy="6266701"/>
        </p:xfrm>
        <a:graphic>
          <a:graphicData uri="http://schemas.openxmlformats.org/drawingml/2006/table">
            <a:tbl>
              <a:tblPr/>
              <a:tblGrid>
                <a:gridCol w="1011542"/>
                <a:gridCol w="883315"/>
                <a:gridCol w="2957185"/>
                <a:gridCol w="3061655"/>
                <a:gridCol w="806505"/>
              </a:tblGrid>
              <a:tr h="288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Metrics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Program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Observations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Action Taken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Owner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279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Quality of Fix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QoF is consistently </a:t>
                      </a: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very low (~70%)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across all the rollouts which can be improved to 85% to reduce SIT execution.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Mandated development team to track Unit Test logs in QC.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4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Mandate </a:t>
                      </a:r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Impact Analysis for defect fix and prepare  Impact Analysis document in agreement with other stakeholder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 Team</a:t>
                      </a:r>
                      <a:endParaRPr kumimoji="0" 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27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- CGM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CGM QoF is considerably </a:t>
                      </a: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very low (~71%)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comparing other releases.</a:t>
                      </a:r>
                      <a:endParaRPr kumimoji="0" lang="en-US" altLang="en-US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Initiated to publish QoF tracker after every build and mandated Unit Testing in DEV environment.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 / Dev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49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Error Discovery Rate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EDR is </a:t>
                      </a:r>
                      <a:r>
                        <a:rPr kumimoji="0" lang="en-US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consistently very higher (~1)</a:t>
                      </a: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than nominal benchmark value (0.3 - 0.4) across all the rollouts.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Planned to implement Handshake Testing between technology track ((Ex. BizTalk,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FileNet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.NET, etc.)  in Dev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Dev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49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EDR is </a:t>
                      </a:r>
                      <a:r>
                        <a:rPr kumimoji="0" lang="en-US" altLang="en-US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reducing from 0.5 to 0.3 </a:t>
                      </a: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over release to release which indicates the improvement in Code Quality.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 Action Required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496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Requirement Stability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Absence of base-lined requirements 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 start of the project leads to multiple change requests in the later stages of SIT &amp; UAT. 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Initiated discussions with Chubb BA’s to get the base-lined requirements in prior the SIT test design phase.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 / BA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249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- R2 COG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Interface Data Mapping documents are yet to be baseline and Requirements for UW Portal, MMB, ACE Online interfaces not available</a:t>
                      </a:r>
                      <a:endParaRPr kumimoji="0" lang="en-US" altLang="en-US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2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Automation %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Improve the Regression Script Efficiency &amp; Parallel Execution (Multiple VDI / Brower's) to reduce the SIT regression cycle time.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Feasibility Study is in progress to perform parallel execution in multiple browsers. Initiated additional VDI requests to Chubb to perform parallel regression execution.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 / Chubb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21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Production Leakage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1 Production leakage related to Doc Gen in Aug release and 1 Production leakage related to Agent in </a:t>
                      </a: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Sept </a:t>
                      </a:r>
                      <a:r>
                        <a:rPr kumimoji="0" 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release which indicates the requirement of  additional test case to be added in regression suite.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Additional Doc Gen and Agent test cases added in regression suite to avoid production leakage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27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Environment Availability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UW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Portal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average environment unavailability is considerably high across all the rollouts.</a:t>
                      </a: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0" latinLnBrk="0" hangingPunct="0">
                        <a:spcAft>
                          <a:spcPct val="50000"/>
                        </a:spcAft>
                        <a:defRPr sz="19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algn="l" defTabSz="914400" rtl="0" eaLnBrk="0" latinLnBrk="0" hangingPunct="0">
                        <a:spcAft>
                          <a:spcPct val="50000"/>
                        </a:spcAft>
                        <a:defRPr sz="17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5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algn="l" defTabSz="914400" rtl="0" eaLnBrk="0" latinLnBrk="0" hangingPunct="0">
                        <a:spcAft>
                          <a:spcPct val="50000"/>
                        </a:spcAft>
                        <a:defRPr sz="13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algn="l" defTabSz="914400" rtl="0" eaLnBrk="0" latinLnBrk="0" hangingPunct="0"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0"/>
                        </a:spcBef>
                        <a:spcAft>
                          <a:spcPct val="50000"/>
                        </a:spcAft>
                        <a:buFont typeface="Verdana" panose="020B0604030504040204" pitchFamily="34" charset="0"/>
                        <a:defRPr sz="11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Initiated discussions with environment team to have planned environment outage tracker to SIT team for better test execution plan.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QA / Dev / </a:t>
                      </a:r>
                      <a:r>
                        <a:rPr kumimoji="0" lang="en-US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Env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Team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279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WorkView - R2 COG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The environment unavailability (858 PH) impacted the SIT completion date by 6 weeks.</a:t>
                      </a:r>
                      <a:r>
                        <a:rPr kumimoji="0" lang="en-US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T="45717" marB="4571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55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489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Key Improvement Levers Implemented - Sep 2016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78276" y="1944718"/>
            <a:ext cx="2286000" cy="274320"/>
          </a:xfrm>
          <a:prstGeom prst="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900" b="1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       </a:t>
            </a:r>
            <a:r>
              <a:rPr lang="en-US" sz="1100" dirty="0" smtClean="0"/>
              <a:t>Test Design &amp; Data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658184" y="1937527"/>
            <a:ext cx="2286000" cy="274320"/>
          </a:xfrm>
          <a:prstGeom prst="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900" b="1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            Requirements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0706" y="2370787"/>
            <a:ext cx="37453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30000"/>
              </a:lnSpc>
            </a:pPr>
            <a:r>
              <a:rPr lang="en-US" sz="10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WorkView:</a:t>
            </a:r>
          </a:p>
          <a:p>
            <a:pPr marL="0" lvl="1" algn="just">
              <a:lnSpc>
                <a:spcPct val="130000"/>
              </a:lnSpc>
            </a:pPr>
            <a:endParaRPr lang="en-US" sz="500" b="1" dirty="0" smtClean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Shift Left Strategy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Work View R2 COG and we have identified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30 defects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via Requirements Static Testing &amp;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 defects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via SOA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Testing.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91829" y="1574487"/>
            <a:ext cx="8046720" cy="1905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</p:cxnSp>
      <p:sp>
        <p:nvSpPr>
          <p:cNvPr id="53" name="Oval 52"/>
          <p:cNvSpPr/>
          <p:nvPr/>
        </p:nvSpPr>
        <p:spPr>
          <a:xfrm>
            <a:off x="453829" y="1766721"/>
            <a:ext cx="685800" cy="685800"/>
          </a:xfrm>
          <a:prstGeom prst="ellipse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85249" y="1700775"/>
            <a:ext cx="822960" cy="82296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98180" y="1574412"/>
            <a:ext cx="0" cy="9144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cxnSp>
        <p:nvCxnSpPr>
          <p:cNvPr id="56" name="Straight Arrow Connector 55"/>
          <p:cNvCxnSpPr/>
          <p:nvPr/>
        </p:nvCxnSpPr>
        <p:spPr>
          <a:xfrm>
            <a:off x="798180" y="2514719"/>
            <a:ext cx="0" cy="118872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sp>
        <p:nvSpPr>
          <p:cNvPr id="58" name="Oval 57"/>
          <p:cNvSpPr/>
          <p:nvPr/>
        </p:nvSpPr>
        <p:spPr>
          <a:xfrm>
            <a:off x="4651374" y="1775562"/>
            <a:ext cx="685800" cy="685800"/>
          </a:xfrm>
          <a:prstGeom prst="ellipse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576729" y="1700775"/>
            <a:ext cx="822960" cy="82296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970604" y="1593462"/>
            <a:ext cx="0" cy="9144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>
            <a:off x="4988209" y="2523735"/>
            <a:ext cx="0" cy="118872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3" y="1901405"/>
            <a:ext cx="420773" cy="420773"/>
          </a:xfrm>
          <a:prstGeom prst="rect">
            <a:avLst/>
          </a:prstGeom>
        </p:spPr>
      </p:pic>
      <p:pic>
        <p:nvPicPr>
          <p:cNvPr id="73" name="Picture 2" descr="http://simpleicon.com/wp-content/uploads/pen-15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8" y="1872291"/>
            <a:ext cx="441357" cy="4413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/>
          <p:cNvCxnSpPr/>
          <p:nvPr/>
        </p:nvCxnSpPr>
        <p:spPr>
          <a:xfrm>
            <a:off x="8824519" y="1593537"/>
            <a:ext cx="0" cy="18288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261648" y="2276850"/>
            <a:ext cx="37453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30000"/>
              </a:lnSpc>
            </a:pPr>
            <a:r>
              <a:rPr lang="en-US" sz="1000" b="1" dirty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WorkView</a:t>
            </a:r>
            <a:r>
              <a:rPr lang="en-US" sz="10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1" algn="just">
              <a:lnSpc>
                <a:spcPct val="130000"/>
              </a:lnSpc>
            </a:pPr>
            <a:endParaRPr lang="en-US" sz="5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Test Data Creation Utility for R2 COG Interfaces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(Genius, Meridian, SIS) which will reduced the test data creation effort by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160 PD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33952" y="3087891"/>
            <a:ext cx="374537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lnSpc>
                <a:spcPct val="130000"/>
              </a:lnSpc>
            </a:pPr>
            <a:r>
              <a:rPr lang="en-US" sz="10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ACE Chubb Integration:</a:t>
            </a:r>
          </a:p>
          <a:p>
            <a:pPr marL="0" lvl="1" algn="just">
              <a:lnSpc>
                <a:spcPct val="130000"/>
              </a:lnSpc>
            </a:pPr>
            <a:endParaRPr lang="en-US" sz="5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Data Verification Mechanism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PRISM to MERIDIAN migration which will validate 1000’s of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policy records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 hours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997326" y="4345183"/>
            <a:ext cx="2286000" cy="274320"/>
          </a:xfrm>
          <a:prstGeom prst="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900" b="1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       Process Optimization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7234" y="4337992"/>
            <a:ext cx="2286000" cy="274320"/>
          </a:xfrm>
          <a:prstGeom prst="rect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900" b="1">
                <a:solidFill>
                  <a:schemeClr val="lt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            Test Execution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49756" y="4806020"/>
            <a:ext cx="374537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0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Portal:</a:t>
            </a:r>
          </a:p>
          <a:p>
            <a:pPr marL="0" lvl="1" algn="just"/>
            <a:endParaRPr lang="en-US" sz="500" b="1" dirty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Portal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Regression Cycle is reduced to 3.5 days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the initial 5 days through parallel execution &amp; test script optimization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endParaRPr lang="en-US" sz="1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Automated Premium Calculator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validate premium calculation mechanism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 Underwriting Portal Programme (Property Australia &amp; Brazil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810879" y="3959867"/>
            <a:ext cx="8046720" cy="19050"/>
          </a:xfrm>
          <a:prstGeom prst="line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</p:cxnSp>
      <p:sp>
        <p:nvSpPr>
          <p:cNvPr id="106" name="Oval 105"/>
          <p:cNvSpPr/>
          <p:nvPr/>
        </p:nvSpPr>
        <p:spPr>
          <a:xfrm>
            <a:off x="472879" y="4167186"/>
            <a:ext cx="685800" cy="685800"/>
          </a:xfrm>
          <a:prstGeom prst="ellipse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04299" y="4091715"/>
            <a:ext cx="822960" cy="82296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817230" y="3959792"/>
            <a:ext cx="0" cy="9144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cxnSp>
        <p:nvCxnSpPr>
          <p:cNvPr id="109" name="Straight Arrow Connector 108"/>
          <p:cNvCxnSpPr/>
          <p:nvPr/>
        </p:nvCxnSpPr>
        <p:spPr>
          <a:xfrm>
            <a:off x="817230" y="4915184"/>
            <a:ext cx="0" cy="118872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sp>
        <p:nvSpPr>
          <p:cNvPr id="111" name="Oval 110"/>
          <p:cNvSpPr/>
          <p:nvPr/>
        </p:nvSpPr>
        <p:spPr>
          <a:xfrm>
            <a:off x="4670424" y="4176027"/>
            <a:ext cx="685800" cy="685800"/>
          </a:xfrm>
          <a:prstGeom prst="ellipse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>
              <a:solidFill>
                <a:schemeClr val="lt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595779" y="4113940"/>
            <a:ext cx="822960" cy="822960"/>
          </a:xfrm>
          <a:prstGeom prst="ellipse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989654" y="3978842"/>
            <a:ext cx="0" cy="9144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4" name="Straight Arrow Connector 113"/>
          <p:cNvCxnSpPr/>
          <p:nvPr/>
        </p:nvCxnSpPr>
        <p:spPr>
          <a:xfrm>
            <a:off x="5007259" y="4924200"/>
            <a:ext cx="0" cy="118872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cxnSp>
        <p:nvCxnSpPr>
          <p:cNvPr id="117" name="Straight Arrow Connector 116"/>
          <p:cNvCxnSpPr/>
          <p:nvPr/>
        </p:nvCxnSpPr>
        <p:spPr>
          <a:xfrm>
            <a:off x="8843569" y="3978917"/>
            <a:ext cx="0" cy="18288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tailEnd type="oval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5223243" y="4790302"/>
            <a:ext cx="374537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1000" b="1" dirty="0" smtClean="0">
                <a:solidFill>
                  <a:srgbClr val="7030A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Across All COG Programmes:</a:t>
            </a:r>
          </a:p>
          <a:p>
            <a:pPr marL="0" lvl="1" algn="just"/>
            <a:endParaRPr lang="en-US" sz="500" b="1" dirty="0" smtClean="0">
              <a:solidFill>
                <a:srgbClr val="7030A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Implemented </a:t>
            </a:r>
            <a:r>
              <a:rPr lang="en-US" sz="1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Digital TV (Video based Training Material)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across programs and shared with business users for UAT / Production training.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endParaRPr lang="en-US" sz="1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Implementing </a:t>
            </a:r>
            <a:r>
              <a:rPr lang="en-US" sz="1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End to End Quality Dashboard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which will </a:t>
            </a:r>
            <a:r>
              <a:rPr 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 </a:t>
            </a:r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Single View of Quality across all the phase of SDLC - Requirements, Design, Build, SIT and UAT.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endParaRPr lang="en-US" sz="1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08" y="4264740"/>
            <a:ext cx="495542" cy="495542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61" y="4249592"/>
            <a:ext cx="517581" cy="498948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2516573" y="778049"/>
            <a:ext cx="6326995" cy="577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lnSpc>
                <a:spcPct val="150000"/>
              </a:lnSpc>
            </a:pPr>
            <a:r>
              <a:rPr lang="en-US" sz="1050" dirty="0" smtClean="0">
                <a:solidFill>
                  <a:prstClr val="black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below section illustrates the key accomplishments achieved in Sep 2016 across Software Testing Lifecycle which will potentially improve the efficiency of the testing.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5714" y="797099"/>
            <a:ext cx="6787854" cy="50580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 smtClean="0"/>
          </a:p>
        </p:txBody>
      </p:sp>
      <p:sp>
        <p:nvSpPr>
          <p:cNvPr id="127" name="Pentagon 126"/>
          <p:cNvSpPr/>
          <p:nvPr/>
        </p:nvSpPr>
        <p:spPr>
          <a:xfrm>
            <a:off x="803618" y="797099"/>
            <a:ext cx="1728216" cy="521208"/>
          </a:xfrm>
          <a:prstGeom prst="homePlate">
            <a:avLst/>
          </a:prstGeom>
          <a:solidFill>
            <a:srgbClr val="2A6E6C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Improvement Levers</a:t>
            </a:r>
            <a:endParaRPr lang="en-US" sz="11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417928" y="6513425"/>
            <a:ext cx="549216" cy="180000"/>
          </a:xfrm>
        </p:spPr>
        <p:txBody>
          <a:bodyPr/>
          <a:lstStyle/>
          <a:p>
            <a:fld id="{B78AE48E-8483-4BD0-A417-21A0B5270AF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3869" y="117738"/>
            <a:ext cx="73954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UWP- Planned Continuous Improvement Initiatives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1620" y="978194"/>
          <a:ext cx="8556997" cy="5290160"/>
        </p:xfrm>
        <a:graphic>
          <a:graphicData uri="http://schemas.openxmlformats.org/drawingml/2006/table">
            <a:tbl>
              <a:tblPr firstRow="1" bandRow="1"/>
              <a:tblGrid>
                <a:gridCol w="1711538"/>
                <a:gridCol w="3322061"/>
                <a:gridCol w="3523398"/>
              </a:tblGrid>
              <a:tr h="2723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>
                    <a:lnL w="12700" cmpd="sng">
                      <a:noFill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8471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SHORT TERM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3 MONTHS</a:t>
                      </a:r>
                      <a:endParaRPr lang="en-US" sz="11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Regression Automation - Apollo Interface Verification using AUTO IT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Predicted - 50% effort saving per regression run. 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4084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Parallel execution of Automation Scripts in different VDI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Predicted - 25% effort saving per regression run..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  <a:tr h="2552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Automated Premium Calculator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Increase in test efficiency and accuracy.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408471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Static Testing - Early Stage Requirements Validation 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Early Identification of defects during</a:t>
                      </a:r>
                      <a:r>
                        <a:rPr lang="en-US" sz="11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the CR process / Requirements level</a:t>
                      </a:r>
                      <a:endParaRPr lang="en-US" sz="11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  <a:tr h="408471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Web services</a:t>
                      </a:r>
                      <a:r>
                        <a:rPr lang="en-US" sz="11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Testing - SOAP UI Based testing (For new services)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Early identification</a:t>
                      </a:r>
                      <a:r>
                        <a:rPr lang="en-US" sz="1100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of defects</a:t>
                      </a:r>
                      <a:endParaRPr lang="en-US" sz="1100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524156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MEDIUM TERM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6 MONTHS</a:t>
                      </a:r>
                      <a:endParaRPr lang="en-US" sz="11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Regression Automation - Genius Interface Verification - AUTO IT.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Predicted - 50% effort saving per regression run. 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  <a:tr h="56164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Increase in Risk Based Testing for  Country / LOB Rollouts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Increase in Test Coverage &amp; Effectiveness</a:t>
                      </a:r>
                      <a:endParaRPr lang="en-US" sz="1100" dirty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52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Unhandled Automation Execution for Regression.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Predicted - 50% effort saving per regression run..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  <a:tr h="52415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LONG TERM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100" b="1" baseline="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9 MONTHS</a:t>
                      </a:r>
                      <a:endParaRPr lang="en-US" sz="1100" b="1" dirty="0" smtClean="0"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Dynamic Content Validation for document verification.</a:t>
                      </a:r>
                      <a:r>
                        <a:rPr lang="en-US" sz="1100" baseline="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n-US" sz="1100" dirty="0" smtClean="0">
                        <a:solidFill>
                          <a:prstClr val="black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Predicted - 50% effort saving per regression run. 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40000"/>
                      </a:srgbClr>
                    </a:solidFill>
                  </a:tcPr>
                </a:tc>
              </a:tr>
              <a:tr h="91727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Leveraging automation  - functional testing for country rollouts</a:t>
                      </a:r>
                      <a:r>
                        <a:rPr lang="en-US" sz="1100" dirty="0" smtClean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100" dirty="0" smtClean="0">
                        <a:solidFill>
                          <a:prstClr val="black"/>
                        </a:solidFill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prstClr val="black"/>
                          </a:solidFill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Increase in Test Coverage</a:t>
                      </a:r>
                    </a:p>
                  </a:txBody>
                  <a:tcPr marL="103330" marR="10333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AutoShape 250"/>
          <p:cNvSpPr>
            <a:spLocks noChangeArrowheads="1"/>
          </p:cNvSpPr>
          <p:nvPr/>
        </p:nvSpPr>
        <p:spPr bwMode="auto">
          <a:xfrm flipV="1">
            <a:off x="2279173" y="870155"/>
            <a:ext cx="246309" cy="306353"/>
          </a:xfrm>
          <a:prstGeom prst="chevron">
            <a:avLst>
              <a:gd name="adj" fmla="val 50184"/>
            </a:avLst>
          </a:prstGeom>
          <a:solidFill>
            <a:srgbClr val="8064A2">
              <a:lumMod val="40000"/>
              <a:lumOff val="60000"/>
            </a:srgb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2"/>
          <p:cNvSpPr>
            <a:spLocks noChangeArrowheads="1"/>
          </p:cNvSpPr>
          <p:nvPr/>
        </p:nvSpPr>
        <p:spPr bwMode="auto">
          <a:xfrm flipV="1">
            <a:off x="2542989" y="870155"/>
            <a:ext cx="2239246" cy="306353"/>
          </a:xfrm>
          <a:prstGeom prst="chevron">
            <a:avLst>
              <a:gd name="adj" fmla="val 19124"/>
            </a:avLst>
          </a:prstGeom>
          <a:solidFill>
            <a:srgbClr val="7030A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0"/>
          <p:cNvSpPr>
            <a:spLocks noChangeArrowheads="1"/>
          </p:cNvSpPr>
          <p:nvPr/>
        </p:nvSpPr>
        <p:spPr bwMode="auto">
          <a:xfrm flipV="1">
            <a:off x="5344542" y="861632"/>
            <a:ext cx="196837" cy="306353"/>
          </a:xfrm>
          <a:prstGeom prst="chevron">
            <a:avLst>
              <a:gd name="adj" fmla="val 50184"/>
            </a:avLst>
          </a:prstGeom>
          <a:solidFill>
            <a:srgbClr val="8064A2">
              <a:lumMod val="40000"/>
              <a:lumOff val="60000"/>
            </a:srgbClr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a-DK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utoShape 252"/>
          <p:cNvSpPr>
            <a:spLocks noChangeArrowheads="1"/>
          </p:cNvSpPr>
          <p:nvPr/>
        </p:nvSpPr>
        <p:spPr bwMode="auto">
          <a:xfrm flipV="1">
            <a:off x="5532461" y="881206"/>
            <a:ext cx="2478055" cy="306353"/>
          </a:xfrm>
          <a:prstGeom prst="chevron">
            <a:avLst>
              <a:gd name="adj" fmla="val 19124"/>
            </a:avLst>
          </a:prstGeom>
          <a:solidFill>
            <a:srgbClr val="7030A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>
              <a:defRPr/>
            </a:pPr>
            <a:endParaRPr lang="da-DK" kern="0" noProof="1">
              <a:solidFill>
                <a:sysClr val="windowText" lastClr="000000">
                  <a:lumMod val="95000"/>
                  <a:lumOff val="5000"/>
                </a:sys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8186" y="865589"/>
            <a:ext cx="212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4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INITIATIVES</a:t>
            </a:r>
            <a:endParaRPr lang="en-GB" sz="14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31385" y="853025"/>
            <a:ext cx="212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400" b="1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BENEFITS</a:t>
            </a:r>
            <a:endParaRPr lang="en-GB" sz="1400" b="1" dirty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34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48E-8483-4BD0-A417-21A0B5270AF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83623" y="136892"/>
            <a:ext cx="10246929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Innovation Dashboard 2016</a:t>
            </a:r>
            <a:endParaRPr lang="en-US" sz="18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1109" y="587030"/>
            <a:ext cx="8406416" cy="1378180"/>
            <a:chOff x="481109" y="663840"/>
            <a:chExt cx="8406416" cy="1378180"/>
          </a:xfrm>
        </p:grpSpPr>
        <p:grpSp>
          <p:nvGrpSpPr>
            <p:cNvPr id="42" name="Group 41"/>
            <p:cNvGrpSpPr/>
            <p:nvPr/>
          </p:nvGrpSpPr>
          <p:grpSpPr>
            <a:xfrm>
              <a:off x="481109" y="663840"/>
              <a:ext cx="8406416" cy="1378180"/>
              <a:chOff x="204015" y="2714266"/>
              <a:chExt cx="6449970" cy="1417320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96" t="24973" r="3704" b="63792"/>
              <a:stretch/>
            </p:blipFill>
            <p:spPr>
              <a:xfrm>
                <a:off x="204015" y="2768768"/>
                <a:ext cx="6449970" cy="1320122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410374" y="2714266"/>
                <a:ext cx="84191" cy="1417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06509" y="762517"/>
              <a:ext cx="4125343" cy="276999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UW Portal - Innovation Savings 2016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" t="71518" r="69787" b="19735"/>
            <a:stretch/>
          </p:blipFill>
          <p:spPr>
            <a:xfrm>
              <a:off x="1044723" y="1169211"/>
              <a:ext cx="1311456" cy="50292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" t="71518" r="69787" b="19735"/>
            <a:stretch/>
          </p:blipFill>
          <p:spPr>
            <a:xfrm>
              <a:off x="2872036" y="1169211"/>
              <a:ext cx="1311456" cy="502920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1071262" y="1228306"/>
              <a:ext cx="1250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$43.18 K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2036" y="1204469"/>
              <a:ext cx="1311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190 PD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96089" y="1687281"/>
              <a:ext cx="1120652" cy="261610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Savings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27087" y="1684106"/>
              <a:ext cx="1120652" cy="261610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Cost Savings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82164" y="737633"/>
              <a:ext cx="4105361" cy="276999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WorkView - Innovation Savings 2016</a:t>
              </a: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" t="71518" r="69787" b="19735"/>
            <a:stretch/>
          </p:blipFill>
          <p:spPr>
            <a:xfrm>
              <a:off x="5320139" y="1166590"/>
              <a:ext cx="1311456" cy="502920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1" t="71518" r="69787" b="19735"/>
            <a:stretch/>
          </p:blipFill>
          <p:spPr>
            <a:xfrm>
              <a:off x="7081083" y="1166590"/>
              <a:ext cx="1311456" cy="502920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5346733" y="1205557"/>
              <a:ext cx="1250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$156.90 K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81083" y="1201848"/>
              <a:ext cx="1311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692 PD</a:t>
              </a:r>
              <a:endPara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05136" y="1684660"/>
              <a:ext cx="1120652" cy="261610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Savings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5645" y="1681485"/>
              <a:ext cx="1120652" cy="261610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050" b="1" dirty="0" smtClean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Cost Savings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1109" y="4335704"/>
            <a:ext cx="8448469" cy="1628026"/>
            <a:chOff x="481109" y="4681349"/>
            <a:chExt cx="8448469" cy="1628026"/>
          </a:xfrm>
        </p:grpSpPr>
        <p:sp>
          <p:nvSpPr>
            <p:cNvPr id="66" name="Flowchart: Process 65"/>
            <p:cNvSpPr/>
            <p:nvPr/>
          </p:nvSpPr>
          <p:spPr>
            <a:xfrm>
              <a:off x="481109" y="4698203"/>
              <a:ext cx="8439723" cy="161117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sx="99000" sy="99000" algn="ctr" rotWithShape="0">
                <a:prstClr val="black">
                  <a:alpha val="5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45720" rIns="18288" bIns="18288"/>
            <a:lstStyle/>
            <a:p>
              <a:pPr>
                <a:lnSpc>
                  <a:spcPct val="150000"/>
                </a:lnSpc>
                <a:spcAft>
                  <a:spcPts val="600"/>
                </a:spcAft>
                <a:defRPr/>
              </a:pPr>
              <a:r>
                <a:rPr lang="en-US" sz="1400" b="1" dirty="0">
                  <a:solidFill>
                    <a:srgbClr val="FF000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      </a:t>
              </a: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6" t="24973" r="3704" b="63792"/>
            <a:stretch/>
          </p:blipFill>
          <p:spPr>
            <a:xfrm>
              <a:off x="493809" y="4691728"/>
              <a:ext cx="8435769" cy="318954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2556429" y="4681349"/>
              <a:ext cx="4125343" cy="276999"/>
            </a:xfrm>
            <a:prstGeom prst="rect">
              <a:avLst/>
            </a:prstGeom>
            <a:noFill/>
          </p:spPr>
          <p:txBody>
            <a:bodyPr wrap="square" numCol="1" rtlCol="0" anchor="ctr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High Impact Innovations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2875" y="5331138"/>
              <a:ext cx="2529919" cy="883120"/>
            </a:xfrm>
            <a:prstGeom prst="rect">
              <a:avLst/>
            </a:prstGeom>
            <a:ln>
              <a:solidFill>
                <a:srgbClr val="2A6E6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endPara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00777" y="5088974"/>
              <a:ext cx="2655449" cy="283464"/>
            </a:xfrm>
            <a:prstGeom prst="rect">
              <a:avLst/>
            </a:prstGeom>
            <a:solidFill>
              <a:srgbClr val="2A6E6C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Interface </a:t>
              </a:r>
              <a:r>
                <a:rPr lang="en-US" sz="10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E2E</a:t>
              </a:r>
            </a:p>
            <a:p>
              <a:pPr algn="ctr"/>
              <a:r>
                <a:rPr lang="en-US" sz="10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</a:t>
              </a:r>
              <a:r>
                <a:rPr lang="en-US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Testing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8143" y="5703810"/>
              <a:ext cx="2527942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 Automated widget to extract the data elements from source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flat </a:t>
              </a:r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files (OMNI, Genius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etc.) and compare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</a:t>
              </a:r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with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WorkView</a:t>
              </a:r>
              <a:endParaRPr lang="en-US" sz="8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435002" y="5299858"/>
              <a:ext cx="2529919" cy="914400"/>
            </a:xfrm>
            <a:prstGeom prst="rect">
              <a:avLst/>
            </a:prstGeom>
            <a:ln>
              <a:solidFill>
                <a:srgbClr val="2A6E6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endPara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3373282" y="5090102"/>
              <a:ext cx="2655449" cy="283464"/>
            </a:xfrm>
            <a:prstGeom prst="rect">
              <a:avLst/>
            </a:prstGeom>
            <a:solidFill>
              <a:srgbClr val="2A6E6C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Automated End to End Image Interface Testing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19768" y="5699350"/>
              <a:ext cx="2552514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 End-to-End automated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utility </a:t>
              </a:r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to test all the routing rules, and to check the data validation between the ack files, audit logs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and in DB</a:t>
              </a:r>
              <a:endParaRPr lang="en-US" sz="85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76722" y="5464145"/>
              <a:ext cx="250638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Saved: </a:t>
              </a:r>
              <a:r>
                <a:rPr lang="en-GB" sz="1000" b="1" dirty="0" smtClean="0">
                  <a:solidFill>
                    <a:srgbClr val="7030A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80 PD 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749" y="5435186"/>
              <a:ext cx="264748" cy="264748"/>
            </a:xfrm>
            <a:prstGeom prst="rect">
              <a:avLst/>
            </a:prstGeom>
          </p:spPr>
        </p:pic>
        <p:sp>
          <p:nvSpPr>
            <p:cNvPr id="91" name="Rectangle 90"/>
            <p:cNvSpPr/>
            <p:nvPr/>
          </p:nvSpPr>
          <p:spPr>
            <a:xfrm>
              <a:off x="3436982" y="5462075"/>
              <a:ext cx="253865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Saved: </a:t>
              </a:r>
              <a:r>
                <a:rPr lang="en-GB" sz="1000" b="1" dirty="0" smtClean="0">
                  <a:solidFill>
                    <a:srgbClr val="7030A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209 </a:t>
              </a:r>
              <a:r>
                <a:rPr lang="en-GB" sz="1000" b="1" dirty="0">
                  <a:solidFill>
                    <a:srgbClr val="7030A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PD 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1100" y="5435186"/>
              <a:ext cx="264748" cy="264748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6216385" y="5299086"/>
              <a:ext cx="2529919" cy="914400"/>
            </a:xfrm>
            <a:prstGeom prst="rect">
              <a:avLst/>
            </a:prstGeom>
            <a:ln>
              <a:solidFill>
                <a:srgbClr val="2A6E6C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algn="ctr"/>
              <a:endPara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154665" y="5089330"/>
              <a:ext cx="2655449" cy="283464"/>
            </a:xfrm>
            <a:prstGeom prst="rect">
              <a:avLst/>
            </a:prstGeom>
            <a:solidFill>
              <a:srgbClr val="2A6E6C"/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 View </a:t>
              </a:r>
              <a:r>
                <a:rPr lang="en-US" sz="9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Digital TV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18262" y="5699632"/>
              <a:ext cx="2552514" cy="484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algn="ctr"/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Web based Digital TV enables the users to have a virtual demo of all the components and functionalities in </a:t>
              </a:r>
              <a:r>
                <a:rPr lang="en-US" sz="85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WorkView</a:t>
              </a:r>
              <a:r>
                <a:rPr lang="en-US" sz="85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231065" y="5442253"/>
              <a:ext cx="251523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000" b="1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Effort Saved: </a:t>
              </a:r>
              <a:r>
                <a:rPr lang="en-GB" sz="1000" b="1" dirty="0">
                  <a:solidFill>
                    <a:srgbClr val="7030A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GB" sz="1000" b="1" dirty="0" smtClean="0">
                  <a:solidFill>
                    <a:srgbClr val="7030A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 PD 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8796" y="5415364"/>
              <a:ext cx="264748" cy="264748"/>
            </a:xfrm>
            <a:prstGeom prst="rect">
              <a:avLst/>
            </a:prstGeom>
          </p:spPr>
        </p:pic>
      </p:grpSp>
      <p:pic>
        <p:nvPicPr>
          <p:cNvPr id="99" name="Picture 9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56162" r="3399" b="32597"/>
          <a:stretch/>
        </p:blipFill>
        <p:spPr>
          <a:xfrm>
            <a:off x="500483" y="2007780"/>
            <a:ext cx="8387042" cy="2219501"/>
          </a:xfrm>
          <a:prstGeom prst="rect">
            <a:avLst/>
          </a:prstGeom>
        </p:spPr>
      </p:pic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797904"/>
              </p:ext>
            </p:extLst>
          </p:nvPr>
        </p:nvGraphicFramePr>
        <p:xfrm>
          <a:off x="542686" y="2087345"/>
          <a:ext cx="8338013" cy="2020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43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3939" y="3044950"/>
            <a:ext cx="403252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19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NFO" val="CHU10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Logo"/>
</p:tagLst>
</file>

<file path=ppt/theme/theme1.xml><?xml version="1.0" encoding="utf-8"?>
<a:theme xmlns:a="http://schemas.openxmlformats.org/drawingml/2006/main" name="Chubb interim widescreen (v1.02)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Georgia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GM QA Strategy_Draft_V1.1.pptx" id="{7C88D5E9-3530-4CFE-9C14-140944C939A2}" vid="{4C7CFC04-1757-4AE7-8C2B-6C4B52DD46B4}"/>
    </a:ext>
  </a:extLst>
</a:theme>
</file>

<file path=ppt/theme/theme2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ubb">
      <a:dk1>
        <a:sysClr val="windowText" lastClr="000000"/>
      </a:dk1>
      <a:lt1>
        <a:sysClr val="window" lastClr="FFFFFF"/>
      </a:lt1>
      <a:dk2>
        <a:srgbClr val="4B4E53"/>
      </a:dk2>
      <a:lt2>
        <a:srgbClr val="AFAFAF"/>
      </a:lt2>
      <a:accent1>
        <a:srgbClr val="01C1D6"/>
      </a:accent1>
      <a:accent2>
        <a:srgbClr val="FF6600"/>
      </a:accent2>
      <a:accent3>
        <a:srgbClr val="6E27C5"/>
      </a:accent3>
      <a:accent4>
        <a:srgbClr val="FFB617"/>
      </a:accent4>
      <a:accent5>
        <a:srgbClr val="FF0198"/>
      </a:accent5>
      <a:accent6>
        <a:srgbClr val="150F96"/>
      </a:accent6>
      <a:hlink>
        <a:srgbClr val="150F96"/>
      </a:hlink>
      <a:folHlink>
        <a:srgbClr val="FF0198"/>
      </a:folHlink>
    </a:clrScheme>
    <a:fontScheme name="Chubb (Georgia)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BF8874D1F4242830FA65A6B34A102" ma:contentTypeVersion="0" ma:contentTypeDescription="Create a new document." ma:contentTypeScope="" ma:versionID="86d9695a4d40585a5a2700498e6838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6B2595-F01C-4E5F-852B-663219BD1A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729232-C412-43C8-914C-39B0773F9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084596-E264-4DFC-BC33-70D05C376896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ACE View AGM QA Test Approach_Draft_V1.0.pptx</Template>
  <TotalTime>11620</TotalTime>
  <Words>2365</Words>
  <Application>Microsoft Office PowerPoint</Application>
  <PresentationFormat>Custom</PresentationFormat>
  <Paragraphs>417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Georgia</vt:lpstr>
      <vt:lpstr>Segoe UI</vt:lpstr>
      <vt:lpstr>Symbol</vt:lpstr>
      <vt:lpstr>Wingdings</vt:lpstr>
      <vt:lpstr>Chubb interim widescreen (v1.02)</vt:lpstr>
      <vt:lpstr>Work View Automation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View AGM - High Level Plan &amp; Test Approach</dc:title>
  <dc:creator>Ramasamy, Venkatesh (Cognizant)</dc:creator>
  <cp:lastModifiedBy>Loganathan, Ratesh (Cognizant)</cp:lastModifiedBy>
  <cp:revision>2003</cp:revision>
  <dcterms:created xsi:type="dcterms:W3CDTF">2016-01-30T13:05:32Z</dcterms:created>
  <dcterms:modified xsi:type="dcterms:W3CDTF">2017-01-24T15:01:35Z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0x010100766BF8874D1F4242830FA65A6B34A102</vt:lpwstr>
  </property>
</Properties>
</file>