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6B03-FC67-4AD2-ABCD-92D8C27BF532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C0E5-BDC9-46B0-B08D-A785D47181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7C457418-6EE5-469C-9E3C-FA9DDD2E9832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90116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vector algorithm 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</a:rPr>
              <a:t>D</a:t>
            </a:r>
            <a:r>
              <a:rPr lang="en-US" baseline="-25000" smtClean="0">
                <a:solidFill>
                  <a:srgbClr val="CC0000"/>
                </a:solidFill>
              </a:rPr>
              <a:t>x</a:t>
            </a:r>
            <a:r>
              <a:rPr lang="en-US" smtClean="0">
                <a:solidFill>
                  <a:srgbClr val="CC0000"/>
                </a:solidFill>
              </a:rPr>
              <a:t>(y)</a:t>
            </a:r>
            <a:r>
              <a:rPr lang="en-US" smtClean="0"/>
              <a:t> = estimate of least cost from x to y</a:t>
            </a:r>
          </a:p>
          <a:p>
            <a:pPr lvl="1"/>
            <a:r>
              <a:rPr lang="en-US" smtClean="0"/>
              <a:t>x maintains  distance vector </a:t>
            </a:r>
            <a:r>
              <a:rPr lang="en-US" b="1" smtClean="0">
                <a:solidFill>
                  <a:srgbClr val="CC0000"/>
                </a:solidFill>
              </a:rPr>
              <a:t>D</a:t>
            </a:r>
            <a:r>
              <a:rPr lang="en-US" baseline="-25000" smtClean="0">
                <a:solidFill>
                  <a:srgbClr val="CC0000"/>
                </a:solidFill>
              </a:rPr>
              <a:t>x</a:t>
            </a:r>
            <a:r>
              <a:rPr lang="en-US" smtClean="0">
                <a:solidFill>
                  <a:srgbClr val="CC0000"/>
                </a:solidFill>
              </a:rPr>
              <a:t> = [D</a:t>
            </a:r>
            <a:r>
              <a:rPr lang="en-US" baseline="-25000" smtClean="0">
                <a:solidFill>
                  <a:srgbClr val="CC0000"/>
                </a:solidFill>
              </a:rPr>
              <a:t>x</a:t>
            </a:r>
            <a:r>
              <a:rPr lang="en-US" smtClean="0">
                <a:solidFill>
                  <a:srgbClr val="CC0000"/>
                </a:solidFill>
              </a:rPr>
              <a:t>(y): y </a:t>
            </a:r>
            <a:r>
              <a:rPr lang="ru-RU" smtClean="0">
                <a:solidFill>
                  <a:srgbClr val="CC0000"/>
                </a:solidFill>
              </a:rPr>
              <a:t>є</a:t>
            </a:r>
            <a:r>
              <a:rPr lang="en-US" smtClean="0">
                <a:solidFill>
                  <a:srgbClr val="CC0000"/>
                </a:solidFill>
              </a:rPr>
              <a:t> N ]</a:t>
            </a:r>
          </a:p>
          <a:p>
            <a:r>
              <a:rPr lang="en-US" smtClean="0"/>
              <a:t>node x:</a:t>
            </a:r>
          </a:p>
          <a:p>
            <a:pPr lvl="1"/>
            <a:r>
              <a:rPr lang="en-US" sz="2800" smtClean="0"/>
              <a:t>knows cost to each neighbor v: </a:t>
            </a:r>
            <a:r>
              <a:rPr lang="en-US" sz="2800" smtClean="0">
                <a:solidFill>
                  <a:srgbClr val="CC0000"/>
                </a:solidFill>
              </a:rPr>
              <a:t>c(x,v)</a:t>
            </a:r>
          </a:p>
          <a:p>
            <a:pPr lvl="1"/>
            <a:r>
              <a:rPr lang="en-US" sz="2800" smtClean="0"/>
              <a:t>maintains its neighbors’ distance vectors. For each neighbor v, x maintains </a:t>
            </a:r>
            <a:br>
              <a:rPr lang="en-US" sz="2800" smtClean="0"/>
            </a:br>
            <a:r>
              <a:rPr lang="en-US" sz="2800" b="1" smtClean="0">
                <a:solidFill>
                  <a:srgbClr val="CC0000"/>
                </a:solidFill>
              </a:rPr>
              <a:t>D</a:t>
            </a:r>
            <a:r>
              <a:rPr lang="en-US" sz="2800" baseline="-25000" smtClean="0">
                <a:solidFill>
                  <a:srgbClr val="CC0000"/>
                </a:solidFill>
              </a:rPr>
              <a:t>v</a:t>
            </a:r>
            <a:r>
              <a:rPr lang="en-US" sz="2800" smtClean="0">
                <a:solidFill>
                  <a:srgbClr val="CC0000"/>
                </a:solidFill>
              </a:rPr>
              <a:t> = [D</a:t>
            </a:r>
            <a:r>
              <a:rPr lang="en-US" sz="2800" baseline="-25000" smtClean="0">
                <a:solidFill>
                  <a:srgbClr val="CC0000"/>
                </a:solidFill>
              </a:rPr>
              <a:t>v</a:t>
            </a:r>
            <a:r>
              <a:rPr lang="en-US" sz="2800" smtClean="0">
                <a:solidFill>
                  <a:srgbClr val="CC0000"/>
                </a:solidFill>
              </a:rPr>
              <a:t>(y): y </a:t>
            </a:r>
            <a:r>
              <a:rPr lang="ru-RU" sz="2800" smtClean="0">
                <a:solidFill>
                  <a:srgbClr val="CC0000"/>
                </a:solidFill>
              </a:rPr>
              <a:t>є</a:t>
            </a:r>
            <a:r>
              <a:rPr lang="en-US" sz="2800" smtClean="0">
                <a:solidFill>
                  <a:srgbClr val="CC0000"/>
                </a:solidFill>
              </a:rPr>
              <a:t> N ]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16B67ADF-3EA1-4FBD-915A-7E475632B53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</a:rPr>
              <a:t>key idea:</a:t>
            </a:r>
            <a:r>
              <a:rPr lang="en-US" sz="3200" smtClean="0">
                <a:solidFill>
                  <a:srgbClr val="CC0000"/>
                </a:solidFill>
              </a:rPr>
              <a:t> </a:t>
            </a:r>
          </a:p>
          <a:p>
            <a:r>
              <a:rPr lang="en-US" smtClean="0"/>
              <a:t>from time-to-time, each node sends its own distance vector estimate to neighbors</a:t>
            </a:r>
          </a:p>
          <a:p>
            <a:r>
              <a:rPr lang="en-US" smtClean="0"/>
              <a:t>when x receives new DV estimate from neighbor, it updates its own DV using B-F equation: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003300" y="3821113"/>
            <a:ext cx="781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(y) </a:t>
            </a:r>
            <a:r>
              <a:rPr lang="en-US" sz="2800" i="1">
                <a:solidFill>
                  <a:srgbClr val="CC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 min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ＭＳ 明朝" pitchFamily="49" charset="-128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>
                <a:latin typeface="Gill Sans MT" pitchFamily="34" charset="0"/>
              </a:rPr>
              <a:t>under minor, natural conditions, the estimate </a:t>
            </a:r>
            <a:r>
              <a:rPr lang="en-US" sz="2800" i="1">
                <a:latin typeface="Gill Sans MT" pitchFamily="34" charset="0"/>
                <a:cs typeface="Times New Roman" pitchFamily="18" charset="0"/>
              </a:rPr>
              <a:t>D</a:t>
            </a:r>
            <a:r>
              <a:rPr lang="en-US" sz="2800" i="1" baseline="-30000">
                <a:latin typeface="Gill Sans MT" pitchFamily="34" charset="0"/>
                <a:cs typeface="Times New Roman" pitchFamily="18" charset="0"/>
              </a:rPr>
              <a:t>x</a:t>
            </a:r>
            <a:r>
              <a:rPr lang="en-US" sz="2800" i="1">
                <a:latin typeface="Gill Sans MT" pitchFamily="34" charset="0"/>
                <a:cs typeface="Times New Roman" pitchFamily="18" charset="0"/>
              </a:rPr>
              <a:t>(y) converge to the actual least cost </a:t>
            </a:r>
            <a:r>
              <a:rPr lang="en-US" sz="2800">
                <a:latin typeface="Gill Sans MT" pitchFamily="34" charset="0"/>
              </a:rPr>
              <a:t>d</a:t>
            </a:r>
            <a:r>
              <a:rPr lang="en-US" sz="2800" baseline="-25000">
                <a:latin typeface="Gill Sans MT" pitchFamily="34" charset="0"/>
              </a:rPr>
              <a:t>x</a:t>
            </a:r>
            <a:r>
              <a:rPr lang="en-US" sz="2800">
                <a:latin typeface="Gill Sans MT" pitchFamily="34" charset="0"/>
              </a:rPr>
              <a:t>(y)</a:t>
            </a:r>
            <a:r>
              <a:rPr lang="en-US" sz="2400">
                <a:latin typeface="Gill Sans MT" pitchFamily="34" charset="0"/>
              </a:rPr>
              <a:t> </a:t>
            </a:r>
          </a:p>
        </p:txBody>
      </p:sp>
      <p:pic>
        <p:nvPicPr>
          <p:cNvPr id="91143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4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5CBBC312-AF0B-474C-B8C1-76E08F5A3CC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3188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189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190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3193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196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197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198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199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00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01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3202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3203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from</a:t>
            </a:r>
          </a:p>
        </p:txBody>
      </p:sp>
      <p:sp>
        <p:nvSpPr>
          <p:cNvPr id="93204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3205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06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07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3208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3209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3210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3211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3212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13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3217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3218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19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20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21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22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23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3224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25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26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3227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3228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3229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3230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31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32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3233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93234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3235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3236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3237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93238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93239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93240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93241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2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3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4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5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6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7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248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93265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93267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8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9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0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1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3272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3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4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3297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/>
                </a:p>
              </p:txBody>
            </p:sp>
          </p:grpSp>
          <p:grpSp>
            <p:nvGrpSpPr>
              <p:cNvPr id="5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3289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0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1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2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3293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329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9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93277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/>
              </a:p>
            </p:txBody>
          </p:sp>
          <p:sp>
            <p:nvSpPr>
              <p:cNvPr id="93278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/>
              </a:p>
            </p:txBody>
          </p:sp>
          <p:sp>
            <p:nvSpPr>
              <p:cNvPr id="93279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/>
              </a:p>
            </p:txBody>
          </p:sp>
          <p:grpSp>
            <p:nvGrpSpPr>
              <p:cNvPr id="7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3281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2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3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4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3285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32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88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/>
                  </a:p>
                </p:txBody>
              </p:sp>
            </p:grpSp>
          </p:grpSp>
        </p:grpSp>
      </p:grpSp>
      <p:sp>
        <p:nvSpPr>
          <p:cNvPr id="93250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251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52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53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54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93261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262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263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3264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1F886590-9E1A-4284-BCCE-CE3061A8FBC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4212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3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14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15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16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217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218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94219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20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221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2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23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24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25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226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227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94228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29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230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31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32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33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4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235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236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94237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38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239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40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41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42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3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244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245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94246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47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248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49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50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51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52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253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254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94255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56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257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94258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94259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94260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94261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94262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94263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94264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94265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94266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94267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68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69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0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1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2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3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4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5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6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4277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78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79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80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81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82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283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284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94285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286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287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288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289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290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291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92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293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from</a:t>
            </a:r>
          </a:p>
        </p:txBody>
      </p:sp>
      <p:sp>
        <p:nvSpPr>
          <p:cNvPr id="94294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  <p:sp>
        <p:nvSpPr>
          <p:cNvPr id="94295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96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297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298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99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300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301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4302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03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04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305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306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307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308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09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10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11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12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13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314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15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16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94317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318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4319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4320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21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22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94323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94324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4325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4326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327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94328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94329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94330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94331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2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3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4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5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6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7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38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2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94355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94357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8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9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0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1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4362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3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4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438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88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/>
                </a:p>
              </p:txBody>
            </p:sp>
          </p:grpSp>
          <p:grpSp>
            <p:nvGrpSpPr>
              <p:cNvPr id="5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4379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80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81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82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4383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4385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386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94367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/>
              </a:p>
            </p:txBody>
          </p:sp>
          <p:sp>
            <p:nvSpPr>
              <p:cNvPr id="94368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/>
              </a:p>
            </p:txBody>
          </p:sp>
          <p:sp>
            <p:nvSpPr>
              <p:cNvPr id="94369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/>
              </a:p>
            </p:txBody>
          </p:sp>
          <p:grpSp>
            <p:nvGrpSpPr>
              <p:cNvPr id="7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4371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72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73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374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94375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4377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378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/>
                  </a:p>
                </p:txBody>
              </p:sp>
            </p:grpSp>
          </p:grpSp>
        </p:grpSp>
      </p:grpSp>
      <p:sp>
        <p:nvSpPr>
          <p:cNvPr id="94340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4341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42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43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44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45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94346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47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94348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349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4350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94351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4352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4353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cost to</a:t>
            </a:r>
          </a:p>
        </p:txBody>
      </p:sp>
      <p:sp>
        <p:nvSpPr>
          <p:cNvPr id="94354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196DFF53-D164-487E-ABB5-0285AC85AC45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95236" name="Picture 15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 smtClean="0"/>
              <a:t>Distance vector: link cost changes</a:t>
            </a:r>
            <a:endParaRPr lang="en-US" smtClean="0"/>
          </a:p>
        </p:txBody>
      </p:sp>
      <p:sp>
        <p:nvSpPr>
          <p:cNvPr id="95238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updates routing info, recalculates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if DV changes, notify neighbors</a:t>
            </a:r>
            <a:r>
              <a:rPr lang="en-US" sz="2200">
                <a:latin typeface="Gill Sans MT" pitchFamily="34" charset="0"/>
              </a:rPr>
              <a:t> </a:t>
            </a:r>
          </a:p>
        </p:txBody>
      </p:sp>
      <p:sp>
        <p:nvSpPr>
          <p:cNvPr id="95239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“good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fast”</a:t>
            </a:r>
            <a:endParaRPr lang="en-US" sz="1600">
              <a:solidFill>
                <a:srgbClr val="CC0000"/>
              </a:solidFill>
              <a:latin typeface="Gill Sans MT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95244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50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5277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8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5269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0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1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2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73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527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2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95255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56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57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5261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2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3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4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5265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526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26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95259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60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en-US"/>
              <a:t>’s update, updates its distance table.  </a:t>
            </a:r>
            <a:r>
              <a:rPr lang="en-US" i="1"/>
              <a:t>y</a:t>
            </a:r>
            <a:r>
              <a:rPr lang="en-US"/>
              <a:t>’s least costs do </a:t>
            </a:r>
            <a:r>
              <a:rPr lang="en-US" i="1"/>
              <a:t>not</a:t>
            </a:r>
            <a:r>
              <a:rPr lang="en-US"/>
              <a:t> change, so </a:t>
            </a:r>
            <a:r>
              <a:rPr lang="en-US" i="1"/>
              <a:t>y</a:t>
            </a:r>
            <a:r>
              <a:rPr lang="en-US"/>
              <a:t>  does </a:t>
            </a:r>
            <a:r>
              <a:rPr lang="en-US" i="1"/>
              <a:t>not</a:t>
            </a:r>
            <a:r>
              <a:rPr lang="en-US"/>
              <a:t> send a message to </a:t>
            </a:r>
            <a:r>
              <a:rPr lang="en-US" i="1"/>
              <a:t>z</a:t>
            </a:r>
            <a:r>
              <a:rPr lang="en-US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A98607E8-A58F-48B6-8AA7-4880CE415BAC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96260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 smtClean="0"/>
              <a:t>Distance vector: link cost changes</a:t>
            </a:r>
            <a:endParaRPr lang="en-US" smtClean="0"/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bad news travels slow</a:t>
            </a:r>
            <a:r>
              <a:rPr lang="en-US" sz="2400">
                <a:latin typeface="Gill Sans MT" pitchFamily="34" charset="0"/>
              </a:rPr>
              <a:t> - “count to infinity”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44 iterations before algorithm stabilizes: see text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96265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6271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2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3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6298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99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Comic Sans MS" pitchFamily="66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6290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91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92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93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294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629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9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96276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6277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6278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omic Sans MS" pitchFamily="66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6282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83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84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85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6286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6288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28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latin typeface="Comic Sans MS" pitchFamily="66" charset="0"/>
                    </a:rPr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96280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6281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4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poisoned reverse:</a:t>
            </a:r>
            <a:r>
              <a:rPr lang="en-US" sz="2000">
                <a:latin typeface="Gill Sans MT" pitchFamily="34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Z tells Y its (Z’s) distance to X is infinite (so Y won’t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latin typeface="Gill Sans MT" pitchFamily="34" charset="0"/>
              </a:rPr>
              <a:t>will this completely solve count to infinity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4-</a:t>
            </a:r>
            <a:fld id="{26D0D600-F250-40B2-A16F-6690BFBB1E34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97284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04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528637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Comparison of LS and DV algorithms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 smtClean="0">
                <a:solidFill>
                  <a:srgbClr val="CC0000"/>
                </a:solidFill>
              </a:rPr>
              <a:t>LS:</a:t>
            </a:r>
            <a:r>
              <a:rPr lang="en-US" sz="2000" smtClean="0"/>
              <a:t> with n nodes, E links, O(nE) msgs sent  </a:t>
            </a:r>
          </a:p>
          <a:p>
            <a:r>
              <a:rPr lang="en-US" sz="2000" b="1" i="1" smtClean="0">
                <a:solidFill>
                  <a:srgbClr val="CC0000"/>
                </a:solidFill>
              </a:rPr>
              <a:t>DV: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exchange between neighbors only</a:t>
            </a:r>
          </a:p>
          <a:p>
            <a:pPr lvl="1"/>
            <a:r>
              <a:rPr lang="en-US" sz="2000" smtClean="0"/>
              <a:t>convergence time varies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 smtClean="0">
                <a:solidFill>
                  <a:srgbClr val="CC0000"/>
                </a:solidFill>
              </a:rPr>
              <a:t>LS:</a:t>
            </a:r>
            <a:r>
              <a:rPr lang="en-US" sz="2000" smtClean="0"/>
              <a:t> O(n</a:t>
            </a:r>
            <a:r>
              <a:rPr lang="en-US" sz="2000" b="1" baseline="30000" smtClean="0"/>
              <a:t>2</a:t>
            </a:r>
            <a:r>
              <a:rPr lang="en-US" sz="2000" smtClean="0"/>
              <a:t>) algorithm requires O(nE) msgs</a:t>
            </a:r>
          </a:p>
          <a:p>
            <a:pPr lvl="1"/>
            <a:r>
              <a:rPr lang="en-US" sz="2000" smtClean="0"/>
              <a:t>may have oscillations</a:t>
            </a:r>
            <a:endParaRPr lang="en-US" sz="1800" smtClean="0"/>
          </a:p>
          <a:p>
            <a:r>
              <a:rPr lang="en-US" sz="2000" b="1" i="1" smtClean="0">
                <a:solidFill>
                  <a:srgbClr val="CC0000"/>
                </a:solidFill>
              </a:rPr>
              <a:t>DV:</a:t>
            </a:r>
            <a:r>
              <a:rPr lang="en-US" sz="2000" smtClean="0"/>
              <a:t> convergence time varies</a:t>
            </a:r>
          </a:p>
          <a:p>
            <a:pPr lvl="1"/>
            <a:r>
              <a:rPr lang="en-US" sz="2000" smtClean="0"/>
              <a:t>may be routing loops</a:t>
            </a:r>
          </a:p>
          <a:p>
            <a:pPr lvl="1"/>
            <a:r>
              <a:rPr lang="en-US" sz="2000" smtClean="0"/>
              <a:t>count-to-infinity problem</a:t>
            </a:r>
            <a:endParaRPr lang="en-US" sz="1800" smtClean="0"/>
          </a:p>
        </p:txBody>
      </p:sp>
      <p:sp>
        <p:nvSpPr>
          <p:cNvPr id="972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</a:rPr>
              <a:t>robustness:</a:t>
            </a:r>
            <a:r>
              <a:rPr lang="en-US" sz="2400" smtClean="0"/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</a:rPr>
              <a:t>LS: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node can advertise incorrect </a:t>
            </a:r>
            <a:r>
              <a:rPr lang="en-US" sz="2000" i="1" smtClean="0">
                <a:solidFill>
                  <a:srgbClr val="000099"/>
                </a:solidFill>
              </a:rPr>
              <a:t>link</a:t>
            </a:r>
            <a:r>
              <a:rPr lang="en-US" sz="2000" smtClean="0"/>
              <a:t> cost</a:t>
            </a:r>
          </a:p>
          <a:p>
            <a:pPr lvl="1"/>
            <a:r>
              <a:rPr lang="en-US" sz="2000" smtClean="0"/>
              <a:t>each node computes only its </a:t>
            </a:r>
            <a:r>
              <a:rPr lang="en-US" sz="2000" i="1" smtClean="0"/>
              <a:t>own</a:t>
            </a:r>
            <a:r>
              <a:rPr lang="en-US" sz="2000" smtClean="0"/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smtClean="0"/>
              <a:t>DV node can advertise incorrect </a:t>
            </a:r>
            <a:r>
              <a:rPr lang="en-US" sz="2000" i="1" smtClean="0">
                <a:solidFill>
                  <a:srgbClr val="000099"/>
                </a:solidFill>
              </a:rPr>
              <a:t>path</a:t>
            </a:r>
            <a:r>
              <a:rPr lang="en-US" sz="2000" smtClean="0"/>
              <a:t> cost</a:t>
            </a:r>
          </a:p>
          <a:p>
            <a:pPr lvl="1"/>
            <a:r>
              <a:rPr lang="en-US" sz="2000" smtClean="0"/>
              <a:t>each node’s table used by others </a:t>
            </a:r>
          </a:p>
          <a:p>
            <a:pPr lvl="2"/>
            <a:r>
              <a:rPr lang="en-US" sz="1800" smtClean="0"/>
              <a:t>error propagate thru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On-screen Show (4:3)</PresentationFormat>
  <Paragraphs>258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Distance vector algorithm </vt:lpstr>
      <vt:lpstr>Distance vector algorithm </vt:lpstr>
      <vt:lpstr>Slide 3</vt:lpstr>
      <vt:lpstr>Slide 4</vt:lpstr>
      <vt:lpstr>Distance vector: link cost changes</vt:lpstr>
      <vt:lpstr>Distance vector: link cost changes</vt:lpstr>
      <vt:lpstr>Comparison of LS and DV algorithms</vt:lpstr>
    </vt:vector>
  </TitlesOfParts>
  <Company>VIT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algorithm </dc:title>
  <dc:creator>jil</dc:creator>
  <cp:lastModifiedBy>jil</cp:lastModifiedBy>
  <cp:revision>1</cp:revision>
  <dcterms:created xsi:type="dcterms:W3CDTF">2013-09-26T10:58:48Z</dcterms:created>
  <dcterms:modified xsi:type="dcterms:W3CDTF">2013-09-26T10:59:31Z</dcterms:modified>
</cp:coreProperties>
</file>