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276" r:id="rId3"/>
    <p:sldId id="278" r:id="rId4"/>
    <p:sldId id="279" r:id="rId5"/>
    <p:sldId id="264" r:id="rId6"/>
    <p:sldId id="265" r:id="rId7"/>
    <p:sldId id="269" r:id="rId8"/>
    <p:sldId id="280" r:id="rId9"/>
    <p:sldId id="281" r:id="rId10"/>
    <p:sldId id="282" r:id="rId11"/>
    <p:sldId id="271" r:id="rId12"/>
    <p:sldId id="275" r:id="rId13"/>
    <p:sldId id="274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4617B-67EC-41B1-94CD-E189B23ECDE3}" type="doc">
      <dgm:prSet loTypeId="urn:microsoft.com/office/officeart/2005/8/layout/pList1" loCatId="list" qsTypeId="urn:microsoft.com/office/officeart/2005/8/quickstyle/simple1" qsCatId="simple" csTypeId="urn:microsoft.com/office/officeart/2005/8/colors/accent2_1" csCatId="accent2" phldr="1"/>
      <dgm:spPr/>
    </dgm:pt>
    <dgm:pt modelId="{556149F4-F2E7-4A9B-BE65-891E6D27822C}">
      <dgm:prSet phldrT="[Text]"/>
      <dgm:spPr/>
      <dgm:t>
        <a:bodyPr/>
        <a:lstStyle/>
        <a:p>
          <a:r>
            <a:rPr lang="en-US" dirty="0"/>
            <a:t>Data Mining</a:t>
          </a:r>
        </a:p>
      </dgm:t>
    </dgm:pt>
    <dgm:pt modelId="{AC3C1CB5-0123-499B-8C20-25EE56DFC968}" type="parTrans" cxnId="{36713517-4020-480B-9437-01DC0AED4B67}">
      <dgm:prSet/>
      <dgm:spPr/>
      <dgm:t>
        <a:bodyPr/>
        <a:lstStyle/>
        <a:p>
          <a:endParaRPr lang="en-US"/>
        </a:p>
      </dgm:t>
    </dgm:pt>
    <dgm:pt modelId="{FE07A604-3492-40B5-99EB-3281B4BA4BD2}" type="sibTrans" cxnId="{36713517-4020-480B-9437-01DC0AED4B67}">
      <dgm:prSet/>
      <dgm:spPr/>
      <dgm:t>
        <a:bodyPr/>
        <a:lstStyle/>
        <a:p>
          <a:endParaRPr lang="en-US"/>
        </a:p>
      </dgm:t>
    </dgm:pt>
    <dgm:pt modelId="{E0ABB654-12D9-422F-B96B-207357B34056}">
      <dgm:prSet phldrT="[Text]"/>
      <dgm:spPr/>
      <dgm:t>
        <a:bodyPr/>
        <a:lstStyle/>
        <a:p>
          <a:r>
            <a:rPr lang="en-US" dirty="0"/>
            <a:t>Intelligent Search Tool</a:t>
          </a:r>
        </a:p>
      </dgm:t>
    </dgm:pt>
    <dgm:pt modelId="{B0D4CA21-EE62-443E-B070-C10D5E5B47B3}" type="parTrans" cxnId="{CF050F93-582E-4734-B44B-110301D80B76}">
      <dgm:prSet/>
      <dgm:spPr/>
      <dgm:t>
        <a:bodyPr/>
        <a:lstStyle/>
        <a:p>
          <a:endParaRPr lang="en-US"/>
        </a:p>
      </dgm:t>
    </dgm:pt>
    <dgm:pt modelId="{51AB42FB-AA14-4887-8C05-685621405F5E}" type="sibTrans" cxnId="{CF050F93-582E-4734-B44B-110301D80B76}">
      <dgm:prSet/>
      <dgm:spPr/>
      <dgm:t>
        <a:bodyPr/>
        <a:lstStyle/>
        <a:p>
          <a:endParaRPr lang="en-US"/>
        </a:p>
      </dgm:t>
    </dgm:pt>
    <dgm:pt modelId="{40CB76BC-3B23-43C7-9587-A63DF298B4A6}">
      <dgm:prSet phldrT="[Text]"/>
      <dgm:spPr/>
      <dgm:t>
        <a:bodyPr/>
        <a:lstStyle/>
        <a:p>
          <a:r>
            <a:rPr lang="en-US" dirty="0"/>
            <a:t>Developing Other Ontologies</a:t>
          </a:r>
        </a:p>
      </dgm:t>
    </dgm:pt>
    <dgm:pt modelId="{724D94CF-CD88-4782-A092-F179F792CE4B}" type="parTrans" cxnId="{C04F3790-6769-4CD9-BF3D-4AB917503378}">
      <dgm:prSet/>
      <dgm:spPr/>
      <dgm:t>
        <a:bodyPr/>
        <a:lstStyle/>
        <a:p>
          <a:endParaRPr lang="en-US"/>
        </a:p>
      </dgm:t>
    </dgm:pt>
    <dgm:pt modelId="{883A24E1-7A66-4613-9CAB-3AB30E7F66E6}" type="sibTrans" cxnId="{C04F3790-6769-4CD9-BF3D-4AB917503378}">
      <dgm:prSet/>
      <dgm:spPr/>
      <dgm:t>
        <a:bodyPr/>
        <a:lstStyle/>
        <a:p>
          <a:endParaRPr lang="en-US"/>
        </a:p>
      </dgm:t>
    </dgm:pt>
    <dgm:pt modelId="{B7ABAB35-35A9-43A1-A4D7-5CAC94D74EF9}" type="pres">
      <dgm:prSet presAssocID="{E364617B-67EC-41B1-94CD-E189B23ECDE3}" presName="Name0" presStyleCnt="0">
        <dgm:presLayoutVars>
          <dgm:dir/>
          <dgm:resizeHandles val="exact"/>
        </dgm:presLayoutVars>
      </dgm:prSet>
      <dgm:spPr/>
    </dgm:pt>
    <dgm:pt modelId="{88065A73-6C73-4716-A057-66FCED20B41D}" type="pres">
      <dgm:prSet presAssocID="{556149F4-F2E7-4A9B-BE65-891E6D27822C}" presName="compNode" presStyleCnt="0"/>
      <dgm:spPr/>
    </dgm:pt>
    <dgm:pt modelId="{C5983711-D673-41F3-94A4-ED8632615E16}" type="pres">
      <dgm:prSet presAssocID="{556149F4-F2E7-4A9B-BE65-891E6D27822C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27A0A3FF-B02A-4B02-96D2-248C74101DA1}" type="pres">
      <dgm:prSet presAssocID="{556149F4-F2E7-4A9B-BE65-891E6D27822C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E68C8-936D-4821-8C67-F9626B543B75}" type="pres">
      <dgm:prSet presAssocID="{FE07A604-3492-40B5-99EB-3281B4BA4BD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B1313C0-1BD9-40F9-A0D9-5AF166A573C2}" type="pres">
      <dgm:prSet presAssocID="{E0ABB654-12D9-422F-B96B-207357B34056}" presName="compNode" presStyleCnt="0"/>
      <dgm:spPr/>
    </dgm:pt>
    <dgm:pt modelId="{87FEFF34-B6E5-4026-AD03-AD73CDD3B198}" type="pres">
      <dgm:prSet presAssocID="{E0ABB654-12D9-422F-B96B-207357B34056}" presName="pict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53E052A-096E-4364-A08E-016DF3C02A3C}" type="pres">
      <dgm:prSet presAssocID="{E0ABB654-12D9-422F-B96B-207357B34056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574A7-9B36-4368-AA24-820C912DD359}" type="pres">
      <dgm:prSet presAssocID="{51AB42FB-AA14-4887-8C05-685621405F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E378D02-7D6C-4CB2-9406-DEA5DEE6E54D}" type="pres">
      <dgm:prSet presAssocID="{40CB76BC-3B23-43C7-9587-A63DF298B4A6}" presName="compNode" presStyleCnt="0"/>
      <dgm:spPr/>
    </dgm:pt>
    <dgm:pt modelId="{4A65C2EE-F459-4F15-8B4C-6ED40A44A9AC}" type="pres">
      <dgm:prSet presAssocID="{40CB76BC-3B23-43C7-9587-A63DF298B4A6}" presName="pict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38566554-D19A-47BE-B184-8626D9BD7248}" type="pres">
      <dgm:prSet presAssocID="{40CB76BC-3B23-43C7-9587-A63DF298B4A6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42E278-007E-9644-BE12-C4853AD1C205}" type="presOf" srcId="{FE07A604-3492-40B5-99EB-3281B4BA4BD2}" destId="{0FEE68C8-936D-4821-8C67-F9626B543B75}" srcOrd="0" destOrd="0" presId="urn:microsoft.com/office/officeart/2005/8/layout/pList1"/>
    <dgm:cxn modelId="{C04F3790-6769-4CD9-BF3D-4AB917503378}" srcId="{E364617B-67EC-41B1-94CD-E189B23ECDE3}" destId="{40CB76BC-3B23-43C7-9587-A63DF298B4A6}" srcOrd="2" destOrd="0" parTransId="{724D94CF-CD88-4782-A092-F179F792CE4B}" sibTransId="{883A24E1-7A66-4613-9CAB-3AB30E7F66E6}"/>
    <dgm:cxn modelId="{36713517-4020-480B-9437-01DC0AED4B67}" srcId="{E364617B-67EC-41B1-94CD-E189B23ECDE3}" destId="{556149F4-F2E7-4A9B-BE65-891E6D27822C}" srcOrd="0" destOrd="0" parTransId="{AC3C1CB5-0123-499B-8C20-25EE56DFC968}" sibTransId="{FE07A604-3492-40B5-99EB-3281B4BA4BD2}"/>
    <dgm:cxn modelId="{FF5D8647-250C-CC47-BCC9-7B6247842843}" type="presOf" srcId="{E0ABB654-12D9-422F-B96B-207357B34056}" destId="{353E052A-096E-4364-A08E-016DF3C02A3C}" srcOrd="0" destOrd="0" presId="urn:microsoft.com/office/officeart/2005/8/layout/pList1"/>
    <dgm:cxn modelId="{CF050F93-582E-4734-B44B-110301D80B76}" srcId="{E364617B-67EC-41B1-94CD-E189B23ECDE3}" destId="{E0ABB654-12D9-422F-B96B-207357B34056}" srcOrd="1" destOrd="0" parTransId="{B0D4CA21-EE62-443E-B070-C10D5E5B47B3}" sibTransId="{51AB42FB-AA14-4887-8C05-685621405F5E}"/>
    <dgm:cxn modelId="{DFA99D4D-10F0-EE44-9E5A-638F5FCA0E37}" type="presOf" srcId="{51AB42FB-AA14-4887-8C05-685621405F5E}" destId="{3AC574A7-9B36-4368-AA24-820C912DD359}" srcOrd="0" destOrd="0" presId="urn:microsoft.com/office/officeart/2005/8/layout/pList1"/>
    <dgm:cxn modelId="{531DBDBC-4667-B541-82B3-1EB562955A60}" type="presOf" srcId="{556149F4-F2E7-4A9B-BE65-891E6D27822C}" destId="{27A0A3FF-B02A-4B02-96D2-248C74101DA1}" srcOrd="0" destOrd="0" presId="urn:microsoft.com/office/officeart/2005/8/layout/pList1"/>
    <dgm:cxn modelId="{4522D468-F9EE-5044-A82A-5A6096CE312B}" type="presOf" srcId="{40CB76BC-3B23-43C7-9587-A63DF298B4A6}" destId="{38566554-D19A-47BE-B184-8626D9BD7248}" srcOrd="0" destOrd="0" presId="urn:microsoft.com/office/officeart/2005/8/layout/pList1"/>
    <dgm:cxn modelId="{F55C03DD-C9A7-4643-8412-9FDAD1A1DB57}" type="presOf" srcId="{E364617B-67EC-41B1-94CD-E189B23ECDE3}" destId="{B7ABAB35-35A9-43A1-A4D7-5CAC94D74EF9}" srcOrd="0" destOrd="0" presId="urn:microsoft.com/office/officeart/2005/8/layout/pList1"/>
    <dgm:cxn modelId="{6BA83E43-0F24-8F4D-9E6B-CA3B452A5199}" type="presParOf" srcId="{B7ABAB35-35A9-43A1-A4D7-5CAC94D74EF9}" destId="{88065A73-6C73-4716-A057-66FCED20B41D}" srcOrd="0" destOrd="0" presId="urn:microsoft.com/office/officeart/2005/8/layout/pList1"/>
    <dgm:cxn modelId="{74FC6653-B11B-9441-B662-BE96E89301AA}" type="presParOf" srcId="{88065A73-6C73-4716-A057-66FCED20B41D}" destId="{C5983711-D673-41F3-94A4-ED8632615E16}" srcOrd="0" destOrd="0" presId="urn:microsoft.com/office/officeart/2005/8/layout/pList1"/>
    <dgm:cxn modelId="{8AB96B2D-E33A-D049-B1D0-14428FBB0643}" type="presParOf" srcId="{88065A73-6C73-4716-A057-66FCED20B41D}" destId="{27A0A3FF-B02A-4B02-96D2-248C74101DA1}" srcOrd="1" destOrd="0" presId="urn:microsoft.com/office/officeart/2005/8/layout/pList1"/>
    <dgm:cxn modelId="{136E027A-C319-3C44-87E9-DB12398F58D8}" type="presParOf" srcId="{B7ABAB35-35A9-43A1-A4D7-5CAC94D74EF9}" destId="{0FEE68C8-936D-4821-8C67-F9626B543B75}" srcOrd="1" destOrd="0" presId="urn:microsoft.com/office/officeart/2005/8/layout/pList1"/>
    <dgm:cxn modelId="{4E491FA5-5126-7B48-B319-8A1EBA5A329D}" type="presParOf" srcId="{B7ABAB35-35A9-43A1-A4D7-5CAC94D74EF9}" destId="{4B1313C0-1BD9-40F9-A0D9-5AF166A573C2}" srcOrd="2" destOrd="0" presId="urn:microsoft.com/office/officeart/2005/8/layout/pList1"/>
    <dgm:cxn modelId="{1E8AC9BC-7E19-C841-8710-3636777EB539}" type="presParOf" srcId="{4B1313C0-1BD9-40F9-A0D9-5AF166A573C2}" destId="{87FEFF34-B6E5-4026-AD03-AD73CDD3B198}" srcOrd="0" destOrd="0" presId="urn:microsoft.com/office/officeart/2005/8/layout/pList1"/>
    <dgm:cxn modelId="{D20894A8-C4E8-2343-A4BA-DC7558342B5B}" type="presParOf" srcId="{4B1313C0-1BD9-40F9-A0D9-5AF166A573C2}" destId="{353E052A-096E-4364-A08E-016DF3C02A3C}" srcOrd="1" destOrd="0" presId="urn:microsoft.com/office/officeart/2005/8/layout/pList1"/>
    <dgm:cxn modelId="{007CC389-9669-1F48-8581-4A188E317EB5}" type="presParOf" srcId="{B7ABAB35-35A9-43A1-A4D7-5CAC94D74EF9}" destId="{3AC574A7-9B36-4368-AA24-820C912DD359}" srcOrd="3" destOrd="0" presId="urn:microsoft.com/office/officeart/2005/8/layout/pList1"/>
    <dgm:cxn modelId="{1DF39CEC-210D-F44B-BB0B-204ACB1B852A}" type="presParOf" srcId="{B7ABAB35-35A9-43A1-A4D7-5CAC94D74EF9}" destId="{8E378D02-7D6C-4CB2-9406-DEA5DEE6E54D}" srcOrd="4" destOrd="0" presId="urn:microsoft.com/office/officeart/2005/8/layout/pList1"/>
    <dgm:cxn modelId="{63D41EB0-E026-DF42-9BC2-EE49267095D3}" type="presParOf" srcId="{8E378D02-7D6C-4CB2-9406-DEA5DEE6E54D}" destId="{4A65C2EE-F459-4F15-8B4C-6ED40A44A9AC}" srcOrd="0" destOrd="0" presId="urn:microsoft.com/office/officeart/2005/8/layout/pList1"/>
    <dgm:cxn modelId="{9394F257-9D11-9E43-A968-D7ADD6AB5B89}" type="presParOf" srcId="{8E378D02-7D6C-4CB2-9406-DEA5DEE6E54D}" destId="{38566554-D19A-47BE-B184-8626D9BD72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625EC-0477-4D72-B8FD-DECF6E8AEA19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4A261-2E81-475E-9FFA-BE0B15E7F35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Structural Content Measures</a:t>
          </a:r>
        </a:p>
      </dgm:t>
    </dgm:pt>
    <dgm:pt modelId="{6E98A732-F556-45B6-93E3-470FDDBD4F37}" type="parTrans" cxnId="{51DF5163-D5EF-4E1D-BE8E-179D2957F3C0}">
      <dgm:prSet/>
      <dgm:spPr/>
      <dgm:t>
        <a:bodyPr/>
        <a:lstStyle/>
        <a:p>
          <a:endParaRPr lang="en-US"/>
        </a:p>
      </dgm:t>
    </dgm:pt>
    <dgm:pt modelId="{11E733C2-15EC-47A0-8534-7C6BDDB225B5}" type="sibTrans" cxnId="{51DF5163-D5EF-4E1D-BE8E-179D2957F3C0}">
      <dgm:prSet/>
      <dgm:spPr/>
      <dgm:t>
        <a:bodyPr/>
        <a:lstStyle/>
        <a:p>
          <a:endParaRPr lang="en-US"/>
        </a:p>
      </dgm:t>
    </dgm:pt>
    <dgm:pt modelId="{79BBE733-EF90-45C5-902A-053063E688E6}">
      <dgm:prSet phldrT="[Text]"/>
      <dgm:spPr/>
      <dgm:t>
        <a:bodyPr/>
        <a:lstStyle/>
        <a:p>
          <a:r>
            <a:rPr lang="en-US" dirty="0"/>
            <a:t>Functional Measures</a:t>
          </a:r>
        </a:p>
      </dgm:t>
    </dgm:pt>
    <dgm:pt modelId="{551AA85E-3DF8-47C2-84B9-4D98508B6F32}" type="parTrans" cxnId="{A0D7363C-96EB-40F4-84E8-3F84C8E97311}">
      <dgm:prSet/>
      <dgm:spPr/>
      <dgm:t>
        <a:bodyPr/>
        <a:lstStyle/>
        <a:p>
          <a:endParaRPr lang="en-US"/>
        </a:p>
      </dgm:t>
    </dgm:pt>
    <dgm:pt modelId="{64C56594-1705-4ACA-A9A2-038E12F014E1}" type="sibTrans" cxnId="{A0D7363C-96EB-40F4-84E8-3F84C8E97311}">
      <dgm:prSet/>
      <dgm:spPr/>
      <dgm:t>
        <a:bodyPr/>
        <a:lstStyle/>
        <a:p>
          <a:endParaRPr lang="en-US"/>
        </a:p>
      </dgm:t>
    </dgm:pt>
    <dgm:pt modelId="{3B02FC46-6FDA-40B3-9905-87B812CC974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Evaluation of Sweet Ontology</a:t>
          </a:r>
        </a:p>
      </dgm:t>
    </dgm:pt>
    <dgm:pt modelId="{AC794B96-0C80-43EC-9F46-DA4461534AF2}" type="parTrans" cxnId="{B6243D48-4FEB-4202-8861-78F3A69DD4F4}">
      <dgm:prSet/>
      <dgm:spPr/>
      <dgm:t>
        <a:bodyPr/>
        <a:lstStyle/>
        <a:p>
          <a:endParaRPr lang="en-US"/>
        </a:p>
      </dgm:t>
    </dgm:pt>
    <dgm:pt modelId="{6F3BB416-F8BF-4E48-9C16-072B4CCACB20}" type="sibTrans" cxnId="{B6243D48-4FEB-4202-8861-78F3A69DD4F4}">
      <dgm:prSet/>
      <dgm:spPr/>
      <dgm:t>
        <a:bodyPr/>
        <a:lstStyle/>
        <a:p>
          <a:endParaRPr lang="en-US"/>
        </a:p>
      </dgm:t>
    </dgm:pt>
    <dgm:pt modelId="{4D185229-01FD-4A30-8FC0-FA46FD4C38E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Usability Related Measures</a:t>
          </a:r>
        </a:p>
      </dgm:t>
    </dgm:pt>
    <dgm:pt modelId="{8B9B439A-065F-47BD-AC1B-D51DC4ED322F}" type="parTrans" cxnId="{F2EC2E74-D0A3-4812-AC36-1904E802777F}">
      <dgm:prSet/>
      <dgm:spPr/>
      <dgm:t>
        <a:bodyPr/>
        <a:lstStyle/>
        <a:p>
          <a:endParaRPr lang="en-US"/>
        </a:p>
      </dgm:t>
    </dgm:pt>
    <dgm:pt modelId="{89ABA45C-AF92-4E3A-B263-6CDE512993CB}" type="sibTrans" cxnId="{F2EC2E74-D0A3-4812-AC36-1904E802777F}">
      <dgm:prSet/>
      <dgm:spPr/>
      <dgm:t>
        <a:bodyPr/>
        <a:lstStyle/>
        <a:p>
          <a:endParaRPr lang="en-US"/>
        </a:p>
      </dgm:t>
    </dgm:pt>
    <dgm:pt modelId="{6265CA93-24B1-4C7E-BC0B-FC0EADA4547E}" type="pres">
      <dgm:prSet presAssocID="{4C6625EC-0477-4D72-B8FD-DECF6E8AEA1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1C3AC-DEC2-449A-AC37-1B3C3126F841}" type="pres">
      <dgm:prSet presAssocID="{4C6625EC-0477-4D72-B8FD-DECF6E8AEA19}" presName="triangle1" presStyleLbl="node1" presStyleIdx="0" presStyleCnt="4" custScaleX="101927" custLinFactNeighborX="-694" custLinFactNeighborY="-167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86614-40E8-4C66-959B-36339B3FEE0D}" type="pres">
      <dgm:prSet presAssocID="{4C6625EC-0477-4D72-B8FD-DECF6E8AEA19}" presName="triangle2" presStyleLbl="node1" presStyleIdx="1" presStyleCnt="4" custScaleX="113248" custScaleY="108242" custLinFactNeighborX="-117" custLinFactNeighborY="-3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4FBC0-ED01-446E-BEC5-4875430BB901}" type="pres">
      <dgm:prSet presAssocID="{4C6625EC-0477-4D72-B8FD-DECF6E8AEA19}" presName="triangle3" presStyleLbl="node1" presStyleIdx="2" presStyleCnt="4" custScaleY="108170" custLinFactNeighborX="-643" custLinFactNeighborY="-1698">
        <dgm:presLayoutVars>
          <dgm:bulletEnabled val="1"/>
        </dgm:presLayoutVars>
      </dgm:prSet>
      <dgm:spPr>
        <a:prstGeom prst="triangle">
          <a:avLst/>
        </a:prstGeom>
      </dgm:spPr>
      <dgm:t>
        <a:bodyPr/>
        <a:lstStyle/>
        <a:p>
          <a:endParaRPr lang="en-US"/>
        </a:p>
      </dgm:t>
    </dgm:pt>
    <dgm:pt modelId="{F343A7CD-4B8D-4FA9-9C4A-772AFAD0E363}" type="pres">
      <dgm:prSet presAssocID="{4C6625EC-0477-4D72-B8FD-DECF6E8AEA19}" presName="triangle4" presStyleLbl="node1" presStyleIdx="3" presStyleCnt="4" custScaleX="103312" custScaleY="107886" custLinFactNeighborX="406" custLinFactNeighborY="-2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FBEDD-8683-7E44-AA35-5F3059A75EE5}" type="presOf" srcId="{79BBE733-EF90-45C5-902A-053063E688E6}" destId="{8D886614-40E8-4C66-959B-36339B3FEE0D}" srcOrd="0" destOrd="0" presId="urn:microsoft.com/office/officeart/2005/8/layout/pyramid4"/>
    <dgm:cxn modelId="{ED590691-EA01-3D45-9294-E9AD4595C6D9}" type="presOf" srcId="{B154A261-2E81-475E-9FFA-BE0B15E7F352}" destId="{E461C3AC-DEC2-449A-AC37-1B3C3126F841}" srcOrd="0" destOrd="0" presId="urn:microsoft.com/office/officeart/2005/8/layout/pyramid4"/>
    <dgm:cxn modelId="{E72B4E99-92E3-9642-9989-28707448050C}" type="presOf" srcId="{4D185229-01FD-4A30-8FC0-FA46FD4C38E2}" destId="{F343A7CD-4B8D-4FA9-9C4A-772AFAD0E363}" srcOrd="0" destOrd="0" presId="urn:microsoft.com/office/officeart/2005/8/layout/pyramid4"/>
    <dgm:cxn modelId="{ACC37DAF-D489-BF48-BBDE-6C44B46DA5A5}" type="presOf" srcId="{3B02FC46-6FDA-40B3-9905-87B812CC974B}" destId="{5DA4FBC0-ED01-446E-BEC5-4875430BB901}" srcOrd="0" destOrd="0" presId="urn:microsoft.com/office/officeart/2005/8/layout/pyramid4"/>
    <dgm:cxn modelId="{18FC17F5-96AA-D14F-9A37-B9FBB221991E}" type="presOf" srcId="{4C6625EC-0477-4D72-B8FD-DECF6E8AEA19}" destId="{6265CA93-24B1-4C7E-BC0B-FC0EADA4547E}" srcOrd="0" destOrd="0" presId="urn:microsoft.com/office/officeart/2005/8/layout/pyramid4"/>
    <dgm:cxn modelId="{F2EC2E74-D0A3-4812-AC36-1904E802777F}" srcId="{4C6625EC-0477-4D72-B8FD-DECF6E8AEA19}" destId="{4D185229-01FD-4A30-8FC0-FA46FD4C38E2}" srcOrd="3" destOrd="0" parTransId="{8B9B439A-065F-47BD-AC1B-D51DC4ED322F}" sibTransId="{89ABA45C-AF92-4E3A-B263-6CDE512993CB}"/>
    <dgm:cxn modelId="{A0D7363C-96EB-40F4-84E8-3F84C8E97311}" srcId="{4C6625EC-0477-4D72-B8FD-DECF6E8AEA19}" destId="{79BBE733-EF90-45C5-902A-053063E688E6}" srcOrd="1" destOrd="0" parTransId="{551AA85E-3DF8-47C2-84B9-4D98508B6F32}" sibTransId="{64C56594-1705-4ACA-A9A2-038E12F014E1}"/>
    <dgm:cxn modelId="{B6243D48-4FEB-4202-8861-78F3A69DD4F4}" srcId="{4C6625EC-0477-4D72-B8FD-DECF6E8AEA19}" destId="{3B02FC46-6FDA-40B3-9905-87B812CC974B}" srcOrd="2" destOrd="0" parTransId="{AC794B96-0C80-43EC-9F46-DA4461534AF2}" sibTransId="{6F3BB416-F8BF-4E48-9C16-072B4CCACB20}"/>
    <dgm:cxn modelId="{51DF5163-D5EF-4E1D-BE8E-179D2957F3C0}" srcId="{4C6625EC-0477-4D72-B8FD-DECF6E8AEA19}" destId="{B154A261-2E81-475E-9FFA-BE0B15E7F352}" srcOrd="0" destOrd="0" parTransId="{6E98A732-F556-45B6-93E3-470FDDBD4F37}" sibTransId="{11E733C2-15EC-47A0-8534-7C6BDDB225B5}"/>
    <dgm:cxn modelId="{CB2B6ABB-67FB-4240-A08E-B11C789BBA87}" type="presParOf" srcId="{6265CA93-24B1-4C7E-BC0B-FC0EADA4547E}" destId="{E461C3AC-DEC2-449A-AC37-1B3C3126F841}" srcOrd="0" destOrd="0" presId="urn:microsoft.com/office/officeart/2005/8/layout/pyramid4"/>
    <dgm:cxn modelId="{E9EB6026-3894-BE49-8310-834D25630659}" type="presParOf" srcId="{6265CA93-24B1-4C7E-BC0B-FC0EADA4547E}" destId="{8D886614-40E8-4C66-959B-36339B3FEE0D}" srcOrd="1" destOrd="0" presId="urn:microsoft.com/office/officeart/2005/8/layout/pyramid4"/>
    <dgm:cxn modelId="{385D0027-16FC-9448-83A3-808F3FFC6EBB}" type="presParOf" srcId="{6265CA93-24B1-4C7E-BC0B-FC0EADA4547E}" destId="{5DA4FBC0-ED01-446E-BEC5-4875430BB901}" srcOrd="2" destOrd="0" presId="urn:microsoft.com/office/officeart/2005/8/layout/pyramid4"/>
    <dgm:cxn modelId="{B793B1AE-D8E4-1649-8343-3A5133CF8E85}" type="presParOf" srcId="{6265CA93-24B1-4C7E-BC0B-FC0EADA4547E}" destId="{F343A7CD-4B8D-4FA9-9C4A-772AFAD0E36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83711-D673-41F3-94A4-ED8632615E16}">
      <dsp:nvSpPr>
        <dsp:cNvPr id="0" name=""/>
        <dsp:cNvSpPr/>
      </dsp:nvSpPr>
      <dsp:spPr>
        <a:xfrm>
          <a:off x="1533" y="958764"/>
          <a:ext cx="2432331" cy="16758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A3FF-B02A-4B02-96D2-248C74101DA1}">
      <dsp:nvSpPr>
        <dsp:cNvPr id="0" name=""/>
        <dsp:cNvSpPr/>
      </dsp:nvSpPr>
      <dsp:spPr>
        <a:xfrm>
          <a:off x="1533" y="2634640"/>
          <a:ext cx="2432331" cy="902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Mining</a:t>
          </a:r>
        </a:p>
      </dsp:txBody>
      <dsp:txXfrm>
        <a:off x="1533" y="2634640"/>
        <a:ext cx="2432331" cy="902394"/>
      </dsp:txXfrm>
    </dsp:sp>
    <dsp:sp modelId="{87FEFF34-B6E5-4026-AD03-AD73CDD3B198}">
      <dsp:nvSpPr>
        <dsp:cNvPr id="0" name=""/>
        <dsp:cNvSpPr/>
      </dsp:nvSpPr>
      <dsp:spPr>
        <a:xfrm>
          <a:off x="2677199" y="958764"/>
          <a:ext cx="2432331" cy="1675876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E052A-096E-4364-A08E-016DF3C02A3C}">
      <dsp:nvSpPr>
        <dsp:cNvPr id="0" name=""/>
        <dsp:cNvSpPr/>
      </dsp:nvSpPr>
      <dsp:spPr>
        <a:xfrm>
          <a:off x="2677199" y="2634640"/>
          <a:ext cx="2432331" cy="902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Intelligent Search Tool</a:t>
          </a:r>
        </a:p>
      </dsp:txBody>
      <dsp:txXfrm>
        <a:off x="2677199" y="2634640"/>
        <a:ext cx="2432331" cy="902394"/>
      </dsp:txXfrm>
    </dsp:sp>
    <dsp:sp modelId="{4A65C2EE-F459-4F15-8B4C-6ED40A44A9AC}">
      <dsp:nvSpPr>
        <dsp:cNvPr id="0" name=""/>
        <dsp:cNvSpPr/>
      </dsp:nvSpPr>
      <dsp:spPr>
        <a:xfrm>
          <a:off x="5352866" y="958764"/>
          <a:ext cx="2432331" cy="1675876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66554-D19A-47BE-B184-8626D9BD7248}">
      <dsp:nvSpPr>
        <dsp:cNvPr id="0" name=""/>
        <dsp:cNvSpPr/>
      </dsp:nvSpPr>
      <dsp:spPr>
        <a:xfrm>
          <a:off x="5352866" y="2634640"/>
          <a:ext cx="2432331" cy="902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Developing Other Ontologies</a:t>
          </a:r>
        </a:p>
      </dsp:txBody>
      <dsp:txXfrm>
        <a:off x="5352866" y="2634640"/>
        <a:ext cx="2432331" cy="90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C3AC-DEC2-449A-AC37-1B3C3126F841}">
      <dsp:nvSpPr>
        <dsp:cNvPr id="0" name=""/>
        <dsp:cNvSpPr/>
      </dsp:nvSpPr>
      <dsp:spPr>
        <a:xfrm>
          <a:off x="3157665" y="-37977"/>
          <a:ext cx="1878654" cy="1843137"/>
        </a:xfrm>
        <a:prstGeom prst="triangl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Structural Content Measures</a:t>
          </a:r>
        </a:p>
      </dsp:txBody>
      <dsp:txXfrm>
        <a:off x="3627329" y="883592"/>
        <a:ext cx="939327" cy="921568"/>
      </dsp:txXfrm>
    </dsp:sp>
    <dsp:sp modelId="{8D886614-40E8-4C66-959B-36339B3FEE0D}">
      <dsp:nvSpPr>
        <dsp:cNvPr id="0" name=""/>
        <dsp:cNvSpPr/>
      </dsp:nvSpPr>
      <dsp:spPr>
        <a:xfrm>
          <a:off x="2142400" y="1667016"/>
          <a:ext cx="2087315" cy="19950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Functional Measures</a:t>
          </a:r>
        </a:p>
      </dsp:txBody>
      <dsp:txXfrm>
        <a:off x="2664229" y="2664540"/>
        <a:ext cx="1043657" cy="997524"/>
      </dsp:txXfrm>
    </dsp:sp>
    <dsp:sp modelId="{5DA4FBC0-ED01-446E-BEC5-4875430BB901}">
      <dsp:nvSpPr>
        <dsp:cNvPr id="0" name=""/>
        <dsp:cNvSpPr/>
      </dsp:nvSpPr>
      <dsp:spPr>
        <a:xfrm rot="10800000">
          <a:off x="3176363" y="1698570"/>
          <a:ext cx="1843137" cy="1993721"/>
        </a:xfrm>
        <a:prstGeom prst="triangl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Evaluation of Sweet Ontology</a:t>
          </a:r>
        </a:p>
      </dsp:txBody>
      <dsp:txXfrm rot="10800000">
        <a:off x="3637147" y="1698570"/>
        <a:ext cx="921569" cy="996860"/>
      </dsp:txXfrm>
    </dsp:sp>
    <dsp:sp modelId="{F343A7CD-4B8D-4FA9-9C4A-772AFAD0E363}">
      <dsp:nvSpPr>
        <dsp:cNvPr id="0" name=""/>
        <dsp:cNvSpPr/>
      </dsp:nvSpPr>
      <dsp:spPr>
        <a:xfrm>
          <a:off x="4086744" y="1677724"/>
          <a:ext cx="1904181" cy="1988486"/>
        </a:xfrm>
        <a:prstGeom prst="triangle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Usability Related Measures</a:t>
          </a:r>
        </a:p>
      </dsp:txBody>
      <dsp:txXfrm>
        <a:off x="4562789" y="2671967"/>
        <a:ext cx="952091" cy="994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E3AA-42D0-410F-8A26-EBB10102ACE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CFF02-4949-41E7-8C81-C1F1E4B7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8361B-6B7A-4D08-8BB0-577010B54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3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69" y="499745"/>
            <a:ext cx="7648661" cy="44704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99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719" y="2353945"/>
            <a:ext cx="7069455" cy="295021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1E1C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lIns="0" tIns="0" rIns="0" bIns="0"/>
          <a:lstStyle>
            <a:lvl1pPr algn="ctr" eaLnBrk="1" hangingPunct="1">
              <a:defRPr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A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>
          <a:xfrm>
            <a:off x="8632825" y="6273800"/>
            <a:ext cx="206375" cy="1651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01600" eaLnBrk="1" hangingPunct="1">
              <a:lnSpc>
                <a:spcPts val="1213"/>
              </a:lnSpc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580D13-345A-4C0B-A051-AF71EE0DA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6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5803900"/>
            <a:ext cx="9144000" cy="105251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pic>
        <p:nvPicPr>
          <p:cNvPr id="1028" name="Picture 10" descr="Small Use Shield_GoldOnTrans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8" descr="1-lineWordmark_GoldOnCard_NoBG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6462713"/>
            <a:ext cx="18224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138863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hyperlink" Target="https://lt.wikipedia.org/wiki/Garo_ma%C5%A1ina" TargetMode="External"/><Relationship Id="rId5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.jpl.nasa.gov/index.html" TargetMode="External"/><Relationship Id="rId4" Type="http://schemas.openxmlformats.org/officeDocument/2006/relationships/hyperlink" Target="http://gcmd.nasa.gov/" TargetMode="External"/><Relationship Id="rId5" Type="http://schemas.openxmlformats.org/officeDocument/2006/relationships/hyperlink" Target="http://sesdi.hao.ucar.edu/intro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1550988" y="2181225"/>
            <a:ext cx="6048375" cy="4873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725488" indent="-71437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800"/>
              </a:lnSpc>
            </a:pPr>
            <a:r>
              <a:rPr lang="en-US" altLang="en-US" sz="3200">
                <a:cs typeface="Calibri" panose="020F0502020204030204" pitchFamily="34" charset="0"/>
              </a:rPr>
              <a:t>Analysis of SWEET Ontology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1665288" y="3016250"/>
            <a:ext cx="6246812" cy="266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990000"/>
                </a:solidFill>
                <a:latin typeface="Calibri"/>
                <a:cs typeface="Calibri"/>
              </a:rPr>
              <a:t>Under the guidance of Professor</a:t>
            </a:r>
            <a:r>
              <a:rPr sz="200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990000"/>
                </a:solidFill>
                <a:latin typeface="Calibri"/>
                <a:cs typeface="Calibri"/>
              </a:rPr>
              <a:t>Dennis McLeod</a:t>
            </a:r>
            <a:endParaRPr sz="2000" dirty="0">
              <a:latin typeface="Calibri"/>
              <a:cs typeface="Calibri"/>
            </a:endParaRPr>
          </a:p>
          <a:p>
            <a:pPr>
              <a:defRPr/>
            </a:pPr>
            <a:endParaRPr sz="2000" dirty="0">
              <a:latin typeface="Times New Roman"/>
              <a:cs typeface="Times New Roman"/>
            </a:endParaRPr>
          </a:p>
          <a:p>
            <a:pPr algn="ctr">
              <a:spcBef>
                <a:spcPts val="1614"/>
              </a:spcBef>
              <a:defRPr/>
            </a:pPr>
            <a:r>
              <a:rPr sz="2000" i="1" spc="-15" dirty="0" smtClean="0">
                <a:solidFill>
                  <a:srgbClr val="1E1C11"/>
                </a:solidFill>
                <a:latin typeface="Times New Roman"/>
                <a:cs typeface="Times New Roman"/>
              </a:rPr>
              <a:t>Presented </a:t>
            </a:r>
            <a:r>
              <a:rPr sz="2000" i="1" spc="-5" dirty="0">
                <a:solidFill>
                  <a:srgbClr val="1E1C11"/>
                </a:solidFill>
                <a:latin typeface="Times New Roman"/>
                <a:cs typeface="Times New Roman"/>
              </a:rPr>
              <a:t>By: </a:t>
            </a: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Shashank Jivan Vernekar</a:t>
            </a:r>
            <a:endParaRPr lang="en-US" sz="2000" i="1" dirty="0">
              <a:solidFill>
                <a:srgbClr val="1E1C1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614"/>
              </a:spcBef>
              <a:defRPr/>
            </a:pPr>
            <a:r>
              <a:rPr lang="en-US" sz="2000" i="1" dirty="0">
                <a:solidFill>
                  <a:srgbClr val="1E1C11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 err="1" smtClean="0">
                <a:solidFill>
                  <a:srgbClr val="1E1C11"/>
                </a:solidFill>
                <a:latin typeface="Times New Roman"/>
                <a:cs typeface="Times New Roman"/>
              </a:rPr>
              <a:t>Tanvi</a:t>
            </a: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>
                <a:solidFill>
                  <a:srgbClr val="1E1C11"/>
                </a:solidFill>
                <a:latin typeface="Times New Roman"/>
                <a:cs typeface="Times New Roman"/>
              </a:rPr>
              <a:t>Juneja</a:t>
            </a:r>
          </a:p>
          <a:p>
            <a:pPr algn="ctr">
              <a:spcBef>
                <a:spcPts val="1614"/>
              </a:spcBef>
              <a:defRPr/>
            </a:pP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  </a:t>
            </a:r>
            <a:r>
              <a:rPr lang="en-US" sz="2000" i="1" dirty="0" err="1" smtClean="0">
                <a:solidFill>
                  <a:srgbClr val="1E1C11"/>
                </a:solidFill>
                <a:latin typeface="Times New Roman"/>
                <a:cs typeface="Times New Roman"/>
              </a:rPr>
              <a:t>Varun</a:t>
            </a: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>
                <a:solidFill>
                  <a:srgbClr val="1E1C11"/>
                </a:solidFill>
                <a:latin typeface="Times New Roman"/>
                <a:cs typeface="Times New Roman"/>
              </a:rPr>
              <a:t>Mittal</a:t>
            </a:r>
          </a:p>
          <a:p>
            <a:pPr algn="ctr">
              <a:spcBef>
                <a:spcPts val="1614"/>
              </a:spcBef>
              <a:defRPr/>
            </a:pP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						</a:t>
            </a:r>
            <a:r>
              <a:rPr lang="en-US" sz="2000" i="1" dirty="0" err="1" smtClean="0">
                <a:solidFill>
                  <a:srgbClr val="1E1C11"/>
                </a:solidFill>
                <a:latin typeface="Times New Roman"/>
                <a:cs typeface="Times New Roman"/>
              </a:rPr>
              <a:t>Hema</a:t>
            </a:r>
            <a:r>
              <a:rPr lang="en-US" sz="2000" i="1" dirty="0" smtClean="0">
                <a:solidFill>
                  <a:srgbClr val="1E1C11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>
                <a:solidFill>
                  <a:srgbClr val="1E1C11"/>
                </a:solidFill>
                <a:latin typeface="Times New Roman"/>
                <a:cs typeface="Times New Roman"/>
              </a:rPr>
              <a:t>Narayana Reddy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076" name="object 321"/>
          <p:cNvSpPr>
            <a:spLocks noChangeArrowheads="1"/>
          </p:cNvSpPr>
          <p:nvPr/>
        </p:nvSpPr>
        <p:spPr bwMode="auto">
          <a:xfrm rot="5400000">
            <a:off x="3832225" y="-360362"/>
            <a:ext cx="1484313" cy="32527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88" y="76200"/>
            <a:ext cx="7621587" cy="557213"/>
          </a:xfrm>
        </p:spPr>
        <p:txBody>
          <a:bodyPr vert="horz" wrap="square" rtlCol="0">
            <a:spAutoFit/>
          </a:bodyPr>
          <a:lstStyle/>
          <a:p>
            <a:pPr marL="12700">
              <a:defRPr/>
            </a:pPr>
            <a:r>
              <a:rPr lang="en-US" spc="-5" dirty="0">
                <a:ea typeface="ＭＳ Ｐゴシック" charset="0"/>
              </a:rPr>
              <a:t>Extension of SWEET</a:t>
            </a:r>
            <a:endParaRPr spc="-5" dirty="0">
              <a:ea typeface="ＭＳ Ｐゴシック" charset="0"/>
            </a:endParaRP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774700" y="1446213"/>
            <a:ext cx="7715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12293" name="object 5"/>
          <p:cNvSpPr>
            <a:spLocks noGrp="1"/>
          </p:cNvSpPr>
          <p:nvPr>
            <p:ph type="sldNum" sz="quarter" idx="12"/>
          </p:nvPr>
        </p:nvSpPr>
        <p:spPr bwMode="auto">
          <a:xfrm>
            <a:off x="8534401" y="6184900"/>
            <a:ext cx="386080" cy="5899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279425">
            <a:spAutoFit/>
          </a:bodyPr>
          <a:lstStyle>
            <a:lvl1pPr marL="36687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38"/>
              </a:lnSpc>
            </a:pPr>
            <a:fld id="{64F4F439-3D3B-41C9-A8E8-9CD79163429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</a:pPr>
              <a:t>10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294" name="Group 26"/>
          <p:cNvGrpSpPr>
            <a:grpSpLocks/>
          </p:cNvGrpSpPr>
          <p:nvPr/>
        </p:nvGrpSpPr>
        <p:grpSpPr bwMode="auto">
          <a:xfrm>
            <a:off x="103188" y="1065402"/>
            <a:ext cx="1257300" cy="2147581"/>
            <a:chOff x="533447" y="790806"/>
            <a:chExt cx="1257379" cy="1807039"/>
          </a:xfrm>
        </p:grpSpPr>
        <p:sp>
          <p:nvSpPr>
            <p:cNvPr id="64" name="Rectangle: Rounded Corners 63"/>
            <p:cNvSpPr/>
            <p:nvPr/>
          </p:nvSpPr>
          <p:spPr>
            <a:xfrm>
              <a:off x="533447" y="790806"/>
              <a:ext cx="1257379" cy="1807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: Rounded Corners 4"/>
            <p:cNvSpPr txBox="1"/>
            <p:nvPr/>
          </p:nvSpPr>
          <p:spPr>
            <a:xfrm>
              <a:off x="569962" y="827296"/>
              <a:ext cx="1184349" cy="17340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Get existing sweet ontology and make changes using </a:t>
              </a:r>
              <a:r>
                <a:rPr lang="en-US" dirty="0" err="1"/>
                <a:t>Protege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2295" name="Group 27"/>
          <p:cNvGrpSpPr>
            <a:grpSpLocks/>
          </p:cNvGrpSpPr>
          <p:nvPr/>
        </p:nvGrpSpPr>
        <p:grpSpPr bwMode="auto">
          <a:xfrm>
            <a:off x="1486110" y="1870073"/>
            <a:ext cx="618778" cy="334963"/>
            <a:chOff x="2252519" y="1594194"/>
            <a:chExt cx="978793" cy="192308"/>
          </a:xfrm>
        </p:grpSpPr>
        <p:sp>
          <p:nvSpPr>
            <p:cNvPr id="62" name="Arrow: Right 61"/>
            <p:cNvSpPr/>
            <p:nvPr/>
          </p:nvSpPr>
          <p:spPr>
            <a:xfrm rot="21591346">
              <a:off x="2252519" y="1594194"/>
              <a:ext cx="978793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Arrow: Right 6"/>
            <p:cNvSpPr txBox="1"/>
            <p:nvPr/>
          </p:nvSpPr>
          <p:spPr>
            <a:xfrm rot="21591346">
              <a:off x="2252519" y="1632473"/>
              <a:ext cx="921684" cy="115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grpSp>
        <p:nvGrpSpPr>
          <p:cNvPr id="12296" name="Group 28"/>
          <p:cNvGrpSpPr>
            <a:grpSpLocks/>
          </p:cNvGrpSpPr>
          <p:nvPr/>
        </p:nvGrpSpPr>
        <p:grpSpPr bwMode="auto">
          <a:xfrm>
            <a:off x="2120010" y="1123747"/>
            <a:ext cx="1624012" cy="1808162"/>
            <a:chOff x="3637601" y="782529"/>
            <a:chExt cx="1624696" cy="1807039"/>
          </a:xfrm>
        </p:grpSpPr>
        <p:sp>
          <p:nvSpPr>
            <p:cNvPr id="60" name="Rectangle: Rounded Corners 59"/>
            <p:cNvSpPr/>
            <p:nvPr/>
          </p:nvSpPr>
          <p:spPr>
            <a:xfrm>
              <a:off x="3637601" y="782529"/>
              <a:ext cx="1624696" cy="1807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8"/>
            <p:cNvSpPr txBox="1"/>
            <p:nvPr/>
          </p:nvSpPr>
          <p:spPr>
            <a:xfrm>
              <a:off x="3713833" y="850749"/>
              <a:ext cx="1529406" cy="17118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/>
                <a:t>Organize terms as classes, individuals and properties in the new domain to be formulated as ontology</a:t>
              </a:r>
            </a:p>
          </p:txBody>
        </p:sp>
      </p:grpSp>
      <p:grpSp>
        <p:nvGrpSpPr>
          <p:cNvPr id="12297" name="Group 29"/>
          <p:cNvGrpSpPr>
            <a:grpSpLocks/>
          </p:cNvGrpSpPr>
          <p:nvPr/>
        </p:nvGrpSpPr>
        <p:grpSpPr bwMode="auto">
          <a:xfrm>
            <a:off x="3815177" y="1909173"/>
            <a:ext cx="786436" cy="392112"/>
            <a:chOff x="5578283" y="1636931"/>
            <a:chExt cx="670600" cy="192308"/>
          </a:xfrm>
        </p:grpSpPr>
        <p:sp>
          <p:nvSpPr>
            <p:cNvPr id="58" name="Arrow: Right 57"/>
            <p:cNvSpPr/>
            <p:nvPr/>
          </p:nvSpPr>
          <p:spPr>
            <a:xfrm rot="110440">
              <a:off x="5578283" y="1636931"/>
              <a:ext cx="670600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Arrow: Right 10"/>
            <p:cNvSpPr txBox="1"/>
            <p:nvPr/>
          </p:nvSpPr>
          <p:spPr>
            <a:xfrm rot="110440">
              <a:off x="5578283" y="1675081"/>
              <a:ext cx="613120" cy="1144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grpSp>
        <p:nvGrpSpPr>
          <p:cNvPr id="12298" name="Group 30"/>
          <p:cNvGrpSpPr>
            <a:grpSpLocks/>
          </p:cNvGrpSpPr>
          <p:nvPr/>
        </p:nvGrpSpPr>
        <p:grpSpPr bwMode="auto">
          <a:xfrm>
            <a:off x="7148668" y="1159913"/>
            <a:ext cx="1555750" cy="1806575"/>
            <a:chOff x="6526928" y="874255"/>
            <a:chExt cx="1554504" cy="1807039"/>
          </a:xfrm>
        </p:grpSpPr>
        <p:sp>
          <p:nvSpPr>
            <p:cNvPr id="56" name="Rectangle: Rounded Corners 55"/>
            <p:cNvSpPr/>
            <p:nvPr/>
          </p:nvSpPr>
          <p:spPr>
            <a:xfrm>
              <a:off x="6526928" y="874255"/>
              <a:ext cx="1554504" cy="1807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: Rounded Corners 12"/>
            <p:cNvSpPr txBox="1"/>
            <p:nvPr/>
          </p:nvSpPr>
          <p:spPr>
            <a:xfrm>
              <a:off x="6572928" y="920305"/>
              <a:ext cx="1462503" cy="1714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/>
                <a:t>Thorough concept search after defining domain specific terms</a:t>
              </a:r>
            </a:p>
          </p:txBody>
        </p:sp>
      </p:grpSp>
      <p:grpSp>
        <p:nvGrpSpPr>
          <p:cNvPr id="12299" name="Group 31"/>
          <p:cNvGrpSpPr>
            <a:grpSpLocks/>
          </p:cNvGrpSpPr>
          <p:nvPr/>
        </p:nvGrpSpPr>
        <p:grpSpPr bwMode="auto">
          <a:xfrm>
            <a:off x="6307137" y="1936776"/>
            <a:ext cx="795338" cy="388938"/>
            <a:chOff x="8448611" y="1898207"/>
            <a:chExt cx="794332" cy="192308"/>
          </a:xfrm>
        </p:grpSpPr>
        <p:sp>
          <p:nvSpPr>
            <p:cNvPr id="54" name="Arrow: Right 53"/>
            <p:cNvSpPr/>
            <p:nvPr/>
          </p:nvSpPr>
          <p:spPr>
            <a:xfrm rot="479845">
              <a:off x="8448611" y="1898207"/>
              <a:ext cx="794332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Arrow: Right 14"/>
            <p:cNvSpPr txBox="1"/>
            <p:nvPr/>
          </p:nvSpPr>
          <p:spPr>
            <a:xfrm rot="479845">
              <a:off x="8448611" y="1933529"/>
              <a:ext cx="737254" cy="113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grpSp>
        <p:nvGrpSpPr>
          <p:cNvPr id="12300" name="Group 32"/>
          <p:cNvGrpSpPr>
            <a:grpSpLocks/>
          </p:cNvGrpSpPr>
          <p:nvPr/>
        </p:nvGrpSpPr>
        <p:grpSpPr bwMode="auto">
          <a:xfrm>
            <a:off x="7394881" y="3667201"/>
            <a:ext cx="1410392" cy="2120747"/>
            <a:chOff x="9565597" y="1003006"/>
            <a:chExt cx="997259" cy="2287775"/>
          </a:xfrm>
        </p:grpSpPr>
        <p:sp>
          <p:nvSpPr>
            <p:cNvPr id="52" name="Rectangle: Rounded Corners 51"/>
            <p:cNvSpPr/>
            <p:nvPr/>
          </p:nvSpPr>
          <p:spPr>
            <a:xfrm>
              <a:off x="9565597" y="1040313"/>
              <a:ext cx="997259" cy="22504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: Rounded Corners 16"/>
            <p:cNvSpPr txBox="1"/>
            <p:nvPr/>
          </p:nvSpPr>
          <p:spPr>
            <a:xfrm>
              <a:off x="9594181" y="1003006"/>
              <a:ext cx="940091" cy="21684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0960" tIns="60960" rIns="60960" bIns="6096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/>
                <a:t>Define returned results under existing sweet concepts to get more significant concepts</a:t>
              </a:r>
            </a:p>
          </p:txBody>
        </p:sp>
      </p:grpSp>
      <p:grpSp>
        <p:nvGrpSpPr>
          <p:cNvPr id="12301" name="Group 33"/>
          <p:cNvGrpSpPr>
            <a:grpSpLocks/>
          </p:cNvGrpSpPr>
          <p:nvPr/>
        </p:nvGrpSpPr>
        <p:grpSpPr bwMode="auto">
          <a:xfrm rot="2837652">
            <a:off x="6704807" y="4169328"/>
            <a:ext cx="287418" cy="629684"/>
            <a:chOff x="9002953" y="2955318"/>
            <a:chExt cx="192308" cy="753016"/>
          </a:xfrm>
        </p:grpSpPr>
        <p:sp>
          <p:nvSpPr>
            <p:cNvPr id="50" name="Arrow: Right 49"/>
            <p:cNvSpPr/>
            <p:nvPr/>
          </p:nvSpPr>
          <p:spPr>
            <a:xfrm rot="7776506">
              <a:off x="8722599" y="3235671"/>
              <a:ext cx="753016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Arrow: Right 18"/>
            <p:cNvSpPr txBox="1"/>
            <p:nvPr/>
          </p:nvSpPr>
          <p:spPr>
            <a:xfrm rot="18576506">
              <a:off x="8769691" y="3251433"/>
              <a:ext cx="695215" cy="115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grpSp>
        <p:nvGrpSpPr>
          <p:cNvPr id="12302" name="Group 34"/>
          <p:cNvGrpSpPr>
            <a:grpSpLocks/>
          </p:cNvGrpSpPr>
          <p:nvPr/>
        </p:nvGrpSpPr>
        <p:grpSpPr bwMode="auto">
          <a:xfrm>
            <a:off x="5238750" y="3779044"/>
            <a:ext cx="1212850" cy="1806575"/>
            <a:chOff x="7446349" y="3692369"/>
            <a:chExt cx="1213443" cy="1807039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7446349" y="3692369"/>
              <a:ext cx="1213443" cy="1807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: Rounded Corners 20"/>
            <p:cNvSpPr txBox="1"/>
            <p:nvPr/>
          </p:nvSpPr>
          <p:spPr>
            <a:xfrm>
              <a:off x="7481291" y="3727303"/>
              <a:ext cx="1143559" cy="1737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3340" tIns="53340" rIns="53340" bIns="53340" anchor="ctr"/>
            <a:lstStyle>
              <a:lvl1pPr defTabSz="6223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6223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6223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6223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6223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622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622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622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6223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en-US" sz="1400" dirty="0">
                  <a:solidFill>
                    <a:srgbClr val="FFFFFF"/>
                  </a:solidFill>
                </a:rPr>
                <a:t>Use </a:t>
              </a:r>
              <a:r>
                <a:rPr lang="en-US" altLang="en-US" sz="1400" dirty="0" err="1">
                  <a:solidFill>
                    <a:srgbClr val="FFFFFF"/>
                  </a:solidFill>
                </a:rPr>
                <a:t>Protege</a:t>
              </a:r>
              <a:r>
                <a:rPr lang="en-US" altLang="en-US" sz="1400" dirty="0">
                  <a:solidFill>
                    <a:srgbClr val="FFFFFF"/>
                  </a:solidFill>
                </a:rPr>
                <a:t> for incorporating new concepts and relationships  </a:t>
              </a:r>
            </a:p>
          </p:txBody>
        </p:sp>
      </p:grpSp>
      <p:grpSp>
        <p:nvGrpSpPr>
          <p:cNvPr id="12303" name="Group 35"/>
          <p:cNvGrpSpPr>
            <a:grpSpLocks/>
          </p:cNvGrpSpPr>
          <p:nvPr/>
        </p:nvGrpSpPr>
        <p:grpSpPr bwMode="auto">
          <a:xfrm rot="21363016">
            <a:off x="4361358" y="4578350"/>
            <a:ext cx="698500" cy="364949"/>
            <a:chOff x="6419974" y="4421177"/>
            <a:chExt cx="698269" cy="192308"/>
          </a:xfrm>
        </p:grpSpPr>
        <p:sp>
          <p:nvSpPr>
            <p:cNvPr id="46" name="Arrow: Right 45"/>
            <p:cNvSpPr/>
            <p:nvPr/>
          </p:nvSpPr>
          <p:spPr>
            <a:xfrm rot="11010071">
              <a:off x="6419974" y="4421177"/>
              <a:ext cx="698269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Arrow: Right 22"/>
            <p:cNvSpPr txBox="1"/>
            <p:nvPr/>
          </p:nvSpPr>
          <p:spPr>
            <a:xfrm rot="21810071">
              <a:off x="6477105" y="4461991"/>
              <a:ext cx="641138" cy="115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grpSp>
        <p:nvGrpSpPr>
          <p:cNvPr id="12304" name="Group 36"/>
          <p:cNvGrpSpPr>
            <a:grpSpLocks/>
          </p:cNvGrpSpPr>
          <p:nvPr/>
        </p:nvGrpSpPr>
        <p:grpSpPr bwMode="auto">
          <a:xfrm>
            <a:off x="2759008" y="3824288"/>
            <a:ext cx="1449387" cy="1806575"/>
            <a:chOff x="4860570" y="3535915"/>
            <a:chExt cx="1270748" cy="1807039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4860570" y="3535915"/>
              <a:ext cx="1270748" cy="1807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24"/>
            <p:cNvSpPr txBox="1"/>
            <p:nvPr/>
          </p:nvSpPr>
          <p:spPr>
            <a:xfrm>
              <a:off x="4898149" y="3572436"/>
              <a:ext cx="1195590" cy="1733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Validate the new ontology using OWL validators</a:t>
              </a:r>
            </a:p>
          </p:txBody>
        </p:sp>
      </p:grpSp>
      <p:grpSp>
        <p:nvGrpSpPr>
          <p:cNvPr id="12305" name="Group 37"/>
          <p:cNvGrpSpPr>
            <a:grpSpLocks/>
          </p:cNvGrpSpPr>
          <p:nvPr/>
        </p:nvGrpSpPr>
        <p:grpSpPr bwMode="auto">
          <a:xfrm>
            <a:off x="1569701" y="4636010"/>
            <a:ext cx="1069975" cy="381000"/>
            <a:chOff x="3595773" y="4350610"/>
            <a:chExt cx="859420" cy="192308"/>
          </a:xfrm>
        </p:grpSpPr>
        <p:sp>
          <p:nvSpPr>
            <p:cNvPr id="42" name="Arrow: Right 41"/>
            <p:cNvSpPr/>
            <p:nvPr/>
          </p:nvSpPr>
          <p:spPr>
            <a:xfrm rot="10782865">
              <a:off x="3595773" y="4350610"/>
              <a:ext cx="859420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Arrow: Right 26"/>
            <p:cNvSpPr txBox="1"/>
            <p:nvPr/>
          </p:nvSpPr>
          <p:spPr>
            <a:xfrm rot="21582865">
              <a:off x="3653153" y="4389072"/>
              <a:ext cx="802040" cy="1153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grpSp>
        <p:nvGrpSpPr>
          <p:cNvPr id="12306" name="Group 38"/>
          <p:cNvGrpSpPr>
            <a:grpSpLocks/>
          </p:cNvGrpSpPr>
          <p:nvPr/>
        </p:nvGrpSpPr>
        <p:grpSpPr bwMode="auto">
          <a:xfrm>
            <a:off x="162569" y="3811297"/>
            <a:ext cx="1338263" cy="1806575"/>
            <a:chOff x="2097380" y="3550010"/>
            <a:chExt cx="1141661" cy="1807039"/>
          </a:xfrm>
        </p:grpSpPr>
        <p:sp>
          <p:nvSpPr>
            <p:cNvPr id="40" name="Rectangle: Rounded Corners 39"/>
            <p:cNvSpPr/>
            <p:nvPr/>
          </p:nvSpPr>
          <p:spPr>
            <a:xfrm>
              <a:off x="2097380" y="3550010"/>
              <a:ext cx="1141661" cy="1807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28"/>
            <p:cNvSpPr txBox="1"/>
            <p:nvPr/>
          </p:nvSpPr>
          <p:spPr>
            <a:xfrm>
              <a:off x="2131238" y="3583357"/>
              <a:ext cx="1073946" cy="17403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Publish new Ontology </a:t>
              </a:r>
            </a:p>
          </p:txBody>
        </p:sp>
      </p:grpSp>
      <p:sp>
        <p:nvSpPr>
          <p:cNvPr id="67" name="Rectangle: Rounded Corners 66"/>
          <p:cNvSpPr/>
          <p:nvPr/>
        </p:nvSpPr>
        <p:spPr bwMode="auto">
          <a:xfrm>
            <a:off x="4613275" y="1133474"/>
            <a:ext cx="1624012" cy="180816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Form the relationships between all existing and new concepts</a:t>
            </a:r>
          </a:p>
        </p:txBody>
      </p:sp>
      <p:grpSp>
        <p:nvGrpSpPr>
          <p:cNvPr id="69" name="Group 33"/>
          <p:cNvGrpSpPr>
            <a:grpSpLocks/>
          </p:cNvGrpSpPr>
          <p:nvPr/>
        </p:nvGrpSpPr>
        <p:grpSpPr bwMode="auto">
          <a:xfrm rot="19288592">
            <a:off x="7738899" y="3082583"/>
            <a:ext cx="287418" cy="629684"/>
            <a:chOff x="9002953" y="2955318"/>
            <a:chExt cx="192308" cy="753016"/>
          </a:xfrm>
        </p:grpSpPr>
        <p:sp>
          <p:nvSpPr>
            <p:cNvPr id="70" name="Arrow: Right 69"/>
            <p:cNvSpPr/>
            <p:nvPr/>
          </p:nvSpPr>
          <p:spPr>
            <a:xfrm rot="7776506">
              <a:off x="8722599" y="3235671"/>
              <a:ext cx="753016" cy="1923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Arrow: Right 18"/>
            <p:cNvSpPr txBox="1"/>
            <p:nvPr/>
          </p:nvSpPr>
          <p:spPr>
            <a:xfrm rot="18576506">
              <a:off x="8769691" y="3251433"/>
              <a:ext cx="695215" cy="115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3556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80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277700" y="6264646"/>
            <a:ext cx="916623" cy="342900"/>
          </a:xfrm>
        </p:spPr>
        <p:txBody>
          <a:bodyPr/>
          <a:lstStyle/>
          <a:p>
            <a:pPr>
              <a:defRPr/>
            </a:pPr>
            <a:r>
              <a:rPr lang="en-US" sz="12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908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37393" y="140208"/>
            <a:ext cx="740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Accomplishments with SWEET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7513" y="977900"/>
            <a:ext cx="80406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2700" indent="0">
              <a:defRPr/>
            </a:pPr>
            <a:endParaRPr lang="en-US" altLang="en-US" dirty="0">
              <a:solidFill>
                <a:srgbClr val="990000"/>
              </a:solidFill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12700" indent="0">
              <a:defRPr/>
            </a:pPr>
            <a:endParaRPr lang="en-US" spc="-5" dirty="0"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pc="-5" dirty="0">
                <a:latin typeface="Calibri"/>
                <a:cs typeface="Calibri"/>
              </a:rPr>
              <a:t>Helps achieve interoperability among different type of datasets. </a:t>
            </a: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pc="-5" dirty="0"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pc="-5" dirty="0">
                <a:latin typeface="Calibri"/>
                <a:cs typeface="Calibri"/>
              </a:rPr>
              <a:t>Provides :</a:t>
            </a:r>
          </a:p>
          <a:p>
            <a:pPr marL="12700" indent="0">
              <a:defRPr/>
            </a:pPr>
            <a:endParaRPr lang="en-US" spc="-5" dirty="0">
              <a:latin typeface="Calibri"/>
              <a:cs typeface="Calibri"/>
            </a:endParaRP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pc="-5" dirty="0">
                <a:latin typeface="Calibri"/>
                <a:cs typeface="Calibri"/>
              </a:rPr>
              <a:t>Conceptual schema</a:t>
            </a:r>
          </a:p>
          <a:p>
            <a:pPr marL="469900" lvl="1" indent="0">
              <a:defRPr/>
            </a:pPr>
            <a:endParaRPr lang="en-US" spc="-5" dirty="0">
              <a:latin typeface="Calibri"/>
              <a:cs typeface="Calibri"/>
            </a:endParaRP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pc="-5" dirty="0">
                <a:latin typeface="Calibri"/>
                <a:cs typeface="Calibri"/>
              </a:rPr>
              <a:t>Content-based data discovery </a:t>
            </a:r>
          </a:p>
          <a:p>
            <a:pPr marL="469900" lvl="1" indent="0">
              <a:defRPr/>
            </a:pPr>
            <a:endParaRPr lang="en-US" spc="-5" dirty="0">
              <a:latin typeface="Calibri"/>
              <a:cs typeface="Calibri"/>
            </a:endParaRP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pc="-5" dirty="0">
                <a:latin typeface="Calibri"/>
                <a:cs typeface="Calibri"/>
              </a:rPr>
              <a:t>Content-based data retrieval</a:t>
            </a:r>
          </a:p>
          <a:p>
            <a:pPr marL="3155950" lvl="7" indent="0">
              <a:defRPr/>
            </a:pPr>
            <a:endParaRPr lang="en-US" spc="-5" dirty="0"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0" indent="0" eaLnBrk="1" hangingPunct="1">
              <a:defRPr/>
            </a:pPr>
            <a:endParaRPr lang="en-US" altLang="en-US" dirty="0">
              <a:solidFill>
                <a:srgbClr val="99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55650" y="977900"/>
            <a:ext cx="1447800" cy="6159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Shared Ontologies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11550" y="977900"/>
            <a:ext cx="1447800" cy="6159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Common Vocabulary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05525" y="977900"/>
            <a:ext cx="2144713" cy="6159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Domain semantic Vocabulary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8919" y="6208166"/>
            <a:ext cx="3337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1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855" y="2465203"/>
            <a:ext cx="4378154" cy="3135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737393" y="234331"/>
            <a:ext cx="740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Accomplishments with SWEET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7513" y="977900"/>
            <a:ext cx="80406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pc="-5" dirty="0">
                <a:latin typeface="Calibri"/>
                <a:cs typeface="Calibri"/>
              </a:rPr>
              <a:t>Semantic descriptions for various environmental models.</a:t>
            </a: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pc="-5" dirty="0">
                <a:solidFill>
                  <a:srgbClr val="990000"/>
                </a:solidFill>
                <a:latin typeface="Calibri"/>
                <a:cs typeface="Calibri"/>
              </a:rPr>
              <a:t>Enables usage of standard language like OWL and RDF for users.</a:t>
            </a: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pc="-5" dirty="0">
                <a:solidFill>
                  <a:srgbClr val="990000"/>
                </a:solidFill>
                <a:latin typeface="Calibri"/>
                <a:cs typeface="Calibri"/>
              </a:rPr>
              <a:t>Provides flexibility by letting users to reuse it for multiple applications.</a:t>
            </a:r>
          </a:p>
          <a:p>
            <a:pPr marL="0" indent="0" eaLnBrk="1" hangingPunct="1">
              <a:defRPr/>
            </a:pPr>
            <a:endParaRPr lang="en-US" altLang="en-US" dirty="0">
              <a:solidFill>
                <a:srgbClr val="990000"/>
              </a:solidFill>
            </a:endParaRPr>
          </a:p>
        </p:txBody>
      </p:sp>
      <p:pic>
        <p:nvPicPr>
          <p:cNvPr id="1536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2524539"/>
            <a:ext cx="3757613" cy="302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59353" y="6208283"/>
            <a:ext cx="341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1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93" y="2732227"/>
            <a:ext cx="3810635" cy="280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737393" y="233172"/>
            <a:ext cx="740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Problems encountered by SWEET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55" y="1938131"/>
            <a:ext cx="2664559" cy="18833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7513" y="977900"/>
            <a:ext cx="804068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2700" indent="0">
              <a:defRPr/>
            </a:pP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12700" indent="0">
              <a:defRPr/>
            </a:pP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12700" indent="0">
              <a:defRPr/>
            </a:pP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12700" indent="0">
              <a:defRPr/>
            </a:pP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z="2000" spc="-5" dirty="0">
                <a:solidFill>
                  <a:srgbClr val="990000"/>
                </a:solidFill>
                <a:latin typeface="Calibri"/>
                <a:cs typeface="Calibri"/>
              </a:rPr>
              <a:t>Limitations in data interoperability</a:t>
            </a: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z="2000" spc="-5" dirty="0">
                <a:solidFill>
                  <a:srgbClr val="990000"/>
                </a:solidFill>
                <a:latin typeface="Calibri"/>
                <a:cs typeface="Calibri"/>
              </a:rPr>
              <a:t>Different data formats, schemas and semantics.</a:t>
            </a:r>
          </a:p>
          <a:p>
            <a:pPr marL="527050" lvl="1" indent="-342900">
              <a:buFont typeface="Wingdings" panose="05000000000000000000" pitchFamily="2" charset="2"/>
              <a:buChar char="Ø"/>
              <a:defRPr/>
            </a:pP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Ø"/>
              <a:defRPr/>
            </a:pPr>
            <a:r>
              <a:rPr lang="en-US" sz="2000" spc="-5" dirty="0">
                <a:solidFill>
                  <a:srgbClr val="990000"/>
                </a:solidFill>
                <a:latin typeface="Calibri"/>
                <a:cs typeface="Calibri"/>
              </a:rPr>
              <a:t>3 categories : </a:t>
            </a: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990000"/>
                </a:solidFill>
              </a:rPr>
              <a:t>Numerical aspects – </a:t>
            </a:r>
            <a:r>
              <a:rPr lang="en-US" sz="2000" dirty="0" err="1">
                <a:solidFill>
                  <a:srgbClr val="990000"/>
                </a:solidFill>
              </a:rPr>
              <a:t>Eg</a:t>
            </a:r>
            <a:r>
              <a:rPr lang="en-US" sz="2000" dirty="0">
                <a:solidFill>
                  <a:srgbClr val="990000"/>
                </a:solidFill>
              </a:rPr>
              <a:t>. OWL – Limited numerical operations</a:t>
            </a:r>
          </a:p>
          <a:p>
            <a:pPr marL="469900" lvl="1">
              <a:buFont typeface="Wingdings" panose="05000000000000000000" pitchFamily="2" charset="2"/>
              <a:buChar char="v"/>
              <a:defRPr/>
            </a:pPr>
            <a:endParaRPr lang="en-US" sz="2000" dirty="0">
              <a:solidFill>
                <a:srgbClr val="990000"/>
              </a:solidFill>
            </a:endParaRP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990000"/>
                </a:solidFill>
              </a:rPr>
              <a:t>Storage – OWL cannot store large amounts of data or robust ontologies</a:t>
            </a:r>
          </a:p>
          <a:p>
            <a:pPr marL="469900" lvl="1">
              <a:buFont typeface="Wingdings" panose="05000000000000000000" pitchFamily="2" charset="2"/>
              <a:buChar char="v"/>
              <a:defRPr/>
            </a:pPr>
            <a:endParaRPr lang="en-US" sz="2000" dirty="0">
              <a:solidFill>
                <a:srgbClr val="990000"/>
              </a:solidFill>
            </a:endParaRPr>
          </a:p>
          <a:p>
            <a:pPr marL="812800" lvl="1" indent="-342900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990000"/>
                </a:solidFill>
              </a:rPr>
              <a:t>Ontology-aided search – Search needs to be more accurate</a:t>
            </a:r>
            <a:endParaRPr lang="en-US" sz="2000" spc="-5" dirty="0">
              <a:solidFill>
                <a:srgbClr val="990000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2648" y="3244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8577201" y="6199509"/>
            <a:ext cx="341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Garo mašina – Vikipedija">
            <a:hlinkClick r:id="rId4">
              <a:snd r:embed="rId3" name="drumroll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708" y="695135"/>
            <a:ext cx="2917203" cy="1898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2259"/>
            <a:ext cx="7648661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400" y="51847"/>
            <a:ext cx="8570600" cy="466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96340" algn="just">
              <a:lnSpc>
                <a:spcPts val="2800"/>
              </a:lnSpc>
              <a:tabLst>
                <a:tab pos="354965" algn="l"/>
                <a:tab pos="355600" algn="l"/>
              </a:tabLst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355600" marR="1196340" indent="-342900" algn="just">
              <a:lnSpc>
                <a:spcPts val="2800"/>
              </a:lnSpc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355600" marR="1196340" indent="-342900" algn="just">
              <a:lnSpc>
                <a:spcPts val="2800"/>
              </a:lnSpc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355600" marR="1196340" indent="-342900" algn="just">
              <a:lnSpc>
                <a:spcPts val="2800"/>
              </a:lnSpc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>
                <a:latin typeface="+mj-lt"/>
                <a:cs typeface="Times New Roman" panose="02020603050405020304" pitchFamily="18" charset="0"/>
              </a:rPr>
              <a:t>We </a:t>
            </a:r>
            <a:r>
              <a:rPr lang="en-US" smtClean="0">
                <a:latin typeface="+mj-lt"/>
                <a:cs typeface="Times New Roman" panose="02020603050405020304" pitchFamily="18" charset="0"/>
              </a:rPr>
              <a:t>explored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the different applications of SWEET and also gathered some evaluation metrics which prove that SWEET is highly successful</a:t>
            </a:r>
          </a:p>
          <a:p>
            <a:pPr marL="355600" marR="1196340" indent="-342900" algn="just">
              <a:lnSpc>
                <a:spcPts val="2800"/>
              </a:lnSpc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12700" marR="1196340" algn="just">
              <a:lnSpc>
                <a:spcPts val="2800"/>
              </a:lnSpc>
              <a:tabLst>
                <a:tab pos="354965" algn="l"/>
                <a:tab pos="355600" algn="l"/>
              </a:tabLst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355600" marR="1196340" indent="-342900" algn="just">
              <a:lnSpc>
                <a:spcPts val="2800"/>
              </a:lnSpc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Future work includes :</a:t>
            </a:r>
          </a:p>
          <a:p>
            <a:pPr marL="12700" marR="1196340" algn="just">
              <a:lnSpc>
                <a:spcPts val="2800"/>
              </a:lnSpc>
              <a:tabLst>
                <a:tab pos="354965" algn="l"/>
                <a:tab pos="355600" algn="l"/>
              </a:tabLst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a) Designing a structural approach for modifying the complex high            			    level SWEET ontology </a:t>
            </a:r>
          </a:p>
          <a:p>
            <a:pPr marL="12700" marR="1196340" algn="just">
              <a:lnSpc>
                <a:spcPts val="2800"/>
              </a:lnSpc>
              <a:tabLst>
                <a:tab pos="354965" algn="l"/>
                <a:tab pos="355600" algn="l"/>
              </a:tabLst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12700" marR="1196340" algn="just">
              <a:lnSpc>
                <a:spcPts val="2800"/>
              </a:lnSpc>
              <a:tabLst>
                <a:tab pos="354965" algn="l"/>
                <a:tab pos="355600" algn="l"/>
              </a:tabLst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b)  Identifying metrics focusing on SWEET’s structural and design schema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12700" marR="1196340" algn="just">
              <a:lnSpc>
                <a:spcPts val="2800"/>
              </a:lnSpc>
              <a:tabLst>
                <a:tab pos="354965" algn="l"/>
                <a:tab pos="355600" algn="l"/>
              </a:tabLst>
            </a:pPr>
            <a:endParaRPr lang="en-US" sz="2000" dirty="0">
              <a:latin typeface="+mj-lt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566453" y="6158239"/>
            <a:ext cx="332700" cy="244653"/>
          </a:xfrm>
        </p:spPr>
        <p:txBody>
          <a:bodyPr/>
          <a:lstStyle/>
          <a:p>
            <a:pPr marL="102870">
              <a:lnSpc>
                <a:spcPts val="1210"/>
              </a:lnSpc>
            </a:pPr>
            <a:fld id="{81D60167-4931-47E6-BA6A-407CBD079E47}" type="slidenum">
              <a:rPr lang="en-US" smtClean="0"/>
              <a:pPr marL="102870">
                <a:lnSpc>
                  <a:spcPts val="1210"/>
                </a:lnSpc>
              </a:pPr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25340" y="6195693"/>
            <a:ext cx="341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6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69" y="227584"/>
            <a:ext cx="7648661" cy="4470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669" y="838200"/>
            <a:ext cx="7701387" cy="4678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Knowledge representation in the semantic web for Earth and environmental terminology (SWEET). R. G.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Raskin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M. J. Pan. 9,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s.l.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: Elsevier, November 2005, Computers &amp; Geosciences, Vol. 31, pp. 1119-1125.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Semantic Web for Earth and Environmental Terminology (SWEET)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3"/>
              </a:rPr>
              <a:t>http://sweet.jpl.nasa.gov/index.html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Global Change Master Directory .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4"/>
              </a:rPr>
              <a:t>http://gcmd.nasa.gov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Semantically Enabled Science Data Integration.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  <a:hlinkClick r:id="rId5"/>
              </a:rPr>
              <a:t>http://sesdi.hao.ucar.edu/intro.php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Raskin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R. Enabling Semantic Interoperability for Earth Science Data. Jet Propulsion Laboratory. Final Report to NASA Earth Science Technology Office (ESTO).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J. Hartmann, P.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Spyns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and et al. Methods for ontology evaluation. Research project by Knowledge web consortium funded by the IST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Programme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of the Commission of the European Communities.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570976" y="6205728"/>
            <a:ext cx="825593" cy="286252"/>
          </a:xfrm>
        </p:spPr>
        <p:txBody>
          <a:bodyPr/>
          <a:lstStyle/>
          <a:p>
            <a:pPr>
              <a:defRPr/>
            </a:pPr>
            <a:r>
              <a:rPr lang="en-US" sz="11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1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7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 rot="5400000">
            <a:off x="3022282" y="2481772"/>
            <a:ext cx="2942333" cy="3229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357376" y="995680"/>
            <a:ext cx="6177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8582051" y="6203683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141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719" y="1103586"/>
            <a:ext cx="7069455" cy="43828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Development of SWEET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Success of SWEET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Evaluation of SWEET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Extension of SWEET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Accomplishments With </a:t>
            </a:r>
            <a:r>
              <a:rPr lang="en-US" dirty="0" smtClean="0"/>
              <a:t>SWEET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Problems Encountered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Conclusion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80D13-345A-4C0B-A051-AF71EE0DA3E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7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2"/>
          <p:cNvSpPr txBox="1">
            <a:spLocks/>
          </p:cNvSpPr>
          <p:nvPr/>
        </p:nvSpPr>
        <p:spPr bwMode="auto">
          <a:xfrm>
            <a:off x="7275513" y="6215063"/>
            <a:ext cx="1625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346075" y="342900"/>
            <a:ext cx="740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latin typeface="Arial" charset="0"/>
                <a:cs typeface="Arial" charset="0"/>
              </a:rPr>
              <a:t>SWEET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346075" y="1779587"/>
            <a:ext cx="2054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Evolution of SWEET</a:t>
            </a:r>
          </a:p>
        </p:txBody>
      </p:sp>
      <p:sp>
        <p:nvSpPr>
          <p:cNvPr id="2" name="Multidocument 1"/>
          <p:cNvSpPr/>
          <p:nvPr/>
        </p:nvSpPr>
        <p:spPr>
          <a:xfrm>
            <a:off x="417513" y="2692400"/>
            <a:ext cx="2222500" cy="1422400"/>
          </a:xfrm>
          <a:prstGeom prst="flowChartMultidocumen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GCMD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Controlled Keywords</a:t>
            </a:r>
          </a:p>
        </p:txBody>
      </p:sp>
      <p:sp>
        <p:nvSpPr>
          <p:cNvPr id="6" name="Multidocument 5"/>
          <p:cNvSpPr/>
          <p:nvPr/>
        </p:nvSpPr>
        <p:spPr>
          <a:xfrm>
            <a:off x="3568700" y="2531682"/>
            <a:ext cx="2260600" cy="1422400"/>
          </a:xfrm>
          <a:prstGeom prst="flowChartMultidocumen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GCMD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Uncontrolled Keywords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13575" y="2012950"/>
            <a:ext cx="2030413" cy="3384550"/>
          </a:xfrm>
          <a:prstGeom prst="roundRect">
            <a:avLst/>
          </a:prstGeom>
          <a:solidFill>
            <a:srgbClr val="EEECE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0353" y="2384425"/>
            <a:ext cx="1447800" cy="61595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40353" y="3324225"/>
            <a:ext cx="1447800" cy="61595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OWL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0353" y="4378325"/>
            <a:ext cx="1447800" cy="61595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OWL Full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597025" y="3987800"/>
            <a:ext cx="914400" cy="6223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3987800" y="3956050"/>
            <a:ext cx="914400" cy="685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4756150"/>
            <a:ext cx="5118100" cy="641350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SWEET</a:t>
            </a:r>
          </a:p>
        </p:txBody>
      </p:sp>
      <p:sp>
        <p:nvSpPr>
          <p:cNvPr id="4109" name="TextBox 18"/>
          <p:cNvSpPr txBox="1">
            <a:spLocks noChangeArrowheads="1"/>
          </p:cNvSpPr>
          <p:nvPr/>
        </p:nvSpPr>
        <p:spPr bwMode="auto">
          <a:xfrm>
            <a:off x="762000" y="4210050"/>
            <a:ext cx="128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1000 words</a:t>
            </a:r>
          </a:p>
        </p:txBody>
      </p:sp>
      <p:sp>
        <p:nvSpPr>
          <p:cNvPr id="4110" name="TextBox 19"/>
          <p:cNvSpPr txBox="1">
            <a:spLocks noChangeArrowheads="1"/>
          </p:cNvSpPr>
          <p:nvPr/>
        </p:nvSpPr>
        <p:spPr bwMode="auto">
          <a:xfrm>
            <a:off x="4686300" y="4037013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20000 words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7513" y="977900"/>
            <a:ext cx="804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en-US" dirty="0"/>
              <a:t> It stands for Semantic Web for Earth and Environmental Terminology (SWEET)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9100" y="1422400"/>
            <a:ext cx="682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Ø"/>
            </a:pPr>
            <a:r>
              <a:rPr lang="en-US" sz="1800" dirty="0"/>
              <a:t>Prototype for improving the discovery and use of Earth science data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7513" y="2098390"/>
            <a:ext cx="6596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Ø"/>
            </a:pPr>
            <a:r>
              <a:rPr lang="en-US" sz="1800" dirty="0"/>
              <a:t>Built using keywords of Global Change Master Directory ( GCMD )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>
            <a:off x="8064253" y="3000375"/>
            <a:ext cx="0" cy="32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0"/>
          </p:cNvCxnSpPr>
          <p:nvPr/>
        </p:nvCxnSpPr>
        <p:spPr>
          <a:xfrm>
            <a:off x="8064253" y="3952875"/>
            <a:ext cx="0" cy="425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3575" y="5522295"/>
            <a:ext cx="201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  <p:bldP spid="4109" grpId="0"/>
      <p:bldP spid="4110" grpId="0"/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2"/>
          <p:cNvSpPr txBox="1">
            <a:spLocks/>
          </p:cNvSpPr>
          <p:nvPr/>
        </p:nvSpPr>
        <p:spPr bwMode="auto">
          <a:xfrm>
            <a:off x="7275513" y="6215063"/>
            <a:ext cx="1625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346075" y="342900"/>
            <a:ext cx="740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latin typeface="Arial" charset="0"/>
                <a:cs typeface="Arial" charset="0"/>
              </a:rPr>
              <a:t>Development of SWEET Ontology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800" y="1447800"/>
            <a:ext cx="1905000" cy="3746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530600" y="1295400"/>
            <a:ext cx="4660900" cy="42291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94300" y="3200400"/>
            <a:ext cx="10668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Physical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Properties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35400" y="4000500"/>
            <a:ext cx="9271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Space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70500" y="4000500"/>
            <a:ext cx="9271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Time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89700" y="4000500"/>
            <a:ext cx="9271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Units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70500" y="4826000"/>
            <a:ext cx="9271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Numeric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987800" y="1568450"/>
            <a:ext cx="10668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Living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Substances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35600" y="1574800"/>
            <a:ext cx="11430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Non-Living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Substances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062788" y="1981200"/>
            <a:ext cx="9271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Physical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Process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62788" y="2794000"/>
            <a:ext cx="9271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Earth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Realm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0263" y="2743200"/>
            <a:ext cx="12319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Human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Activities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3600" y="1574800"/>
            <a:ext cx="1231900" cy="927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Natural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Phenomena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63600" y="4000500"/>
            <a:ext cx="1231900" cy="825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11650" y="3714750"/>
            <a:ext cx="901700" cy="635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92600" y="3714750"/>
            <a:ext cx="0" cy="28575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73800" y="3695700"/>
            <a:ext cx="6604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34200" y="3695700"/>
            <a:ext cx="0" cy="3048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2"/>
          </p:cNvCxnSpPr>
          <p:nvPr/>
        </p:nvCxnSpPr>
        <p:spPr>
          <a:xfrm flipV="1">
            <a:off x="4292600" y="4521200"/>
            <a:ext cx="6350" cy="5715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6" idx="1"/>
          </p:cNvCxnSpPr>
          <p:nvPr/>
        </p:nvCxnSpPr>
        <p:spPr>
          <a:xfrm flipV="1">
            <a:off x="4298950" y="5086350"/>
            <a:ext cx="971550" cy="635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34200" y="4521200"/>
            <a:ext cx="0" cy="5715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97600" y="5092700"/>
            <a:ext cx="7366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095500" y="1701800"/>
            <a:ext cx="18923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095500" y="1879600"/>
            <a:ext cx="16129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095500" y="2032000"/>
            <a:ext cx="12954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095500" y="2184400"/>
            <a:ext cx="10160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095500" y="2336800"/>
            <a:ext cx="9144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08400" y="1879600"/>
            <a:ext cx="0" cy="45720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708400" y="2336800"/>
            <a:ext cx="213360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90900" y="2032000"/>
            <a:ext cx="0" cy="46990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90900" y="2501900"/>
            <a:ext cx="280670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842000" y="2095500"/>
            <a:ext cx="0" cy="241300"/>
          </a:xfrm>
          <a:prstGeom prst="straightConnector1">
            <a:avLst/>
          </a:prstGeom>
          <a:ln w="31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197600" y="2241550"/>
            <a:ext cx="0" cy="26035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9" idx="1"/>
          </p:cNvCxnSpPr>
          <p:nvPr/>
        </p:nvCxnSpPr>
        <p:spPr>
          <a:xfrm>
            <a:off x="6197600" y="2241550"/>
            <a:ext cx="865188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111500" y="2184400"/>
            <a:ext cx="0" cy="5969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111500" y="2781300"/>
            <a:ext cx="346710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009900" y="2336800"/>
            <a:ext cx="0" cy="62230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09900" y="2959100"/>
            <a:ext cx="271780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64313" y="2781300"/>
            <a:ext cx="485775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" idx="0"/>
          </p:cNvCxnSpPr>
          <p:nvPr/>
        </p:nvCxnSpPr>
        <p:spPr>
          <a:xfrm>
            <a:off x="5727700" y="2959100"/>
            <a:ext cx="0" cy="2413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051050" y="3124200"/>
            <a:ext cx="8255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2062163" y="3314700"/>
            <a:ext cx="858837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876550" y="3124200"/>
            <a:ext cx="141605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292600" y="2095500"/>
            <a:ext cx="0" cy="10287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921000" y="3314700"/>
            <a:ext cx="1625600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4546600" y="2628900"/>
            <a:ext cx="0" cy="6858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46600" y="2628900"/>
            <a:ext cx="146050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8" idx="2"/>
          </p:cNvCxnSpPr>
          <p:nvPr/>
        </p:nvCxnSpPr>
        <p:spPr>
          <a:xfrm flipV="1">
            <a:off x="6007100" y="2095500"/>
            <a:ext cx="0" cy="533400"/>
          </a:xfrm>
          <a:prstGeom prst="straightConnector1">
            <a:avLst/>
          </a:prstGeom>
          <a:ln w="31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2051050" y="2501900"/>
            <a:ext cx="59690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647950" y="2501900"/>
            <a:ext cx="0" cy="11938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47950" y="3695700"/>
            <a:ext cx="142875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076700" y="3695700"/>
            <a:ext cx="0" cy="304800"/>
          </a:xfrm>
          <a:prstGeom prst="straightConnector1">
            <a:avLst/>
          </a:prstGeom>
          <a:ln w="31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2095500" y="4292600"/>
            <a:ext cx="781050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876550" y="3575050"/>
            <a:ext cx="0" cy="7175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876550" y="3575050"/>
            <a:ext cx="2317750" cy="0"/>
          </a:xfrm>
          <a:prstGeom prst="straightConnector1">
            <a:avLst/>
          </a:prstGeom>
          <a:ln w="31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1"/>
          </p:cNvCxnSpPr>
          <p:nvPr/>
        </p:nvCxnSpPr>
        <p:spPr>
          <a:xfrm flipH="1">
            <a:off x="2062163" y="3460750"/>
            <a:ext cx="3132137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7" idx="3"/>
            <a:endCxn id="18" idx="1"/>
          </p:cNvCxnSpPr>
          <p:nvPr/>
        </p:nvCxnSpPr>
        <p:spPr>
          <a:xfrm>
            <a:off x="5054600" y="1828800"/>
            <a:ext cx="381000" cy="635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6578600" y="1714500"/>
            <a:ext cx="947738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9" idx="0"/>
          </p:cNvCxnSpPr>
          <p:nvPr/>
        </p:nvCxnSpPr>
        <p:spPr>
          <a:xfrm>
            <a:off x="7526338" y="1714500"/>
            <a:ext cx="0" cy="2667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6273800" y="3543300"/>
            <a:ext cx="1252538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20" idx="2"/>
          </p:cNvCxnSpPr>
          <p:nvPr/>
        </p:nvCxnSpPr>
        <p:spPr>
          <a:xfrm flipV="1">
            <a:off x="7526338" y="3314700"/>
            <a:ext cx="0" cy="228600"/>
          </a:xfrm>
          <a:prstGeom prst="straightConnector1">
            <a:avLst/>
          </a:prstGeom>
          <a:ln w="31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9" idx="2"/>
            <a:endCxn id="20" idx="0"/>
          </p:cNvCxnSpPr>
          <p:nvPr/>
        </p:nvCxnSpPr>
        <p:spPr>
          <a:xfrm>
            <a:off x="7526338" y="2501900"/>
            <a:ext cx="0" cy="29210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0" idx="2"/>
            <a:endCxn id="12" idx="0"/>
          </p:cNvCxnSpPr>
          <p:nvPr/>
        </p:nvCxnSpPr>
        <p:spPr>
          <a:xfrm>
            <a:off x="5727700" y="3721100"/>
            <a:ext cx="6350" cy="27940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2062163" y="2882900"/>
            <a:ext cx="4968875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6578600" y="1981200"/>
            <a:ext cx="228600" cy="0"/>
          </a:xfrm>
          <a:prstGeom prst="straightConnector1">
            <a:avLst/>
          </a:prstGeom>
          <a:ln w="3175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807200" y="1981200"/>
            <a:ext cx="0" cy="6477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807200" y="2628900"/>
            <a:ext cx="46831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275513" y="2628900"/>
            <a:ext cx="0" cy="1524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6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47713" y="500063"/>
            <a:ext cx="7648575" cy="44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Applications of SWEET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747669" y="1219200"/>
          <a:ext cx="7786731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5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747713" y="500063"/>
            <a:ext cx="7648575" cy="44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Projects developed using SWEET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352800" y="2667000"/>
            <a:ext cx="2438400" cy="114300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695700" y="2976563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/>
              <a:t>SWEET</a:t>
            </a:r>
          </a:p>
        </p:txBody>
      </p:sp>
      <p:sp>
        <p:nvSpPr>
          <p:cNvPr id="3" name="Oval 2"/>
          <p:cNvSpPr/>
          <p:nvPr/>
        </p:nvSpPr>
        <p:spPr>
          <a:xfrm>
            <a:off x="6400800" y="1255713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HARE</a:t>
            </a:r>
          </a:p>
        </p:txBody>
      </p:sp>
      <p:sp>
        <p:nvSpPr>
          <p:cNvPr id="6" name="Oval 5"/>
          <p:cNvSpPr/>
          <p:nvPr/>
        </p:nvSpPr>
        <p:spPr>
          <a:xfrm>
            <a:off x="3917373" y="47244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GENESIS</a:t>
            </a:r>
          </a:p>
        </p:txBody>
      </p:sp>
      <p:sp>
        <p:nvSpPr>
          <p:cNvPr id="7" name="Oval 6"/>
          <p:cNvSpPr/>
          <p:nvPr/>
        </p:nvSpPr>
        <p:spPr>
          <a:xfrm>
            <a:off x="1277938" y="4570413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MMI</a:t>
            </a:r>
          </a:p>
        </p:txBody>
      </p:sp>
      <p:sp>
        <p:nvSpPr>
          <p:cNvPr id="8" name="Oval 7"/>
          <p:cNvSpPr/>
          <p:nvPr/>
        </p:nvSpPr>
        <p:spPr>
          <a:xfrm>
            <a:off x="1237211" y="1249363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SESDI</a:t>
            </a:r>
          </a:p>
        </p:txBody>
      </p:sp>
      <p:sp>
        <p:nvSpPr>
          <p:cNvPr id="9" name="Oval 8"/>
          <p:cNvSpPr/>
          <p:nvPr/>
        </p:nvSpPr>
        <p:spPr>
          <a:xfrm>
            <a:off x="3886154" y="1255713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DOLCE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2859088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NOESIS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0" y="4462463"/>
            <a:ext cx="1828800" cy="793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Geo-Informatics</a:t>
            </a:r>
          </a:p>
        </p:txBody>
      </p:sp>
      <p:sp>
        <p:nvSpPr>
          <p:cNvPr id="12" name="Oval 11"/>
          <p:cNvSpPr/>
          <p:nvPr/>
        </p:nvSpPr>
        <p:spPr>
          <a:xfrm>
            <a:off x="1277938" y="2895600"/>
            <a:ext cx="13716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ESML</a:t>
            </a:r>
          </a:p>
        </p:txBody>
      </p:sp>
      <p:cxnSp>
        <p:nvCxnSpPr>
          <p:cNvPr id="14" name="Straight Connector 13"/>
          <p:cNvCxnSpPr>
            <a:stCxn id="4" idx="7"/>
            <a:endCxn id="3" idx="4"/>
          </p:cNvCxnSpPr>
          <p:nvPr/>
        </p:nvCxnSpPr>
        <p:spPr>
          <a:xfrm flipV="1">
            <a:off x="5434105" y="1941513"/>
            <a:ext cx="1652495" cy="892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4" idx="0"/>
          </p:cNvCxnSpPr>
          <p:nvPr/>
        </p:nvCxnSpPr>
        <p:spPr>
          <a:xfrm>
            <a:off x="4571954" y="1941513"/>
            <a:ext cx="46" cy="725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4" idx="1"/>
          </p:cNvCxnSpPr>
          <p:nvPr/>
        </p:nvCxnSpPr>
        <p:spPr>
          <a:xfrm>
            <a:off x="1923011" y="1935163"/>
            <a:ext cx="1786884" cy="899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6"/>
            <a:endCxn id="10" idx="2"/>
          </p:cNvCxnSpPr>
          <p:nvPr/>
        </p:nvCxnSpPr>
        <p:spPr>
          <a:xfrm flipV="1">
            <a:off x="5791200" y="3201988"/>
            <a:ext cx="838200" cy="36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12" idx="6"/>
          </p:cNvCxnSpPr>
          <p:nvPr/>
        </p:nvCxnSpPr>
        <p:spPr>
          <a:xfrm flipH="1">
            <a:off x="2649538" y="3238500"/>
            <a:ext cx="7032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0"/>
            <a:endCxn id="4" idx="3"/>
          </p:cNvCxnSpPr>
          <p:nvPr/>
        </p:nvCxnSpPr>
        <p:spPr>
          <a:xfrm flipV="1">
            <a:off x="1963738" y="3642612"/>
            <a:ext cx="1746157" cy="927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5332" y="3810000"/>
            <a:ext cx="16668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11" idx="0"/>
          </p:cNvCxnSpPr>
          <p:nvPr/>
        </p:nvCxnSpPr>
        <p:spPr>
          <a:xfrm>
            <a:off x="5434013" y="3643313"/>
            <a:ext cx="1881187" cy="8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6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747713" y="500063"/>
            <a:ext cx="7648575" cy="430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SESDI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6763" y="1223963"/>
            <a:ext cx="7629525" cy="2586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Semantically Enabled Science Data Integration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at National Center for Atmospheric Research (NCAR)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Resolve interoperability issues among different Earth science sources</a:t>
            </a:r>
          </a:p>
          <a:p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0" name="image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76" y="3649287"/>
            <a:ext cx="5627487" cy="179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7425" y="6273800"/>
            <a:ext cx="206375" cy="1651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7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9425">
            <a:spAutoFit/>
          </a:bodyPr>
          <a:lstStyle>
            <a:lvl1pPr marL="36687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38"/>
              </a:lnSpc>
            </a:pPr>
            <a:fld id="{1DAB1F3F-9A0F-4FE5-8051-D4550BE73A15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</a:pPr>
              <a:t>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itle 5"/>
          <p:cNvSpPr>
            <a:spLocks noGrp="1"/>
          </p:cNvSpPr>
          <p:nvPr>
            <p:ph type="title"/>
          </p:nvPr>
        </p:nvSpPr>
        <p:spPr bwMode="auto">
          <a:xfrm>
            <a:off x="920750" y="248429"/>
            <a:ext cx="7621588" cy="55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Success of SWEET </a:t>
            </a:r>
          </a:p>
        </p:txBody>
      </p:sp>
      <p:sp>
        <p:nvSpPr>
          <p:cNvPr id="8" name="Oval 7"/>
          <p:cNvSpPr/>
          <p:nvPr/>
        </p:nvSpPr>
        <p:spPr>
          <a:xfrm>
            <a:off x="6755046" y="1025525"/>
            <a:ext cx="15240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Natural Language Independent</a:t>
            </a:r>
          </a:p>
        </p:txBody>
      </p:sp>
      <p:sp>
        <p:nvSpPr>
          <p:cNvPr id="9" name="Oval 8"/>
          <p:cNvSpPr/>
          <p:nvPr/>
        </p:nvSpPr>
        <p:spPr>
          <a:xfrm>
            <a:off x="3787775" y="928156"/>
            <a:ext cx="1878013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Modularity and Knowledge Reusability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533400" y="1025525"/>
            <a:ext cx="1442244" cy="87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Common Platform</a:t>
            </a:r>
          </a:p>
        </p:txBody>
      </p:sp>
      <p:sp>
        <p:nvSpPr>
          <p:cNvPr id="11" name="Oval 10"/>
          <p:cNvSpPr/>
          <p:nvPr/>
        </p:nvSpPr>
        <p:spPr>
          <a:xfrm>
            <a:off x="327521" y="3040048"/>
            <a:ext cx="1509712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Scalability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04056" y="4731988"/>
            <a:ext cx="1976438" cy="685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>
                <a:solidFill>
                  <a:schemeClr val="bg1"/>
                </a:solidFill>
                <a:latin typeface="+mn-lt"/>
                <a:ea typeface="+mn-ea"/>
              </a:rPr>
              <a:t>Complex Concept Resolution</a:t>
            </a:r>
          </a:p>
        </p:txBody>
      </p:sp>
      <p:sp>
        <p:nvSpPr>
          <p:cNvPr id="13" name="Oval 12"/>
          <p:cNvSpPr/>
          <p:nvPr/>
        </p:nvSpPr>
        <p:spPr>
          <a:xfrm>
            <a:off x="6859151" y="4630388"/>
            <a:ext cx="1458912" cy="787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Community Involvement</a:t>
            </a:r>
          </a:p>
        </p:txBody>
      </p:sp>
      <p:sp>
        <p:nvSpPr>
          <p:cNvPr id="14" name="Oval 13"/>
          <p:cNvSpPr/>
          <p:nvPr/>
        </p:nvSpPr>
        <p:spPr>
          <a:xfrm>
            <a:off x="7383463" y="3068638"/>
            <a:ext cx="163195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Application Independence</a:t>
            </a:r>
          </a:p>
        </p:txBody>
      </p:sp>
      <p:sp>
        <p:nvSpPr>
          <p:cNvPr id="15" name="Oval 14"/>
          <p:cNvSpPr/>
          <p:nvPr/>
        </p:nvSpPr>
        <p:spPr>
          <a:xfrm>
            <a:off x="3797300" y="2522538"/>
            <a:ext cx="1868488" cy="177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SWEET ONTOLOGY</a:t>
            </a:r>
          </a:p>
        </p:txBody>
      </p:sp>
      <p:cxnSp>
        <p:nvCxnSpPr>
          <p:cNvPr id="16" name="Straight Arrow Connector 15"/>
          <p:cNvCxnSpPr>
            <a:stCxn id="15" idx="3"/>
            <a:endCxn id="12" idx="0"/>
          </p:cNvCxnSpPr>
          <p:nvPr/>
        </p:nvCxnSpPr>
        <p:spPr>
          <a:xfrm flipH="1">
            <a:off x="1692275" y="4040156"/>
            <a:ext cx="2378659" cy="691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7"/>
            <a:endCxn id="8" idx="4"/>
          </p:cNvCxnSpPr>
          <p:nvPr/>
        </p:nvCxnSpPr>
        <p:spPr>
          <a:xfrm flipV="1">
            <a:off x="5392154" y="1711325"/>
            <a:ext cx="2124892" cy="1071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4"/>
            <a:endCxn id="42" idx="0"/>
          </p:cNvCxnSpPr>
          <p:nvPr/>
        </p:nvCxnSpPr>
        <p:spPr>
          <a:xfrm flipH="1">
            <a:off x="4726781" y="4300538"/>
            <a:ext cx="4763" cy="669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  <a:endCxn id="14" idx="2"/>
          </p:cNvCxnSpPr>
          <p:nvPr/>
        </p:nvCxnSpPr>
        <p:spPr>
          <a:xfrm>
            <a:off x="5665788" y="3411538"/>
            <a:ext cx="17176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2"/>
          </p:cNvCxnSpPr>
          <p:nvPr/>
        </p:nvCxnSpPr>
        <p:spPr>
          <a:xfrm>
            <a:off x="5392154" y="4040156"/>
            <a:ext cx="1466997" cy="983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1820411" y="3411538"/>
            <a:ext cx="1976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  <a:endCxn id="10" idx="6"/>
          </p:cNvCxnSpPr>
          <p:nvPr/>
        </p:nvCxnSpPr>
        <p:spPr>
          <a:xfrm flipH="1" flipV="1">
            <a:off x="1975644" y="1464913"/>
            <a:ext cx="2095290" cy="1318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787774" y="4969632"/>
            <a:ext cx="1878013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en-US" sz="1350" dirty="0"/>
              <a:t>Orthogonality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726782" y="1613956"/>
            <a:ext cx="4762" cy="908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72337" y="6267450"/>
            <a:ext cx="2927350" cy="342900"/>
          </a:xfrm>
        </p:spPr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113"/>
            <a:ext cx="7621588" cy="557212"/>
          </a:xfrm>
        </p:spPr>
        <p:txBody>
          <a:bodyPr vert="horz" wrap="square" rtlCol="0">
            <a:spAutoFit/>
          </a:bodyPr>
          <a:lstStyle/>
          <a:p>
            <a:pPr marL="12700">
              <a:defRPr/>
            </a:pPr>
            <a:r>
              <a:rPr lang="en-US" spc="-5" dirty="0">
                <a:ea typeface="ＭＳ Ｐゴシック" charset="0"/>
              </a:rPr>
              <a:t>Evaluation of SWEET</a:t>
            </a:r>
            <a:endParaRPr spc="-5" dirty="0">
              <a:ea typeface="ＭＳ Ｐゴシック" charset="0"/>
            </a:endParaRPr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9425">
            <a:spAutoFit/>
          </a:bodyPr>
          <a:lstStyle>
            <a:lvl1pPr marL="3668713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238"/>
              </a:lnSpc>
            </a:pPr>
            <a:fld id="{4396EF80-7337-4F86-B13C-762F0AA21ACA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</a:pPr>
              <a:t>9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8596878"/>
              </p:ext>
            </p:extLst>
          </p:nvPr>
        </p:nvGraphicFramePr>
        <p:xfrm>
          <a:off x="457200" y="1990627"/>
          <a:ext cx="8128000" cy="36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602038" y="681038"/>
            <a:ext cx="1838325" cy="6873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Extending Sweet Methodology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1182688"/>
            <a:ext cx="1754188" cy="866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dirty="0"/>
              <a:t>Development Methodology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6988" y="1028700"/>
            <a:ext cx="2270125" cy="739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Implementation Language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925" y="3906838"/>
            <a:ext cx="1643063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Agreement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0975" y="4908550"/>
            <a:ext cx="1643063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Task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8963" y="2789238"/>
            <a:ext cx="1643062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Topic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29463" y="5172075"/>
            <a:ext cx="1643062" cy="5048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Cost of using SWEET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6600" y="4067175"/>
            <a:ext cx="1643063" cy="5048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Popularity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9600" y="2908300"/>
            <a:ext cx="1643063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Users of SWEET</a:t>
            </a:r>
          </a:p>
        </p:txBody>
      </p:sp>
      <p:cxnSp>
        <p:nvCxnSpPr>
          <p:cNvPr id="52" name="Straight Arrow Connector 51"/>
          <p:cNvCxnSpPr>
            <a:endCxn id="8" idx="3"/>
          </p:cNvCxnSpPr>
          <p:nvPr/>
        </p:nvCxnSpPr>
        <p:spPr>
          <a:xfrm flipH="1" flipV="1">
            <a:off x="2024063" y="1616075"/>
            <a:ext cx="2039937" cy="1292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9" idx="2"/>
          </p:cNvCxnSpPr>
          <p:nvPr/>
        </p:nvCxnSpPr>
        <p:spPr>
          <a:xfrm flipV="1">
            <a:off x="5049838" y="1768475"/>
            <a:ext cx="2462212" cy="120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0"/>
            <a:endCxn id="7" idx="2"/>
          </p:cNvCxnSpPr>
          <p:nvPr/>
        </p:nvCxnSpPr>
        <p:spPr>
          <a:xfrm flipV="1">
            <a:off x="4521200" y="1368425"/>
            <a:ext cx="1" cy="622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824038" y="5172075"/>
            <a:ext cx="1079500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3"/>
          </p:cNvCxnSpPr>
          <p:nvPr/>
        </p:nvCxnSpPr>
        <p:spPr>
          <a:xfrm flipH="1" flipV="1">
            <a:off x="1804988" y="4159250"/>
            <a:ext cx="1319212" cy="606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2" idx="2"/>
          </p:cNvCxnSpPr>
          <p:nvPr/>
        </p:nvCxnSpPr>
        <p:spPr>
          <a:xfrm flipH="1" flipV="1">
            <a:off x="1411288" y="3294063"/>
            <a:ext cx="1941512" cy="1025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715000" y="3136900"/>
            <a:ext cx="1244600" cy="1131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3" idx="1"/>
          </p:cNvCxnSpPr>
          <p:nvPr/>
        </p:nvCxnSpPr>
        <p:spPr>
          <a:xfrm>
            <a:off x="6248400" y="5295900"/>
            <a:ext cx="881063" cy="12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4" idx="1"/>
          </p:cNvCxnSpPr>
          <p:nvPr/>
        </p:nvCxnSpPr>
        <p:spPr>
          <a:xfrm flipV="1">
            <a:off x="6019800" y="4319588"/>
            <a:ext cx="1066800" cy="503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0962" y="6273800"/>
            <a:ext cx="2577402" cy="298782"/>
          </a:xfrm>
        </p:spPr>
        <p:txBody>
          <a:bodyPr/>
          <a:lstStyle/>
          <a:p>
            <a:pPr>
              <a:defRPr/>
            </a:pPr>
            <a:r>
              <a:rPr lang="en-US" sz="11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9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638</Words>
  <Application>Microsoft Macintosh PowerPoint</Application>
  <PresentationFormat>On-screen Show (4:3)</PresentationFormat>
  <Paragraphs>189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Flow of Presentation</vt:lpstr>
      <vt:lpstr>PowerPoint Presentation</vt:lpstr>
      <vt:lpstr>PowerPoint Presentation</vt:lpstr>
      <vt:lpstr>Applications of SWEET</vt:lpstr>
      <vt:lpstr>Projects developed using SWEET</vt:lpstr>
      <vt:lpstr>SESDI</vt:lpstr>
      <vt:lpstr>Success of SWEET </vt:lpstr>
      <vt:lpstr>Evaluation of SWEET</vt:lpstr>
      <vt:lpstr>Extension of SWEET</vt:lpstr>
      <vt:lpstr>PowerPoint Presentation</vt:lpstr>
      <vt:lpstr>PowerPoint Presentation</vt:lpstr>
      <vt:lpstr>PowerPoint Presentation</vt:lpstr>
      <vt:lpstr>Conclusion and Future Work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Shashank Jivan  Vernekar</cp:lastModifiedBy>
  <cp:revision>112</cp:revision>
  <cp:lastPrinted>2012-02-07T18:57:58Z</cp:lastPrinted>
  <dcterms:created xsi:type="dcterms:W3CDTF">2012-02-18T01:19:57Z</dcterms:created>
  <dcterms:modified xsi:type="dcterms:W3CDTF">2016-12-02T22:59:21Z</dcterms:modified>
</cp:coreProperties>
</file>