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8" r:id="rId3"/>
    <p:sldId id="259" r:id="rId4"/>
    <p:sldId id="260" r:id="rId5"/>
    <p:sldId id="261" r:id="rId6"/>
    <p:sldId id="262" r:id="rId7"/>
    <p:sldId id="269" r:id="rId8"/>
    <p:sldId id="270" r:id="rId9"/>
    <p:sldId id="271" r:id="rId10"/>
    <p:sldId id="272"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7" y="21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5.svg"/><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2" Type="http://schemas.openxmlformats.org/officeDocument/2006/relationships/image" Target="../media/image5.svg"/><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293D99-D014-493E-BDCF-0B4B927AA03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730D071-E331-4FA3-B2F8-04B54C2AA6B4}">
      <dgm:prSet/>
      <dgm:spPr/>
      <dgm:t>
        <a:bodyPr/>
        <a:lstStyle/>
        <a:p>
          <a:pPr>
            <a:lnSpc>
              <a:spcPct val="100000"/>
            </a:lnSpc>
          </a:pPr>
          <a:r>
            <a:rPr lang="en-IN" b="1"/>
            <a:t>Gathering the Data: </a:t>
          </a:r>
          <a:r>
            <a:rPr lang="en-IN" b="0"/>
            <a:t>Data presentation is the primary step for any machine learning problem. I will be using the dataset of two csv files one for training and one for testing.</a:t>
          </a:r>
          <a:endParaRPr lang="en-US" b="1" dirty="0"/>
        </a:p>
      </dgm:t>
    </dgm:pt>
    <dgm:pt modelId="{5D693465-9EF9-4989-9DE9-1D660436E5D4}" type="parTrans" cxnId="{14232C27-B7AA-4DB7-91C2-302223FE2B78}">
      <dgm:prSet/>
      <dgm:spPr/>
      <dgm:t>
        <a:bodyPr/>
        <a:lstStyle/>
        <a:p>
          <a:endParaRPr lang="en-US"/>
        </a:p>
      </dgm:t>
    </dgm:pt>
    <dgm:pt modelId="{B1D3C25A-43A4-43AC-AD64-1A8C022BD1F1}" type="sibTrans" cxnId="{14232C27-B7AA-4DB7-91C2-302223FE2B78}">
      <dgm:prSet/>
      <dgm:spPr/>
      <dgm:t>
        <a:bodyPr/>
        <a:lstStyle/>
        <a:p>
          <a:endParaRPr lang="en-US"/>
        </a:p>
      </dgm:t>
    </dgm:pt>
    <dgm:pt modelId="{82C9A23B-A8A5-4485-AA05-683C777D9534}">
      <dgm:prSet/>
      <dgm:spPr/>
      <dgm:t>
        <a:bodyPr/>
        <a:lstStyle/>
        <a:p>
          <a:pPr>
            <a:lnSpc>
              <a:spcPct val="100000"/>
            </a:lnSpc>
          </a:pPr>
          <a:r>
            <a:rPr lang="en-IN" b="1"/>
            <a:t>Cleaning the Date: </a:t>
          </a:r>
          <a:r>
            <a:rPr lang="en-IN" b="0"/>
            <a:t>Cleaning is the most important step in a machine learning project. The quality of the data determines the quality of the machine learning model.</a:t>
          </a:r>
          <a:endParaRPr lang="en-US" dirty="0"/>
        </a:p>
      </dgm:t>
    </dgm:pt>
    <dgm:pt modelId="{3CAEF076-D48E-46FD-95FD-12FF8F05C2B4}" type="parTrans" cxnId="{F8E8B398-F5C1-4B64-9931-3CBAE2A75788}">
      <dgm:prSet/>
      <dgm:spPr/>
      <dgm:t>
        <a:bodyPr/>
        <a:lstStyle/>
        <a:p>
          <a:endParaRPr lang="en-US"/>
        </a:p>
      </dgm:t>
    </dgm:pt>
    <dgm:pt modelId="{FDFEEBA7-C7E0-450D-B139-6B88A5CD0B68}" type="sibTrans" cxnId="{F8E8B398-F5C1-4B64-9931-3CBAE2A75788}">
      <dgm:prSet/>
      <dgm:spPr/>
      <dgm:t>
        <a:bodyPr/>
        <a:lstStyle/>
        <a:p>
          <a:endParaRPr lang="en-US"/>
        </a:p>
      </dgm:t>
    </dgm:pt>
    <dgm:pt modelId="{FB3D68EB-892C-4B02-9B12-04655987949E}">
      <dgm:prSet/>
      <dgm:spPr/>
      <dgm:t>
        <a:bodyPr/>
        <a:lstStyle/>
        <a:p>
          <a:pPr>
            <a:lnSpc>
              <a:spcPct val="100000"/>
            </a:lnSpc>
          </a:pPr>
          <a:r>
            <a:rPr lang="en-US" b="1"/>
            <a:t>Model Building: </a:t>
          </a:r>
          <a:r>
            <a:rPr lang="en-US" b="0"/>
            <a:t>After gathering and cleaning the data, the data is ready and can be used to train a machine learning model. I’ll be using this cleaned data to train the Decision tree, MLP classifier and Random Forest Classifier.</a:t>
          </a:r>
          <a:endParaRPr lang="en-US" b="1" dirty="0"/>
        </a:p>
      </dgm:t>
    </dgm:pt>
    <dgm:pt modelId="{197B8503-9A8B-4FC6-AD49-16B3313A6079}" type="parTrans" cxnId="{DC8C7907-7DAB-4EE2-A963-DD76A1B83D26}">
      <dgm:prSet/>
      <dgm:spPr/>
      <dgm:t>
        <a:bodyPr/>
        <a:lstStyle/>
        <a:p>
          <a:endParaRPr lang="en-IN"/>
        </a:p>
      </dgm:t>
    </dgm:pt>
    <dgm:pt modelId="{C08ACA25-2BFB-4D77-BEE9-59BFC5B6FCE8}" type="sibTrans" cxnId="{DC8C7907-7DAB-4EE2-A963-DD76A1B83D26}">
      <dgm:prSet/>
      <dgm:spPr/>
      <dgm:t>
        <a:bodyPr/>
        <a:lstStyle/>
        <a:p>
          <a:endParaRPr lang="en-IN"/>
        </a:p>
      </dgm:t>
    </dgm:pt>
    <dgm:pt modelId="{127095BB-33C0-446B-BA0D-9EEB65DDC2E0}">
      <dgm:prSet/>
      <dgm:spPr/>
      <dgm:t>
        <a:bodyPr/>
        <a:lstStyle/>
        <a:p>
          <a:pPr>
            <a:lnSpc>
              <a:spcPct val="100000"/>
            </a:lnSpc>
          </a:pPr>
          <a:r>
            <a:rPr lang="en-US" b="1"/>
            <a:t>Inference: </a:t>
          </a:r>
          <a:r>
            <a:rPr lang="en-US" b="0"/>
            <a:t>After training the three models, I will be predicting the disease for the input symptoms by using all the three models.</a:t>
          </a:r>
          <a:endParaRPr lang="en-US" b="1" dirty="0"/>
        </a:p>
      </dgm:t>
    </dgm:pt>
    <dgm:pt modelId="{DA7AE99E-CB86-4B0B-A0CC-67E6525972CC}" type="parTrans" cxnId="{7E11EE14-4A3A-4A53-AFA2-407055226435}">
      <dgm:prSet/>
      <dgm:spPr/>
      <dgm:t>
        <a:bodyPr/>
        <a:lstStyle/>
        <a:p>
          <a:endParaRPr lang="en-IN"/>
        </a:p>
      </dgm:t>
    </dgm:pt>
    <dgm:pt modelId="{1880F7A6-1F9F-4A77-8E4B-4A384F56DB37}" type="sibTrans" cxnId="{7E11EE14-4A3A-4A53-AFA2-407055226435}">
      <dgm:prSet/>
      <dgm:spPr/>
      <dgm:t>
        <a:bodyPr/>
        <a:lstStyle/>
        <a:p>
          <a:endParaRPr lang="en-IN"/>
        </a:p>
      </dgm:t>
    </dgm:pt>
    <dgm:pt modelId="{6BA21E76-16F4-4260-A101-32BD31FCF2CC}" type="pres">
      <dgm:prSet presAssocID="{40293D99-D014-493E-BDCF-0B4B927AA03D}" presName="root" presStyleCnt="0">
        <dgm:presLayoutVars>
          <dgm:dir/>
          <dgm:resizeHandles val="exact"/>
        </dgm:presLayoutVars>
      </dgm:prSet>
      <dgm:spPr/>
    </dgm:pt>
    <dgm:pt modelId="{D5677F83-5C1C-401C-9FE6-0A4D3E9E43CC}" type="pres">
      <dgm:prSet presAssocID="{7730D071-E331-4FA3-B2F8-04B54C2AA6B4}" presName="compNode" presStyleCnt="0"/>
      <dgm:spPr/>
    </dgm:pt>
    <dgm:pt modelId="{0419625E-761B-4992-99D7-67D79FC5E10D}" type="pres">
      <dgm:prSet presAssocID="{7730D071-E331-4FA3-B2F8-04B54C2AA6B4}" presName="bgRect" presStyleLbl="bgShp" presStyleIdx="0" presStyleCnt="4"/>
      <dgm:spPr/>
    </dgm:pt>
    <dgm:pt modelId="{8B7C9A98-6543-422F-9AA0-15BB9F207E72}" type="pres">
      <dgm:prSet presAssocID="{7730D071-E331-4FA3-B2F8-04B54C2AA6B4}" presName="iconRect" presStyleLbl="node1" presStyleIdx="0" presStyleCnt="4"/>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9CE9ED95-E571-415A-B284-3B5D07C6AD57}" type="pres">
      <dgm:prSet presAssocID="{7730D071-E331-4FA3-B2F8-04B54C2AA6B4}" presName="spaceRect" presStyleCnt="0"/>
      <dgm:spPr/>
    </dgm:pt>
    <dgm:pt modelId="{F891D618-46B4-4DAF-B8A1-A9CBD7F509FF}" type="pres">
      <dgm:prSet presAssocID="{7730D071-E331-4FA3-B2F8-04B54C2AA6B4}" presName="parTx" presStyleLbl="revTx" presStyleIdx="0" presStyleCnt="4">
        <dgm:presLayoutVars>
          <dgm:chMax val="0"/>
          <dgm:chPref val="0"/>
        </dgm:presLayoutVars>
      </dgm:prSet>
      <dgm:spPr/>
    </dgm:pt>
    <dgm:pt modelId="{BB4E6794-68A7-46FF-BC24-BF0F72ECA983}" type="pres">
      <dgm:prSet presAssocID="{B1D3C25A-43A4-43AC-AD64-1A8C022BD1F1}" presName="sibTrans" presStyleCnt="0"/>
      <dgm:spPr/>
    </dgm:pt>
    <dgm:pt modelId="{130B09B8-3337-491B-9E5A-090E0D253CB5}" type="pres">
      <dgm:prSet presAssocID="{82C9A23B-A8A5-4485-AA05-683C777D9534}" presName="compNode" presStyleCnt="0"/>
      <dgm:spPr/>
    </dgm:pt>
    <dgm:pt modelId="{E5560446-816F-4D00-A585-427A3898D650}" type="pres">
      <dgm:prSet presAssocID="{82C9A23B-A8A5-4485-AA05-683C777D9534}" presName="bgRect" presStyleLbl="bgShp" presStyleIdx="1" presStyleCnt="4"/>
      <dgm:spPr/>
    </dgm:pt>
    <dgm:pt modelId="{47C84919-931B-4433-A77B-9E51448B3D58}" type="pres">
      <dgm:prSet presAssocID="{82C9A23B-A8A5-4485-AA05-683C777D9534}" presName="iconRect" presStyleLbl="node1" presStyleIdx="1" presStyleCnt="4"/>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223DBD63-5D89-4C1D-AF88-0ABA560D885F}" type="pres">
      <dgm:prSet presAssocID="{82C9A23B-A8A5-4485-AA05-683C777D9534}" presName="spaceRect" presStyleCnt="0"/>
      <dgm:spPr/>
    </dgm:pt>
    <dgm:pt modelId="{F4E956C3-48C2-4B31-899A-8E91AA98740B}" type="pres">
      <dgm:prSet presAssocID="{82C9A23B-A8A5-4485-AA05-683C777D9534}" presName="parTx" presStyleLbl="revTx" presStyleIdx="1" presStyleCnt="4">
        <dgm:presLayoutVars>
          <dgm:chMax val="0"/>
          <dgm:chPref val="0"/>
        </dgm:presLayoutVars>
      </dgm:prSet>
      <dgm:spPr/>
    </dgm:pt>
    <dgm:pt modelId="{F9FEDE2C-8602-4B81-8A69-2E5140DCB6B5}" type="pres">
      <dgm:prSet presAssocID="{FDFEEBA7-C7E0-450D-B139-6B88A5CD0B68}" presName="sibTrans" presStyleCnt="0"/>
      <dgm:spPr/>
    </dgm:pt>
    <dgm:pt modelId="{F6F82EDB-D57B-4393-8BB7-671552771B7D}" type="pres">
      <dgm:prSet presAssocID="{FB3D68EB-892C-4B02-9B12-04655987949E}" presName="compNode" presStyleCnt="0"/>
      <dgm:spPr/>
    </dgm:pt>
    <dgm:pt modelId="{0C69D016-0CBB-4A19-B8F2-D8F00A0C079E}" type="pres">
      <dgm:prSet presAssocID="{FB3D68EB-892C-4B02-9B12-04655987949E}" presName="bgRect" presStyleLbl="bgShp" presStyleIdx="2" presStyleCnt="4"/>
      <dgm:spPr/>
    </dgm:pt>
    <dgm:pt modelId="{ED922EB5-AC5C-44AB-A1DE-B2729E0F4950}" type="pres">
      <dgm:prSet presAssocID="{FB3D68EB-892C-4B02-9B12-04655987949E}" presName="iconRect" presStyleLbl="node1" presStyleIdx="2" presStyleCnt="4"/>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AAA8AF40-4348-457A-9776-C9C789798628}" type="pres">
      <dgm:prSet presAssocID="{FB3D68EB-892C-4B02-9B12-04655987949E}" presName="spaceRect" presStyleCnt="0"/>
      <dgm:spPr/>
    </dgm:pt>
    <dgm:pt modelId="{8849818A-AD45-44CC-A2BD-6220313FC4AD}" type="pres">
      <dgm:prSet presAssocID="{FB3D68EB-892C-4B02-9B12-04655987949E}" presName="parTx" presStyleLbl="revTx" presStyleIdx="2" presStyleCnt="4" custScaleY="98017">
        <dgm:presLayoutVars>
          <dgm:chMax val="0"/>
          <dgm:chPref val="0"/>
        </dgm:presLayoutVars>
      </dgm:prSet>
      <dgm:spPr/>
    </dgm:pt>
    <dgm:pt modelId="{E8FF86F0-51B0-4A36-BA56-E6AF887BABB9}" type="pres">
      <dgm:prSet presAssocID="{C08ACA25-2BFB-4D77-BEE9-59BFC5B6FCE8}" presName="sibTrans" presStyleCnt="0"/>
      <dgm:spPr/>
    </dgm:pt>
    <dgm:pt modelId="{E31C8D80-97EF-43FF-B418-878F0A33961F}" type="pres">
      <dgm:prSet presAssocID="{127095BB-33C0-446B-BA0D-9EEB65DDC2E0}" presName="compNode" presStyleCnt="0"/>
      <dgm:spPr/>
    </dgm:pt>
    <dgm:pt modelId="{D572568A-7779-4BF1-91A3-5E874665B0C9}" type="pres">
      <dgm:prSet presAssocID="{127095BB-33C0-446B-BA0D-9EEB65DDC2E0}" presName="bgRect" presStyleLbl="bgShp" presStyleIdx="3" presStyleCnt="4"/>
      <dgm:spPr/>
    </dgm:pt>
    <dgm:pt modelId="{3226341A-BB73-47BA-A30A-A84F4DF8341E}" type="pres">
      <dgm:prSet presAssocID="{127095BB-33C0-446B-BA0D-9EEB65DDC2E0}" presName="iconRect" presStyleLbl="node1" presStyleIdx="3" presStyleCnt="4" custLinFactNeighborX="0"/>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8B84A029-EE71-473B-960D-43337EC5D732}" type="pres">
      <dgm:prSet presAssocID="{127095BB-33C0-446B-BA0D-9EEB65DDC2E0}" presName="spaceRect" presStyleCnt="0"/>
      <dgm:spPr/>
    </dgm:pt>
    <dgm:pt modelId="{EA993731-0FAE-4B45-8F20-1A2804E59BF8}" type="pres">
      <dgm:prSet presAssocID="{127095BB-33C0-446B-BA0D-9EEB65DDC2E0}" presName="parTx" presStyleLbl="revTx" presStyleIdx="3" presStyleCnt="4">
        <dgm:presLayoutVars>
          <dgm:chMax val="0"/>
          <dgm:chPref val="0"/>
        </dgm:presLayoutVars>
      </dgm:prSet>
      <dgm:spPr/>
    </dgm:pt>
  </dgm:ptLst>
  <dgm:cxnLst>
    <dgm:cxn modelId="{862AF301-361D-4584-B9F5-64CF0E7CF247}" type="presOf" srcId="{FB3D68EB-892C-4B02-9B12-04655987949E}" destId="{8849818A-AD45-44CC-A2BD-6220313FC4AD}" srcOrd="0" destOrd="0" presId="urn:microsoft.com/office/officeart/2018/2/layout/IconVerticalSolidList"/>
    <dgm:cxn modelId="{DC8C7907-7DAB-4EE2-A963-DD76A1B83D26}" srcId="{40293D99-D014-493E-BDCF-0B4B927AA03D}" destId="{FB3D68EB-892C-4B02-9B12-04655987949E}" srcOrd="2" destOrd="0" parTransId="{197B8503-9A8B-4FC6-AD49-16B3313A6079}" sibTransId="{C08ACA25-2BFB-4D77-BEE9-59BFC5B6FCE8}"/>
    <dgm:cxn modelId="{7E11EE14-4A3A-4A53-AFA2-407055226435}" srcId="{40293D99-D014-493E-BDCF-0B4B927AA03D}" destId="{127095BB-33C0-446B-BA0D-9EEB65DDC2E0}" srcOrd="3" destOrd="0" parTransId="{DA7AE99E-CB86-4B0B-A0CC-67E6525972CC}" sibTransId="{1880F7A6-1F9F-4A77-8E4B-4A384F56DB37}"/>
    <dgm:cxn modelId="{14232C27-B7AA-4DB7-91C2-302223FE2B78}" srcId="{40293D99-D014-493E-BDCF-0B4B927AA03D}" destId="{7730D071-E331-4FA3-B2F8-04B54C2AA6B4}" srcOrd="0" destOrd="0" parTransId="{5D693465-9EF9-4989-9DE9-1D660436E5D4}" sibTransId="{B1D3C25A-43A4-43AC-AD64-1A8C022BD1F1}"/>
    <dgm:cxn modelId="{4FC6DF5A-A4BF-4AD6-BEBD-55C370D38300}" type="presOf" srcId="{82C9A23B-A8A5-4485-AA05-683C777D9534}" destId="{F4E956C3-48C2-4B31-899A-8E91AA98740B}" srcOrd="0" destOrd="0" presId="urn:microsoft.com/office/officeart/2018/2/layout/IconVerticalSolidList"/>
    <dgm:cxn modelId="{5D79C28D-C61D-44FB-B14F-5D2909CB02F4}" type="presOf" srcId="{40293D99-D014-493E-BDCF-0B4B927AA03D}" destId="{6BA21E76-16F4-4260-A101-32BD31FCF2CC}" srcOrd="0" destOrd="0" presId="urn:microsoft.com/office/officeart/2018/2/layout/IconVerticalSolidList"/>
    <dgm:cxn modelId="{F8E8B398-F5C1-4B64-9931-3CBAE2A75788}" srcId="{40293D99-D014-493E-BDCF-0B4B927AA03D}" destId="{82C9A23B-A8A5-4485-AA05-683C777D9534}" srcOrd="1" destOrd="0" parTransId="{3CAEF076-D48E-46FD-95FD-12FF8F05C2B4}" sibTransId="{FDFEEBA7-C7E0-450D-B139-6B88A5CD0B68}"/>
    <dgm:cxn modelId="{177656D9-A7CD-4601-87BD-8B7B816E0906}" type="presOf" srcId="{127095BB-33C0-446B-BA0D-9EEB65DDC2E0}" destId="{EA993731-0FAE-4B45-8F20-1A2804E59BF8}" srcOrd="0" destOrd="0" presId="urn:microsoft.com/office/officeart/2018/2/layout/IconVerticalSolidList"/>
    <dgm:cxn modelId="{756AEFFC-F56F-4DBC-BE46-01B1A8E187A0}" type="presOf" srcId="{7730D071-E331-4FA3-B2F8-04B54C2AA6B4}" destId="{F891D618-46B4-4DAF-B8A1-A9CBD7F509FF}" srcOrd="0" destOrd="0" presId="urn:microsoft.com/office/officeart/2018/2/layout/IconVerticalSolidList"/>
    <dgm:cxn modelId="{73E9A70E-0ACB-47C3-AB81-1CCBD33A4E09}" type="presParOf" srcId="{6BA21E76-16F4-4260-A101-32BD31FCF2CC}" destId="{D5677F83-5C1C-401C-9FE6-0A4D3E9E43CC}" srcOrd="0" destOrd="0" presId="urn:microsoft.com/office/officeart/2018/2/layout/IconVerticalSolidList"/>
    <dgm:cxn modelId="{CA89C093-DC2C-4BF6-84D6-C23843D6D8A0}" type="presParOf" srcId="{D5677F83-5C1C-401C-9FE6-0A4D3E9E43CC}" destId="{0419625E-761B-4992-99D7-67D79FC5E10D}" srcOrd="0" destOrd="0" presId="urn:microsoft.com/office/officeart/2018/2/layout/IconVerticalSolidList"/>
    <dgm:cxn modelId="{5E1E87EF-D816-4550-89EE-A476B6FA9657}" type="presParOf" srcId="{D5677F83-5C1C-401C-9FE6-0A4D3E9E43CC}" destId="{8B7C9A98-6543-422F-9AA0-15BB9F207E72}" srcOrd="1" destOrd="0" presId="urn:microsoft.com/office/officeart/2018/2/layout/IconVerticalSolidList"/>
    <dgm:cxn modelId="{E068FD79-4FA3-4C89-BB38-32211375AC91}" type="presParOf" srcId="{D5677F83-5C1C-401C-9FE6-0A4D3E9E43CC}" destId="{9CE9ED95-E571-415A-B284-3B5D07C6AD57}" srcOrd="2" destOrd="0" presId="urn:microsoft.com/office/officeart/2018/2/layout/IconVerticalSolidList"/>
    <dgm:cxn modelId="{FF0C4C65-99D3-4CFF-8BD9-603203C6D603}" type="presParOf" srcId="{D5677F83-5C1C-401C-9FE6-0A4D3E9E43CC}" destId="{F891D618-46B4-4DAF-B8A1-A9CBD7F509FF}" srcOrd="3" destOrd="0" presId="urn:microsoft.com/office/officeart/2018/2/layout/IconVerticalSolidList"/>
    <dgm:cxn modelId="{A0CC3AE9-8D5A-4F93-AEE7-F68ECAB26354}" type="presParOf" srcId="{6BA21E76-16F4-4260-A101-32BD31FCF2CC}" destId="{BB4E6794-68A7-46FF-BC24-BF0F72ECA983}" srcOrd="1" destOrd="0" presId="urn:microsoft.com/office/officeart/2018/2/layout/IconVerticalSolidList"/>
    <dgm:cxn modelId="{E1FA8E29-1C89-4963-A659-9188FBEBC338}" type="presParOf" srcId="{6BA21E76-16F4-4260-A101-32BD31FCF2CC}" destId="{130B09B8-3337-491B-9E5A-090E0D253CB5}" srcOrd="2" destOrd="0" presId="urn:microsoft.com/office/officeart/2018/2/layout/IconVerticalSolidList"/>
    <dgm:cxn modelId="{41D81D10-407A-41B9-B6DD-C47C90F38F94}" type="presParOf" srcId="{130B09B8-3337-491B-9E5A-090E0D253CB5}" destId="{E5560446-816F-4D00-A585-427A3898D650}" srcOrd="0" destOrd="0" presId="urn:microsoft.com/office/officeart/2018/2/layout/IconVerticalSolidList"/>
    <dgm:cxn modelId="{D1E0B7F2-8649-49FB-92D6-A621137DEE95}" type="presParOf" srcId="{130B09B8-3337-491B-9E5A-090E0D253CB5}" destId="{47C84919-931B-4433-A77B-9E51448B3D58}" srcOrd="1" destOrd="0" presId="urn:microsoft.com/office/officeart/2018/2/layout/IconVerticalSolidList"/>
    <dgm:cxn modelId="{A492B4F5-86F6-4CD3-AA44-6807B5D986CE}" type="presParOf" srcId="{130B09B8-3337-491B-9E5A-090E0D253CB5}" destId="{223DBD63-5D89-4C1D-AF88-0ABA560D885F}" srcOrd="2" destOrd="0" presId="urn:microsoft.com/office/officeart/2018/2/layout/IconVerticalSolidList"/>
    <dgm:cxn modelId="{644F3BC8-A086-4273-A9E5-EBABE49803FD}" type="presParOf" srcId="{130B09B8-3337-491B-9E5A-090E0D253CB5}" destId="{F4E956C3-48C2-4B31-899A-8E91AA98740B}" srcOrd="3" destOrd="0" presId="urn:microsoft.com/office/officeart/2018/2/layout/IconVerticalSolidList"/>
    <dgm:cxn modelId="{E3BA9DB6-1B68-4605-84F9-343AC0CFEA50}" type="presParOf" srcId="{6BA21E76-16F4-4260-A101-32BD31FCF2CC}" destId="{F9FEDE2C-8602-4B81-8A69-2E5140DCB6B5}" srcOrd="3" destOrd="0" presId="urn:microsoft.com/office/officeart/2018/2/layout/IconVerticalSolidList"/>
    <dgm:cxn modelId="{DFE812F2-A7F9-435B-A235-B3370AC2F717}" type="presParOf" srcId="{6BA21E76-16F4-4260-A101-32BD31FCF2CC}" destId="{F6F82EDB-D57B-4393-8BB7-671552771B7D}" srcOrd="4" destOrd="0" presId="urn:microsoft.com/office/officeart/2018/2/layout/IconVerticalSolidList"/>
    <dgm:cxn modelId="{3B860319-7A3B-4023-AB9E-D9D472779FB1}" type="presParOf" srcId="{F6F82EDB-D57B-4393-8BB7-671552771B7D}" destId="{0C69D016-0CBB-4A19-B8F2-D8F00A0C079E}" srcOrd="0" destOrd="0" presId="urn:microsoft.com/office/officeart/2018/2/layout/IconVerticalSolidList"/>
    <dgm:cxn modelId="{9789DC03-5435-4BE0-9E95-B6BDF1E836CA}" type="presParOf" srcId="{F6F82EDB-D57B-4393-8BB7-671552771B7D}" destId="{ED922EB5-AC5C-44AB-A1DE-B2729E0F4950}" srcOrd="1" destOrd="0" presId="urn:microsoft.com/office/officeart/2018/2/layout/IconVerticalSolidList"/>
    <dgm:cxn modelId="{642A6665-1071-4F29-B816-3F59CE0D118A}" type="presParOf" srcId="{F6F82EDB-D57B-4393-8BB7-671552771B7D}" destId="{AAA8AF40-4348-457A-9776-C9C789798628}" srcOrd="2" destOrd="0" presId="urn:microsoft.com/office/officeart/2018/2/layout/IconVerticalSolidList"/>
    <dgm:cxn modelId="{E41A05C8-5561-4FD5-9DF7-F1A8D0C30488}" type="presParOf" srcId="{F6F82EDB-D57B-4393-8BB7-671552771B7D}" destId="{8849818A-AD45-44CC-A2BD-6220313FC4AD}" srcOrd="3" destOrd="0" presId="urn:microsoft.com/office/officeart/2018/2/layout/IconVerticalSolidList"/>
    <dgm:cxn modelId="{1A618EE1-AD53-4B96-9725-C3C9E75FA749}" type="presParOf" srcId="{6BA21E76-16F4-4260-A101-32BD31FCF2CC}" destId="{E8FF86F0-51B0-4A36-BA56-E6AF887BABB9}" srcOrd="5" destOrd="0" presId="urn:microsoft.com/office/officeart/2018/2/layout/IconVerticalSolidList"/>
    <dgm:cxn modelId="{B00C5A8A-8F42-463E-904D-F0140B739D8C}" type="presParOf" srcId="{6BA21E76-16F4-4260-A101-32BD31FCF2CC}" destId="{E31C8D80-97EF-43FF-B418-878F0A33961F}" srcOrd="6" destOrd="0" presId="urn:microsoft.com/office/officeart/2018/2/layout/IconVerticalSolidList"/>
    <dgm:cxn modelId="{FAFC7369-EC29-472D-A9EA-5EE4D79B5A39}" type="presParOf" srcId="{E31C8D80-97EF-43FF-B418-878F0A33961F}" destId="{D572568A-7779-4BF1-91A3-5E874665B0C9}" srcOrd="0" destOrd="0" presId="urn:microsoft.com/office/officeart/2018/2/layout/IconVerticalSolidList"/>
    <dgm:cxn modelId="{2A41707B-9145-4572-97E3-A444EA5EACF7}" type="presParOf" srcId="{E31C8D80-97EF-43FF-B418-878F0A33961F}" destId="{3226341A-BB73-47BA-A30A-A84F4DF8341E}" srcOrd="1" destOrd="0" presId="urn:microsoft.com/office/officeart/2018/2/layout/IconVerticalSolidList"/>
    <dgm:cxn modelId="{0FB39571-9F44-4ADF-B115-ED252DB2F7E9}" type="presParOf" srcId="{E31C8D80-97EF-43FF-B418-878F0A33961F}" destId="{8B84A029-EE71-473B-960D-43337EC5D732}" srcOrd="2" destOrd="0" presId="urn:microsoft.com/office/officeart/2018/2/layout/IconVerticalSolidList"/>
    <dgm:cxn modelId="{7E7DF5AC-22A7-426F-B56E-88721191BE7C}" type="presParOf" srcId="{E31C8D80-97EF-43FF-B418-878F0A33961F}" destId="{EA993731-0FAE-4B45-8F20-1A2804E59BF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63B5A7-AAF6-4A25-9871-2577EC070B8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B613DBD3-407F-4B4D-8F7E-1D64174648D6}">
      <dgm:prSet/>
      <dgm:spPr/>
      <dgm:t>
        <a:bodyPr/>
        <a:lstStyle/>
        <a:p>
          <a:r>
            <a:rPr lang="en-US" dirty="0"/>
            <a:t>Decision Tree</a:t>
          </a:r>
        </a:p>
      </dgm:t>
    </dgm:pt>
    <dgm:pt modelId="{40B69793-D70D-4B77-B3E1-58684EC61FA1}" type="sibTrans" cxnId="{4E59BDD0-4D4E-4EF3-A3A8-78390E20D9DE}">
      <dgm:prSet/>
      <dgm:spPr/>
      <dgm:t>
        <a:bodyPr/>
        <a:lstStyle/>
        <a:p>
          <a:endParaRPr lang="en-US"/>
        </a:p>
      </dgm:t>
    </dgm:pt>
    <dgm:pt modelId="{5EFAD125-0DC7-41AA-89B6-88ED466A8A56}" type="parTrans" cxnId="{4E59BDD0-4D4E-4EF3-A3A8-78390E20D9DE}">
      <dgm:prSet/>
      <dgm:spPr/>
      <dgm:t>
        <a:bodyPr/>
        <a:lstStyle/>
        <a:p>
          <a:endParaRPr lang="en-US"/>
        </a:p>
      </dgm:t>
    </dgm:pt>
    <dgm:pt modelId="{2E0570C0-4B81-4DCB-A520-D42C6B27D9A5}">
      <dgm:prSet/>
      <dgm:spPr/>
      <dgm:t>
        <a:bodyPr/>
        <a:lstStyle/>
        <a:p>
          <a:r>
            <a:rPr lang="en-US" dirty="0"/>
            <a:t>Random Forest Classifier</a:t>
          </a:r>
        </a:p>
      </dgm:t>
    </dgm:pt>
    <dgm:pt modelId="{DCED990B-83C6-4834-B42B-113BA88407FC}" type="sibTrans" cxnId="{791B2252-F3AD-44FE-BEF4-2D5CF3863634}">
      <dgm:prSet/>
      <dgm:spPr/>
      <dgm:t>
        <a:bodyPr/>
        <a:lstStyle/>
        <a:p>
          <a:endParaRPr lang="en-US"/>
        </a:p>
      </dgm:t>
    </dgm:pt>
    <dgm:pt modelId="{8D0CD5F6-64AA-4DC1-9D0B-91EB0239C961}" type="parTrans" cxnId="{791B2252-F3AD-44FE-BEF4-2D5CF3863634}">
      <dgm:prSet/>
      <dgm:spPr/>
      <dgm:t>
        <a:bodyPr/>
        <a:lstStyle/>
        <a:p>
          <a:endParaRPr lang="en-US"/>
        </a:p>
      </dgm:t>
    </dgm:pt>
    <dgm:pt modelId="{1C3BDB28-B12E-4DE6-81C7-1411FD2E15CB}">
      <dgm:prSet/>
      <dgm:spPr/>
      <dgm:t>
        <a:bodyPr/>
        <a:lstStyle/>
        <a:p>
          <a:r>
            <a:rPr lang="en-US" dirty="0"/>
            <a:t>MLP Classifier</a:t>
          </a:r>
        </a:p>
      </dgm:t>
    </dgm:pt>
    <dgm:pt modelId="{D546CF4F-57F7-4622-8319-BFE887878B72}" type="parTrans" cxnId="{560FDCD6-2CBD-4055-BCAD-34A61B2C6E2A}">
      <dgm:prSet/>
      <dgm:spPr/>
      <dgm:t>
        <a:bodyPr/>
        <a:lstStyle/>
        <a:p>
          <a:endParaRPr lang="en-IN"/>
        </a:p>
      </dgm:t>
    </dgm:pt>
    <dgm:pt modelId="{099CE4AC-9E3B-48FD-B8CD-ABC03C56662D}" type="sibTrans" cxnId="{560FDCD6-2CBD-4055-BCAD-34A61B2C6E2A}">
      <dgm:prSet/>
      <dgm:spPr/>
      <dgm:t>
        <a:bodyPr/>
        <a:lstStyle/>
        <a:p>
          <a:endParaRPr lang="en-IN"/>
        </a:p>
      </dgm:t>
    </dgm:pt>
    <dgm:pt modelId="{99610BE9-243C-4301-B833-78BBEFF1E665}" type="pres">
      <dgm:prSet presAssocID="{A763B5A7-AAF6-4A25-9871-2577EC070B8E}" presName="linear" presStyleCnt="0">
        <dgm:presLayoutVars>
          <dgm:dir/>
          <dgm:animLvl val="lvl"/>
          <dgm:resizeHandles val="exact"/>
        </dgm:presLayoutVars>
      </dgm:prSet>
      <dgm:spPr/>
    </dgm:pt>
    <dgm:pt modelId="{1716476D-AD9E-4A24-AB8D-76745D73400E}" type="pres">
      <dgm:prSet presAssocID="{B613DBD3-407F-4B4D-8F7E-1D64174648D6}" presName="parentLin" presStyleCnt="0"/>
      <dgm:spPr/>
    </dgm:pt>
    <dgm:pt modelId="{443CDDC1-81A4-4CB2-8A3B-D808CA474656}" type="pres">
      <dgm:prSet presAssocID="{B613DBD3-407F-4B4D-8F7E-1D64174648D6}" presName="parentLeftMargin" presStyleLbl="node1" presStyleIdx="0" presStyleCnt="3"/>
      <dgm:spPr/>
    </dgm:pt>
    <dgm:pt modelId="{08129EC4-8F8F-4EDB-AF73-32D027FE1664}" type="pres">
      <dgm:prSet presAssocID="{B613DBD3-407F-4B4D-8F7E-1D64174648D6}" presName="parentText" presStyleLbl="node1" presStyleIdx="0" presStyleCnt="3">
        <dgm:presLayoutVars>
          <dgm:chMax val="0"/>
          <dgm:bulletEnabled val="1"/>
        </dgm:presLayoutVars>
      </dgm:prSet>
      <dgm:spPr/>
    </dgm:pt>
    <dgm:pt modelId="{40900542-B882-4FA6-B152-5A489404E238}" type="pres">
      <dgm:prSet presAssocID="{B613DBD3-407F-4B4D-8F7E-1D64174648D6}" presName="negativeSpace" presStyleCnt="0"/>
      <dgm:spPr/>
    </dgm:pt>
    <dgm:pt modelId="{3DE5A49D-4B17-4EDF-A3A1-755BF98C2D34}" type="pres">
      <dgm:prSet presAssocID="{B613DBD3-407F-4B4D-8F7E-1D64174648D6}" presName="childText" presStyleLbl="conFgAcc1" presStyleIdx="0" presStyleCnt="3">
        <dgm:presLayoutVars>
          <dgm:bulletEnabled val="1"/>
        </dgm:presLayoutVars>
      </dgm:prSet>
      <dgm:spPr/>
    </dgm:pt>
    <dgm:pt modelId="{7DAAAC37-19A9-46BF-9FD0-DD432C29D66E}" type="pres">
      <dgm:prSet presAssocID="{40B69793-D70D-4B77-B3E1-58684EC61FA1}" presName="spaceBetweenRectangles" presStyleCnt="0"/>
      <dgm:spPr/>
    </dgm:pt>
    <dgm:pt modelId="{41AFF9F9-0CDC-43AD-8497-1B46C3B9F05F}" type="pres">
      <dgm:prSet presAssocID="{2E0570C0-4B81-4DCB-A520-D42C6B27D9A5}" presName="parentLin" presStyleCnt="0"/>
      <dgm:spPr/>
    </dgm:pt>
    <dgm:pt modelId="{016E8008-1925-454D-BD77-D847CE4A0C0A}" type="pres">
      <dgm:prSet presAssocID="{2E0570C0-4B81-4DCB-A520-D42C6B27D9A5}" presName="parentLeftMargin" presStyleLbl="node1" presStyleIdx="0" presStyleCnt="3"/>
      <dgm:spPr/>
    </dgm:pt>
    <dgm:pt modelId="{7CAB896B-19B5-4DDF-84F5-53B8459F35E2}" type="pres">
      <dgm:prSet presAssocID="{2E0570C0-4B81-4DCB-A520-D42C6B27D9A5}" presName="parentText" presStyleLbl="node1" presStyleIdx="1" presStyleCnt="3">
        <dgm:presLayoutVars>
          <dgm:chMax val="0"/>
          <dgm:bulletEnabled val="1"/>
        </dgm:presLayoutVars>
      </dgm:prSet>
      <dgm:spPr/>
    </dgm:pt>
    <dgm:pt modelId="{C1F6CDD1-1C9A-4169-B6EE-0F46F14C6E68}" type="pres">
      <dgm:prSet presAssocID="{2E0570C0-4B81-4DCB-A520-D42C6B27D9A5}" presName="negativeSpace" presStyleCnt="0"/>
      <dgm:spPr/>
    </dgm:pt>
    <dgm:pt modelId="{09E87DAC-41CB-4573-8711-80606F1E4143}" type="pres">
      <dgm:prSet presAssocID="{2E0570C0-4B81-4DCB-A520-D42C6B27D9A5}" presName="childText" presStyleLbl="conFgAcc1" presStyleIdx="1" presStyleCnt="3">
        <dgm:presLayoutVars>
          <dgm:bulletEnabled val="1"/>
        </dgm:presLayoutVars>
      </dgm:prSet>
      <dgm:spPr/>
    </dgm:pt>
    <dgm:pt modelId="{F71D68F0-88BA-438E-9BC6-5B5193122C56}" type="pres">
      <dgm:prSet presAssocID="{DCED990B-83C6-4834-B42B-113BA88407FC}" presName="spaceBetweenRectangles" presStyleCnt="0"/>
      <dgm:spPr/>
    </dgm:pt>
    <dgm:pt modelId="{EEB278F9-2C31-4FB4-AB95-BD2A44E27EF7}" type="pres">
      <dgm:prSet presAssocID="{1C3BDB28-B12E-4DE6-81C7-1411FD2E15CB}" presName="parentLin" presStyleCnt="0"/>
      <dgm:spPr/>
    </dgm:pt>
    <dgm:pt modelId="{AC917172-204C-461B-B85C-6C076A8B687B}" type="pres">
      <dgm:prSet presAssocID="{1C3BDB28-B12E-4DE6-81C7-1411FD2E15CB}" presName="parentLeftMargin" presStyleLbl="node1" presStyleIdx="1" presStyleCnt="3"/>
      <dgm:spPr/>
    </dgm:pt>
    <dgm:pt modelId="{463F4B5D-FA8E-4262-96EA-53597F171E0B}" type="pres">
      <dgm:prSet presAssocID="{1C3BDB28-B12E-4DE6-81C7-1411FD2E15CB}" presName="parentText" presStyleLbl="node1" presStyleIdx="2" presStyleCnt="3">
        <dgm:presLayoutVars>
          <dgm:chMax val="0"/>
          <dgm:bulletEnabled val="1"/>
        </dgm:presLayoutVars>
      </dgm:prSet>
      <dgm:spPr/>
    </dgm:pt>
    <dgm:pt modelId="{144D704C-0B07-4ECD-A870-C60C8259F88B}" type="pres">
      <dgm:prSet presAssocID="{1C3BDB28-B12E-4DE6-81C7-1411FD2E15CB}" presName="negativeSpace" presStyleCnt="0"/>
      <dgm:spPr/>
    </dgm:pt>
    <dgm:pt modelId="{D5E4DCBD-5EAE-4154-9E23-BBB07295BE90}" type="pres">
      <dgm:prSet presAssocID="{1C3BDB28-B12E-4DE6-81C7-1411FD2E15CB}" presName="childText" presStyleLbl="conFgAcc1" presStyleIdx="2" presStyleCnt="3">
        <dgm:presLayoutVars>
          <dgm:bulletEnabled val="1"/>
        </dgm:presLayoutVars>
      </dgm:prSet>
      <dgm:spPr/>
    </dgm:pt>
  </dgm:ptLst>
  <dgm:cxnLst>
    <dgm:cxn modelId="{5B296613-46E3-4303-97A8-3A210570ED7D}" type="presOf" srcId="{1C3BDB28-B12E-4DE6-81C7-1411FD2E15CB}" destId="{AC917172-204C-461B-B85C-6C076A8B687B}" srcOrd="0" destOrd="0" presId="urn:microsoft.com/office/officeart/2005/8/layout/list1"/>
    <dgm:cxn modelId="{E0D7651E-EE20-4E41-A864-B5429D3103C1}" type="presOf" srcId="{1C3BDB28-B12E-4DE6-81C7-1411FD2E15CB}" destId="{463F4B5D-FA8E-4262-96EA-53597F171E0B}" srcOrd="1" destOrd="0" presId="urn:microsoft.com/office/officeart/2005/8/layout/list1"/>
    <dgm:cxn modelId="{B2A08225-8BFE-4137-8309-6710D7AF03E0}" type="presOf" srcId="{A763B5A7-AAF6-4A25-9871-2577EC070B8E}" destId="{99610BE9-243C-4301-B833-78BBEFF1E665}" srcOrd="0" destOrd="0" presId="urn:microsoft.com/office/officeart/2005/8/layout/list1"/>
    <dgm:cxn modelId="{62F40F37-AA39-459C-8513-22D6E5F5165B}" type="presOf" srcId="{2E0570C0-4B81-4DCB-A520-D42C6B27D9A5}" destId="{7CAB896B-19B5-4DDF-84F5-53B8459F35E2}" srcOrd="1" destOrd="0" presId="urn:microsoft.com/office/officeart/2005/8/layout/list1"/>
    <dgm:cxn modelId="{35506240-D5C5-46D4-8E25-545FDDE91BF1}" type="presOf" srcId="{B613DBD3-407F-4B4D-8F7E-1D64174648D6}" destId="{443CDDC1-81A4-4CB2-8A3B-D808CA474656}" srcOrd="0" destOrd="0" presId="urn:microsoft.com/office/officeart/2005/8/layout/list1"/>
    <dgm:cxn modelId="{791B2252-F3AD-44FE-BEF4-2D5CF3863634}" srcId="{A763B5A7-AAF6-4A25-9871-2577EC070B8E}" destId="{2E0570C0-4B81-4DCB-A520-D42C6B27D9A5}" srcOrd="1" destOrd="0" parTransId="{8D0CD5F6-64AA-4DC1-9D0B-91EB0239C961}" sibTransId="{DCED990B-83C6-4834-B42B-113BA88407FC}"/>
    <dgm:cxn modelId="{4E59BDD0-4D4E-4EF3-A3A8-78390E20D9DE}" srcId="{A763B5A7-AAF6-4A25-9871-2577EC070B8E}" destId="{B613DBD3-407F-4B4D-8F7E-1D64174648D6}" srcOrd="0" destOrd="0" parTransId="{5EFAD125-0DC7-41AA-89B6-88ED466A8A56}" sibTransId="{40B69793-D70D-4B77-B3E1-58684EC61FA1}"/>
    <dgm:cxn modelId="{560FDCD6-2CBD-4055-BCAD-34A61B2C6E2A}" srcId="{A763B5A7-AAF6-4A25-9871-2577EC070B8E}" destId="{1C3BDB28-B12E-4DE6-81C7-1411FD2E15CB}" srcOrd="2" destOrd="0" parTransId="{D546CF4F-57F7-4622-8319-BFE887878B72}" sibTransId="{099CE4AC-9E3B-48FD-B8CD-ABC03C56662D}"/>
    <dgm:cxn modelId="{23AB42E5-4FDF-4D9F-9383-F390D04471F0}" type="presOf" srcId="{B613DBD3-407F-4B4D-8F7E-1D64174648D6}" destId="{08129EC4-8F8F-4EDB-AF73-32D027FE1664}" srcOrd="1" destOrd="0" presId="urn:microsoft.com/office/officeart/2005/8/layout/list1"/>
    <dgm:cxn modelId="{77C0EDF8-E2C2-486C-831F-32FB2B55A96D}" type="presOf" srcId="{2E0570C0-4B81-4DCB-A520-D42C6B27D9A5}" destId="{016E8008-1925-454D-BD77-D847CE4A0C0A}" srcOrd="0" destOrd="0" presId="urn:microsoft.com/office/officeart/2005/8/layout/list1"/>
    <dgm:cxn modelId="{75430D78-BBC8-44AF-BA99-5EBE7DEBE2FB}" type="presParOf" srcId="{99610BE9-243C-4301-B833-78BBEFF1E665}" destId="{1716476D-AD9E-4A24-AB8D-76745D73400E}" srcOrd="0" destOrd="0" presId="urn:microsoft.com/office/officeart/2005/8/layout/list1"/>
    <dgm:cxn modelId="{FB8421A6-3A28-4654-9B36-DA0372C40673}" type="presParOf" srcId="{1716476D-AD9E-4A24-AB8D-76745D73400E}" destId="{443CDDC1-81A4-4CB2-8A3B-D808CA474656}" srcOrd="0" destOrd="0" presId="urn:microsoft.com/office/officeart/2005/8/layout/list1"/>
    <dgm:cxn modelId="{7B414DDC-0D06-48FF-9874-2BCB1CB8D13C}" type="presParOf" srcId="{1716476D-AD9E-4A24-AB8D-76745D73400E}" destId="{08129EC4-8F8F-4EDB-AF73-32D027FE1664}" srcOrd="1" destOrd="0" presId="urn:microsoft.com/office/officeart/2005/8/layout/list1"/>
    <dgm:cxn modelId="{C971FC84-9E73-476F-80F5-0C335CC89059}" type="presParOf" srcId="{99610BE9-243C-4301-B833-78BBEFF1E665}" destId="{40900542-B882-4FA6-B152-5A489404E238}" srcOrd="1" destOrd="0" presId="urn:microsoft.com/office/officeart/2005/8/layout/list1"/>
    <dgm:cxn modelId="{095865CF-8F8E-4D09-B3DC-0A53C2B820F5}" type="presParOf" srcId="{99610BE9-243C-4301-B833-78BBEFF1E665}" destId="{3DE5A49D-4B17-4EDF-A3A1-755BF98C2D34}" srcOrd="2" destOrd="0" presId="urn:microsoft.com/office/officeart/2005/8/layout/list1"/>
    <dgm:cxn modelId="{AC28D924-4F08-42A6-B3EE-B0FF3223C14C}" type="presParOf" srcId="{99610BE9-243C-4301-B833-78BBEFF1E665}" destId="{7DAAAC37-19A9-46BF-9FD0-DD432C29D66E}" srcOrd="3" destOrd="0" presId="urn:microsoft.com/office/officeart/2005/8/layout/list1"/>
    <dgm:cxn modelId="{87F2A9DD-4D54-4E88-83BA-F71309E69643}" type="presParOf" srcId="{99610BE9-243C-4301-B833-78BBEFF1E665}" destId="{41AFF9F9-0CDC-43AD-8497-1B46C3B9F05F}" srcOrd="4" destOrd="0" presId="urn:microsoft.com/office/officeart/2005/8/layout/list1"/>
    <dgm:cxn modelId="{F1AC06FF-222E-4CC4-A069-FFDCC90FB029}" type="presParOf" srcId="{41AFF9F9-0CDC-43AD-8497-1B46C3B9F05F}" destId="{016E8008-1925-454D-BD77-D847CE4A0C0A}" srcOrd="0" destOrd="0" presId="urn:microsoft.com/office/officeart/2005/8/layout/list1"/>
    <dgm:cxn modelId="{AC3BCB7F-3776-4E78-A53C-E21874FDAB56}" type="presParOf" srcId="{41AFF9F9-0CDC-43AD-8497-1B46C3B9F05F}" destId="{7CAB896B-19B5-4DDF-84F5-53B8459F35E2}" srcOrd="1" destOrd="0" presId="urn:microsoft.com/office/officeart/2005/8/layout/list1"/>
    <dgm:cxn modelId="{A099D10C-CAF1-4761-A5C5-94321B2A504D}" type="presParOf" srcId="{99610BE9-243C-4301-B833-78BBEFF1E665}" destId="{C1F6CDD1-1C9A-4169-B6EE-0F46F14C6E68}" srcOrd="5" destOrd="0" presId="urn:microsoft.com/office/officeart/2005/8/layout/list1"/>
    <dgm:cxn modelId="{BA9E3D1E-128C-4E1A-93B0-F94411CC58CD}" type="presParOf" srcId="{99610BE9-243C-4301-B833-78BBEFF1E665}" destId="{09E87DAC-41CB-4573-8711-80606F1E4143}" srcOrd="6" destOrd="0" presId="urn:microsoft.com/office/officeart/2005/8/layout/list1"/>
    <dgm:cxn modelId="{8E620F00-146E-4EC4-9AA0-8181F4CDC6BE}" type="presParOf" srcId="{99610BE9-243C-4301-B833-78BBEFF1E665}" destId="{F71D68F0-88BA-438E-9BC6-5B5193122C56}" srcOrd="7" destOrd="0" presId="urn:microsoft.com/office/officeart/2005/8/layout/list1"/>
    <dgm:cxn modelId="{A8325138-F956-4528-A620-D36C45B6B5C7}" type="presParOf" srcId="{99610BE9-243C-4301-B833-78BBEFF1E665}" destId="{EEB278F9-2C31-4FB4-AB95-BD2A44E27EF7}" srcOrd="8" destOrd="0" presId="urn:microsoft.com/office/officeart/2005/8/layout/list1"/>
    <dgm:cxn modelId="{A7F9DC80-CACE-4D6A-811A-ACDE2C9CAF48}" type="presParOf" srcId="{EEB278F9-2C31-4FB4-AB95-BD2A44E27EF7}" destId="{AC917172-204C-461B-B85C-6C076A8B687B}" srcOrd="0" destOrd="0" presId="urn:microsoft.com/office/officeart/2005/8/layout/list1"/>
    <dgm:cxn modelId="{4AC1E4CA-8D4A-4CA5-8B40-C0760B3119E7}" type="presParOf" srcId="{EEB278F9-2C31-4FB4-AB95-BD2A44E27EF7}" destId="{463F4B5D-FA8E-4262-96EA-53597F171E0B}" srcOrd="1" destOrd="0" presId="urn:microsoft.com/office/officeart/2005/8/layout/list1"/>
    <dgm:cxn modelId="{48CD04CC-6E3E-4272-BAF1-0AE16BD59928}" type="presParOf" srcId="{99610BE9-243C-4301-B833-78BBEFF1E665}" destId="{144D704C-0B07-4ECD-A870-C60C8259F88B}" srcOrd="9" destOrd="0" presId="urn:microsoft.com/office/officeart/2005/8/layout/list1"/>
    <dgm:cxn modelId="{D940D71F-5013-4D34-88E1-76F443DAD554}" type="presParOf" srcId="{99610BE9-243C-4301-B833-78BBEFF1E665}" destId="{D5E4DCBD-5EAE-4154-9E23-BBB07295BE9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19625E-761B-4992-99D7-67D79FC5E10D}">
      <dsp:nvSpPr>
        <dsp:cNvPr id="0" name=""/>
        <dsp:cNvSpPr/>
      </dsp:nvSpPr>
      <dsp:spPr>
        <a:xfrm>
          <a:off x="0" y="135182"/>
          <a:ext cx="5343082" cy="8788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7C9A98-6543-422F-9AA0-15BB9F207E72}">
      <dsp:nvSpPr>
        <dsp:cNvPr id="0" name=""/>
        <dsp:cNvSpPr/>
      </dsp:nvSpPr>
      <dsp:spPr>
        <a:xfrm>
          <a:off x="265861" y="332930"/>
          <a:ext cx="483856" cy="48338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91D618-46B4-4DAF-B8A1-A9CBD7F509FF}">
      <dsp:nvSpPr>
        <dsp:cNvPr id="0" name=""/>
        <dsp:cNvSpPr/>
      </dsp:nvSpPr>
      <dsp:spPr>
        <a:xfrm>
          <a:off x="1015579" y="135182"/>
          <a:ext cx="4218304" cy="1013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4" tIns="107264" rIns="107264" bIns="107264" numCol="1" spcCol="1270" anchor="ctr" anchorCtr="0">
          <a:noAutofit/>
        </a:bodyPr>
        <a:lstStyle/>
        <a:p>
          <a:pPr marL="0" lvl="0" indent="0" algn="l" defTabSz="622300">
            <a:lnSpc>
              <a:spcPct val="100000"/>
            </a:lnSpc>
            <a:spcBef>
              <a:spcPct val="0"/>
            </a:spcBef>
            <a:spcAft>
              <a:spcPct val="35000"/>
            </a:spcAft>
            <a:buNone/>
          </a:pPr>
          <a:r>
            <a:rPr lang="en-IN" sz="1400" b="1" kern="1200"/>
            <a:t>Gathering the Data: </a:t>
          </a:r>
          <a:r>
            <a:rPr lang="en-IN" sz="1400" b="0" kern="1200"/>
            <a:t>Data presentation is the primary step for any machine learning problem. I will be using the dataset of two csv files one for training and one for testing.</a:t>
          </a:r>
          <a:endParaRPr lang="en-US" sz="1400" b="1" kern="1200" dirty="0"/>
        </a:p>
      </dsp:txBody>
      <dsp:txXfrm>
        <a:off x="1015579" y="135182"/>
        <a:ext cx="4218304" cy="1013518"/>
      </dsp:txXfrm>
    </dsp:sp>
    <dsp:sp modelId="{E5560446-816F-4D00-A585-427A3898D650}">
      <dsp:nvSpPr>
        <dsp:cNvPr id="0" name=""/>
        <dsp:cNvSpPr/>
      </dsp:nvSpPr>
      <dsp:spPr>
        <a:xfrm>
          <a:off x="0" y="1417773"/>
          <a:ext cx="5343082" cy="8788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C84919-931B-4433-A77B-9E51448B3D58}">
      <dsp:nvSpPr>
        <dsp:cNvPr id="0" name=""/>
        <dsp:cNvSpPr/>
      </dsp:nvSpPr>
      <dsp:spPr>
        <a:xfrm>
          <a:off x="265861" y="1615521"/>
          <a:ext cx="483856" cy="48338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E956C3-48C2-4B31-899A-8E91AA98740B}">
      <dsp:nvSpPr>
        <dsp:cNvPr id="0" name=""/>
        <dsp:cNvSpPr/>
      </dsp:nvSpPr>
      <dsp:spPr>
        <a:xfrm>
          <a:off x="1015579" y="1417773"/>
          <a:ext cx="4218304" cy="1013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4" tIns="107264" rIns="107264" bIns="107264" numCol="1" spcCol="1270" anchor="ctr" anchorCtr="0">
          <a:noAutofit/>
        </a:bodyPr>
        <a:lstStyle/>
        <a:p>
          <a:pPr marL="0" lvl="0" indent="0" algn="l" defTabSz="622300">
            <a:lnSpc>
              <a:spcPct val="100000"/>
            </a:lnSpc>
            <a:spcBef>
              <a:spcPct val="0"/>
            </a:spcBef>
            <a:spcAft>
              <a:spcPct val="35000"/>
            </a:spcAft>
            <a:buNone/>
          </a:pPr>
          <a:r>
            <a:rPr lang="en-IN" sz="1400" b="1" kern="1200"/>
            <a:t>Cleaning the Date: </a:t>
          </a:r>
          <a:r>
            <a:rPr lang="en-IN" sz="1400" b="0" kern="1200"/>
            <a:t>Cleaning is the most important step in a machine learning project. The quality of the data determines the quality of the machine learning model.</a:t>
          </a:r>
          <a:endParaRPr lang="en-US" sz="1400" kern="1200" dirty="0"/>
        </a:p>
      </dsp:txBody>
      <dsp:txXfrm>
        <a:off x="1015579" y="1417773"/>
        <a:ext cx="4218304" cy="1013518"/>
      </dsp:txXfrm>
    </dsp:sp>
    <dsp:sp modelId="{0C69D016-0CBB-4A19-B8F2-D8F00A0C079E}">
      <dsp:nvSpPr>
        <dsp:cNvPr id="0" name=""/>
        <dsp:cNvSpPr/>
      </dsp:nvSpPr>
      <dsp:spPr>
        <a:xfrm>
          <a:off x="0" y="2700363"/>
          <a:ext cx="5343082" cy="8788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922EB5-AC5C-44AB-A1DE-B2729E0F4950}">
      <dsp:nvSpPr>
        <dsp:cNvPr id="0" name=""/>
        <dsp:cNvSpPr/>
      </dsp:nvSpPr>
      <dsp:spPr>
        <a:xfrm>
          <a:off x="265861" y="2898111"/>
          <a:ext cx="483856" cy="48338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49818A-AD45-44CC-A2BD-6220313FC4AD}">
      <dsp:nvSpPr>
        <dsp:cNvPr id="0" name=""/>
        <dsp:cNvSpPr/>
      </dsp:nvSpPr>
      <dsp:spPr>
        <a:xfrm>
          <a:off x="1015579" y="2710412"/>
          <a:ext cx="4218304" cy="993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4" tIns="107264" rIns="107264" bIns="107264" numCol="1" spcCol="1270" anchor="ctr" anchorCtr="0">
          <a:noAutofit/>
        </a:bodyPr>
        <a:lstStyle/>
        <a:p>
          <a:pPr marL="0" lvl="0" indent="0" algn="l" defTabSz="622300">
            <a:lnSpc>
              <a:spcPct val="100000"/>
            </a:lnSpc>
            <a:spcBef>
              <a:spcPct val="0"/>
            </a:spcBef>
            <a:spcAft>
              <a:spcPct val="35000"/>
            </a:spcAft>
            <a:buNone/>
          </a:pPr>
          <a:r>
            <a:rPr lang="en-US" sz="1400" b="1" kern="1200"/>
            <a:t>Model Building: </a:t>
          </a:r>
          <a:r>
            <a:rPr lang="en-US" sz="1400" b="0" kern="1200"/>
            <a:t>After gathering and cleaning the data, the data is ready and can be used to train a machine learning model. I’ll be using this cleaned data to train the Decision tree, MLP classifier and Random Forest Classifier.</a:t>
          </a:r>
          <a:endParaRPr lang="en-US" sz="1400" b="1" kern="1200" dirty="0"/>
        </a:p>
      </dsp:txBody>
      <dsp:txXfrm>
        <a:off x="1015579" y="2710412"/>
        <a:ext cx="4218304" cy="993420"/>
      </dsp:txXfrm>
    </dsp:sp>
    <dsp:sp modelId="{D572568A-7779-4BF1-91A3-5E874665B0C9}">
      <dsp:nvSpPr>
        <dsp:cNvPr id="0" name=""/>
        <dsp:cNvSpPr/>
      </dsp:nvSpPr>
      <dsp:spPr>
        <a:xfrm>
          <a:off x="0" y="3972904"/>
          <a:ext cx="5343082" cy="8788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26341A-BB73-47BA-A30A-A84F4DF8341E}">
      <dsp:nvSpPr>
        <dsp:cNvPr id="0" name=""/>
        <dsp:cNvSpPr/>
      </dsp:nvSpPr>
      <dsp:spPr>
        <a:xfrm>
          <a:off x="265861" y="4170652"/>
          <a:ext cx="483856" cy="48338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993731-0FAE-4B45-8F20-1A2804E59BF8}">
      <dsp:nvSpPr>
        <dsp:cNvPr id="0" name=""/>
        <dsp:cNvSpPr/>
      </dsp:nvSpPr>
      <dsp:spPr>
        <a:xfrm>
          <a:off x="1015579" y="3972904"/>
          <a:ext cx="4218304" cy="1013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64" tIns="107264" rIns="107264" bIns="107264" numCol="1" spcCol="1270" anchor="ctr" anchorCtr="0">
          <a:noAutofit/>
        </a:bodyPr>
        <a:lstStyle/>
        <a:p>
          <a:pPr marL="0" lvl="0" indent="0" algn="l" defTabSz="622300">
            <a:lnSpc>
              <a:spcPct val="100000"/>
            </a:lnSpc>
            <a:spcBef>
              <a:spcPct val="0"/>
            </a:spcBef>
            <a:spcAft>
              <a:spcPct val="35000"/>
            </a:spcAft>
            <a:buNone/>
          </a:pPr>
          <a:r>
            <a:rPr lang="en-US" sz="1400" b="1" kern="1200"/>
            <a:t>Inference: </a:t>
          </a:r>
          <a:r>
            <a:rPr lang="en-US" sz="1400" b="0" kern="1200"/>
            <a:t>After training the three models, I will be predicting the disease for the input symptoms by using all the three models.</a:t>
          </a:r>
          <a:endParaRPr lang="en-US" sz="1400" b="1" kern="1200" dirty="0"/>
        </a:p>
      </dsp:txBody>
      <dsp:txXfrm>
        <a:off x="1015579" y="3972904"/>
        <a:ext cx="4218304" cy="10135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E5A49D-4B17-4EDF-A3A1-755BF98C2D34}">
      <dsp:nvSpPr>
        <dsp:cNvPr id="0" name=""/>
        <dsp:cNvSpPr/>
      </dsp:nvSpPr>
      <dsp:spPr>
        <a:xfrm>
          <a:off x="0" y="572546"/>
          <a:ext cx="5210615" cy="907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8129EC4-8F8F-4EDB-AF73-32D027FE1664}">
      <dsp:nvSpPr>
        <dsp:cNvPr id="0" name=""/>
        <dsp:cNvSpPr/>
      </dsp:nvSpPr>
      <dsp:spPr>
        <a:xfrm>
          <a:off x="260530" y="41185"/>
          <a:ext cx="3647431" cy="1062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864" tIns="0" rIns="137864" bIns="0" numCol="1" spcCol="1270" anchor="ctr" anchorCtr="0">
          <a:noAutofit/>
        </a:bodyPr>
        <a:lstStyle/>
        <a:p>
          <a:pPr marL="0" lvl="0" indent="0" algn="l" defTabSz="1600200">
            <a:lnSpc>
              <a:spcPct val="90000"/>
            </a:lnSpc>
            <a:spcBef>
              <a:spcPct val="0"/>
            </a:spcBef>
            <a:spcAft>
              <a:spcPct val="35000"/>
            </a:spcAft>
            <a:buNone/>
          </a:pPr>
          <a:r>
            <a:rPr lang="en-US" sz="3600" kern="1200" dirty="0"/>
            <a:t>Decision Tree</a:t>
          </a:r>
        </a:p>
      </dsp:txBody>
      <dsp:txXfrm>
        <a:off x="312408" y="93063"/>
        <a:ext cx="3543675" cy="958964"/>
      </dsp:txXfrm>
    </dsp:sp>
    <dsp:sp modelId="{09E87DAC-41CB-4573-8711-80606F1E4143}">
      <dsp:nvSpPr>
        <dsp:cNvPr id="0" name=""/>
        <dsp:cNvSpPr/>
      </dsp:nvSpPr>
      <dsp:spPr>
        <a:xfrm>
          <a:off x="0" y="2205506"/>
          <a:ext cx="5210615" cy="907200"/>
        </a:xfrm>
        <a:prstGeom prst="rect">
          <a:avLst/>
        </a:prstGeom>
        <a:solidFill>
          <a:schemeClr val="lt1">
            <a:alpha val="90000"/>
            <a:hueOff val="0"/>
            <a:satOff val="0"/>
            <a:lumOff val="0"/>
            <a:alphaOff val="0"/>
          </a:schemeClr>
        </a:solidFill>
        <a:ln w="12700" cap="flat" cmpd="sng" algn="ctr">
          <a:solidFill>
            <a:schemeClr val="accent2">
              <a:hueOff val="-756048"/>
              <a:satOff val="-1920"/>
              <a:lumOff val="-2647"/>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AB896B-19B5-4DDF-84F5-53B8459F35E2}">
      <dsp:nvSpPr>
        <dsp:cNvPr id="0" name=""/>
        <dsp:cNvSpPr/>
      </dsp:nvSpPr>
      <dsp:spPr>
        <a:xfrm>
          <a:off x="260530" y="1674146"/>
          <a:ext cx="3647431" cy="1062720"/>
        </a:xfrm>
        <a:prstGeom prst="roundRect">
          <a:avLst/>
        </a:prstGeom>
        <a:solidFill>
          <a:schemeClr val="accent2">
            <a:hueOff val="-756048"/>
            <a:satOff val="-1920"/>
            <a:lumOff val="-26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864" tIns="0" rIns="137864" bIns="0" numCol="1" spcCol="1270" anchor="ctr" anchorCtr="0">
          <a:noAutofit/>
        </a:bodyPr>
        <a:lstStyle/>
        <a:p>
          <a:pPr marL="0" lvl="0" indent="0" algn="l" defTabSz="1600200">
            <a:lnSpc>
              <a:spcPct val="90000"/>
            </a:lnSpc>
            <a:spcBef>
              <a:spcPct val="0"/>
            </a:spcBef>
            <a:spcAft>
              <a:spcPct val="35000"/>
            </a:spcAft>
            <a:buNone/>
          </a:pPr>
          <a:r>
            <a:rPr lang="en-US" sz="3600" kern="1200" dirty="0"/>
            <a:t>Random Forest Classifier</a:t>
          </a:r>
        </a:p>
      </dsp:txBody>
      <dsp:txXfrm>
        <a:off x="312408" y="1726024"/>
        <a:ext cx="3543675" cy="958964"/>
      </dsp:txXfrm>
    </dsp:sp>
    <dsp:sp modelId="{D5E4DCBD-5EAE-4154-9E23-BBB07295BE90}">
      <dsp:nvSpPr>
        <dsp:cNvPr id="0" name=""/>
        <dsp:cNvSpPr/>
      </dsp:nvSpPr>
      <dsp:spPr>
        <a:xfrm>
          <a:off x="0" y="3838466"/>
          <a:ext cx="5210615" cy="907200"/>
        </a:xfrm>
        <a:prstGeom prst="rect">
          <a:avLst/>
        </a:prstGeom>
        <a:solidFill>
          <a:schemeClr val="lt1">
            <a:alpha val="90000"/>
            <a:hueOff val="0"/>
            <a:satOff val="0"/>
            <a:lumOff val="0"/>
            <a:alphaOff val="0"/>
          </a:schemeClr>
        </a:solidFill>
        <a:ln w="12700" cap="flat" cmpd="sng" algn="ctr">
          <a:solidFill>
            <a:schemeClr val="accent2">
              <a:hueOff val="-1512095"/>
              <a:satOff val="-3839"/>
              <a:lumOff val="-5295"/>
              <a:alphaOff val="0"/>
            </a:schemeClr>
          </a:solidFill>
          <a:prstDash val="solid"/>
          <a:miter lim="800000"/>
        </a:ln>
        <a:effectLst/>
      </dsp:spPr>
      <dsp:style>
        <a:lnRef idx="2">
          <a:scrgbClr r="0" g="0" b="0"/>
        </a:lnRef>
        <a:fillRef idx="1">
          <a:scrgbClr r="0" g="0" b="0"/>
        </a:fillRef>
        <a:effectRef idx="0">
          <a:scrgbClr r="0" g="0" b="0"/>
        </a:effectRef>
        <a:fontRef idx="minor"/>
      </dsp:style>
    </dsp:sp>
    <dsp:sp modelId="{463F4B5D-FA8E-4262-96EA-53597F171E0B}">
      <dsp:nvSpPr>
        <dsp:cNvPr id="0" name=""/>
        <dsp:cNvSpPr/>
      </dsp:nvSpPr>
      <dsp:spPr>
        <a:xfrm>
          <a:off x="260530" y="3307106"/>
          <a:ext cx="3647431" cy="1062720"/>
        </a:xfrm>
        <a:prstGeom prst="roundRect">
          <a:avLst/>
        </a:prstGeom>
        <a:solidFill>
          <a:schemeClr val="accent2">
            <a:hueOff val="-1512095"/>
            <a:satOff val="-3839"/>
            <a:lumOff val="-52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864" tIns="0" rIns="137864" bIns="0" numCol="1" spcCol="1270" anchor="ctr" anchorCtr="0">
          <a:noAutofit/>
        </a:bodyPr>
        <a:lstStyle/>
        <a:p>
          <a:pPr marL="0" lvl="0" indent="0" algn="l" defTabSz="1600200">
            <a:lnSpc>
              <a:spcPct val="90000"/>
            </a:lnSpc>
            <a:spcBef>
              <a:spcPct val="0"/>
            </a:spcBef>
            <a:spcAft>
              <a:spcPct val="35000"/>
            </a:spcAft>
            <a:buNone/>
          </a:pPr>
          <a:r>
            <a:rPr lang="en-US" sz="3600" kern="1200" dirty="0"/>
            <a:t>MLP Classifier</a:t>
          </a:r>
        </a:p>
      </dsp:txBody>
      <dsp:txXfrm>
        <a:off x="312408" y="3358984"/>
        <a:ext cx="3543675" cy="95896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2/3/2023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75699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2/3/2023</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83818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2/3/2023</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09081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2/3/2023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00007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2/3/2023</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055495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2/3/2023</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003557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2/3/2023</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925814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2/3/2023</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583461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2/3/2023</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872462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2/3/2023</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21499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2/3/2023</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444203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2/3/2023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199453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5AEFF94-0E7F-40D2-BB64-2466E9D66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705" y="159026"/>
            <a:ext cx="11870161" cy="6542788"/>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49EB28-6AF0-6486-399D-18001B1F771C}"/>
              </a:ext>
            </a:extLst>
          </p:cNvPr>
          <p:cNvSpPr>
            <a:spLocks noGrp="1"/>
          </p:cNvSpPr>
          <p:nvPr>
            <p:ph type="ctrTitle"/>
          </p:nvPr>
        </p:nvSpPr>
        <p:spPr>
          <a:xfrm>
            <a:off x="2539253" y="1263650"/>
            <a:ext cx="7113494" cy="1880480"/>
          </a:xfrm>
        </p:spPr>
        <p:txBody>
          <a:bodyPr>
            <a:normAutofit/>
          </a:bodyPr>
          <a:lstStyle/>
          <a:p>
            <a:r>
              <a:rPr lang="en-IN" dirty="0"/>
              <a:t>DISEASE PREDICTION USING MACHINE LEARNING</a:t>
            </a:r>
          </a:p>
        </p:txBody>
      </p:sp>
      <p:sp>
        <p:nvSpPr>
          <p:cNvPr id="3" name="Subtitle 2">
            <a:extLst>
              <a:ext uri="{FF2B5EF4-FFF2-40B4-BE49-F238E27FC236}">
                <a16:creationId xmlns:a16="http://schemas.microsoft.com/office/drawing/2014/main" id="{D9889454-D322-8E75-B1F2-EBA8F2460D53}"/>
              </a:ext>
            </a:extLst>
          </p:cNvPr>
          <p:cNvSpPr>
            <a:spLocks noGrp="1"/>
          </p:cNvSpPr>
          <p:nvPr>
            <p:ph type="subTitle" idx="1"/>
          </p:nvPr>
        </p:nvSpPr>
        <p:spPr>
          <a:xfrm>
            <a:off x="588236" y="4915917"/>
            <a:ext cx="5074022" cy="1233323"/>
          </a:xfrm>
        </p:spPr>
        <p:txBody>
          <a:bodyPr anchor="t">
            <a:normAutofit/>
          </a:bodyPr>
          <a:lstStyle/>
          <a:p>
            <a:pPr>
              <a:lnSpc>
                <a:spcPct val="90000"/>
              </a:lnSpc>
            </a:pPr>
            <a:r>
              <a:rPr lang="en-IN" u="sng" dirty="0"/>
              <a:t>Student:</a:t>
            </a:r>
          </a:p>
          <a:p>
            <a:pPr>
              <a:lnSpc>
                <a:spcPct val="90000"/>
              </a:lnSpc>
            </a:pPr>
            <a:r>
              <a:rPr lang="en-IN" dirty="0"/>
              <a:t>Durga Varun Gangesetti</a:t>
            </a:r>
          </a:p>
          <a:p>
            <a:pPr>
              <a:lnSpc>
                <a:spcPct val="90000"/>
              </a:lnSpc>
            </a:pPr>
            <a:r>
              <a:rPr lang="en-IN" dirty="0"/>
              <a:t>S5058219</a:t>
            </a:r>
          </a:p>
        </p:txBody>
      </p:sp>
      <p:grpSp>
        <p:nvGrpSpPr>
          <p:cNvPr id="25" name="Group 24">
            <a:extLst>
              <a:ext uri="{FF2B5EF4-FFF2-40B4-BE49-F238E27FC236}">
                <a16:creationId xmlns:a16="http://schemas.microsoft.com/office/drawing/2014/main" id="{A206FD63-63B5-4FE3-A87F-05F94B21B8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37480"/>
            <a:ext cx="867485" cy="115439"/>
            <a:chOff x="8910933" y="1861308"/>
            <a:chExt cx="867485" cy="115439"/>
          </a:xfrm>
        </p:grpSpPr>
        <p:sp>
          <p:nvSpPr>
            <p:cNvPr id="26" name="Rectangle 25">
              <a:extLst>
                <a:ext uri="{FF2B5EF4-FFF2-40B4-BE49-F238E27FC236}">
                  <a16:creationId xmlns:a16="http://schemas.microsoft.com/office/drawing/2014/main" id="{6A86DBE9-D336-44D1-92FA-BA402C628C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7" name="Straight Connector 26">
              <a:extLst>
                <a:ext uri="{FF2B5EF4-FFF2-40B4-BE49-F238E27FC236}">
                  <a16:creationId xmlns:a16="http://schemas.microsoft.com/office/drawing/2014/main" id="{6A46B389-851B-469E-BEE7-92EA81669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23CA0E-FA7F-4ACA-9F3B-4FEBC353A4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5" name="Subtitle 2">
            <a:extLst>
              <a:ext uri="{FF2B5EF4-FFF2-40B4-BE49-F238E27FC236}">
                <a16:creationId xmlns:a16="http://schemas.microsoft.com/office/drawing/2014/main" id="{088A4BD4-0EC3-4419-CB85-CD0A7AF2136E}"/>
              </a:ext>
            </a:extLst>
          </p:cNvPr>
          <p:cNvSpPr txBox="1">
            <a:spLocks/>
          </p:cNvSpPr>
          <p:nvPr/>
        </p:nvSpPr>
        <p:spPr>
          <a:xfrm>
            <a:off x="6874736" y="4915917"/>
            <a:ext cx="5074022" cy="1233323"/>
          </a:xfrm>
          <a:prstGeom prst="rect">
            <a:avLst/>
          </a:prstGeom>
        </p:spPr>
        <p:txBody>
          <a:bodyPr vert="horz" lIns="91440" tIns="45720" rIns="91440" bIns="45720" rtlCol="0" anchor="t">
            <a:normAutofit/>
          </a:bodyPr>
          <a:lstStyle>
            <a:lvl1pPr marL="0" indent="0" algn="ctr" defTabSz="914400" rtl="0" eaLnBrk="1" latinLnBrk="0" hangingPunct="1">
              <a:lnSpc>
                <a:spcPct val="100000"/>
              </a:lnSpc>
              <a:spcBef>
                <a:spcPts val="1000"/>
              </a:spcBef>
              <a:buFontTx/>
              <a:buNone/>
              <a:defRPr sz="2000" kern="1200">
                <a:solidFill>
                  <a:schemeClr val="tx2"/>
                </a:solidFill>
                <a:latin typeface="+mn-lt"/>
                <a:ea typeface="+mn-ea"/>
                <a:cs typeface="+mn-cs"/>
              </a:defRPr>
            </a:lvl1pPr>
            <a:lvl2pPr marL="457200" indent="0" algn="ctr" defTabSz="914400" rtl="0" eaLnBrk="1" latinLnBrk="0" hangingPunct="1">
              <a:lnSpc>
                <a:spcPct val="110000"/>
              </a:lnSpc>
              <a:spcBef>
                <a:spcPts val="500"/>
              </a:spcBef>
              <a:buSzPct val="85000"/>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10000"/>
              </a:lnSpc>
              <a:spcBef>
                <a:spcPts val="500"/>
              </a:spcBef>
              <a:buFontTx/>
              <a:buNone/>
              <a:defRPr sz="1800" kern="1200">
                <a:solidFill>
                  <a:schemeClr val="tx2"/>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10000"/>
              </a:lnSpc>
              <a:spcBef>
                <a:spcPts val="500"/>
              </a:spcBef>
              <a:buFontTx/>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90000"/>
              </a:lnSpc>
            </a:pPr>
            <a:r>
              <a:rPr lang="en-IN" u="sng" dirty="0"/>
              <a:t>Supervisor:</a:t>
            </a:r>
          </a:p>
          <a:p>
            <a:pPr>
              <a:lnSpc>
                <a:spcPct val="90000"/>
              </a:lnSpc>
            </a:pPr>
            <a:r>
              <a:rPr lang="en-IN" dirty="0"/>
              <a:t>Luca </a:t>
            </a:r>
            <a:r>
              <a:rPr lang="en-IN" dirty="0" err="1"/>
              <a:t>Oneto</a:t>
            </a:r>
            <a:endParaRPr lang="en-IN" dirty="0"/>
          </a:p>
        </p:txBody>
      </p:sp>
      <p:sp>
        <p:nvSpPr>
          <p:cNvPr id="6" name="Subtitle 2">
            <a:extLst>
              <a:ext uri="{FF2B5EF4-FFF2-40B4-BE49-F238E27FC236}">
                <a16:creationId xmlns:a16="http://schemas.microsoft.com/office/drawing/2014/main" id="{6A771EF6-9D2D-DBDA-6FCF-5599784E70B4}"/>
              </a:ext>
            </a:extLst>
          </p:cNvPr>
          <p:cNvSpPr txBox="1">
            <a:spLocks/>
          </p:cNvSpPr>
          <p:nvPr/>
        </p:nvSpPr>
        <p:spPr>
          <a:xfrm>
            <a:off x="3707278" y="3710312"/>
            <a:ext cx="5074022" cy="462468"/>
          </a:xfrm>
          <a:prstGeom prst="rect">
            <a:avLst/>
          </a:prstGeom>
        </p:spPr>
        <p:txBody>
          <a:bodyPr vert="horz" lIns="91440" tIns="45720" rIns="91440" bIns="45720" rtlCol="0" anchor="t">
            <a:normAutofit fontScale="92500"/>
          </a:bodyPr>
          <a:lstStyle>
            <a:lvl1pPr marL="0" indent="0" algn="ctr" defTabSz="914400" rtl="0" eaLnBrk="1" latinLnBrk="0" hangingPunct="1">
              <a:lnSpc>
                <a:spcPct val="100000"/>
              </a:lnSpc>
              <a:spcBef>
                <a:spcPts val="1000"/>
              </a:spcBef>
              <a:buFontTx/>
              <a:buNone/>
              <a:defRPr sz="2000" kern="1200">
                <a:solidFill>
                  <a:schemeClr val="tx2"/>
                </a:solidFill>
                <a:latin typeface="+mn-lt"/>
                <a:ea typeface="+mn-ea"/>
                <a:cs typeface="+mn-cs"/>
              </a:defRPr>
            </a:lvl1pPr>
            <a:lvl2pPr marL="457200" indent="0" algn="ctr" defTabSz="914400" rtl="0" eaLnBrk="1" latinLnBrk="0" hangingPunct="1">
              <a:lnSpc>
                <a:spcPct val="110000"/>
              </a:lnSpc>
              <a:spcBef>
                <a:spcPts val="500"/>
              </a:spcBef>
              <a:buSzPct val="85000"/>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10000"/>
              </a:lnSpc>
              <a:spcBef>
                <a:spcPts val="500"/>
              </a:spcBef>
              <a:buFontTx/>
              <a:buNone/>
              <a:defRPr sz="1800" kern="1200">
                <a:solidFill>
                  <a:schemeClr val="tx2"/>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10000"/>
              </a:lnSpc>
              <a:spcBef>
                <a:spcPts val="500"/>
              </a:spcBef>
              <a:buFontTx/>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90000"/>
              </a:lnSpc>
            </a:pPr>
            <a:r>
              <a:rPr lang="en-IN" b="1" dirty="0"/>
              <a:t>MACHINE LEARNING FOR ROBOTICS II</a:t>
            </a:r>
          </a:p>
        </p:txBody>
      </p:sp>
      <p:pic>
        <p:nvPicPr>
          <p:cNvPr id="1026" name="Picture 2">
            <a:extLst>
              <a:ext uri="{FF2B5EF4-FFF2-40B4-BE49-F238E27FC236}">
                <a16:creationId xmlns:a16="http://schemas.microsoft.com/office/drawing/2014/main" id="{F63C9232-3F05-3A9B-18B2-C4EA6BDB65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3289" y="4499232"/>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171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08851-B06E-F711-4F3E-E5614EE700F8}"/>
              </a:ext>
            </a:extLst>
          </p:cNvPr>
          <p:cNvSpPr>
            <a:spLocks noGrp="1"/>
          </p:cNvSpPr>
          <p:nvPr>
            <p:ph type="title"/>
          </p:nvPr>
        </p:nvSpPr>
        <p:spPr/>
        <p:txBody>
          <a:bodyPr/>
          <a:lstStyle/>
          <a:p>
            <a:r>
              <a:rPr lang="en-IN" dirty="0"/>
              <a:t>Robot Applications</a:t>
            </a:r>
          </a:p>
        </p:txBody>
      </p:sp>
      <p:sp>
        <p:nvSpPr>
          <p:cNvPr id="3" name="Content Placeholder 2">
            <a:extLst>
              <a:ext uri="{FF2B5EF4-FFF2-40B4-BE49-F238E27FC236}">
                <a16:creationId xmlns:a16="http://schemas.microsoft.com/office/drawing/2014/main" id="{D8B5AF26-43A6-5157-7563-2829CC402A0C}"/>
              </a:ext>
            </a:extLst>
          </p:cNvPr>
          <p:cNvSpPr>
            <a:spLocks noGrp="1"/>
          </p:cNvSpPr>
          <p:nvPr>
            <p:ph idx="1"/>
          </p:nvPr>
        </p:nvSpPr>
        <p:spPr/>
        <p:txBody>
          <a:bodyPr/>
          <a:lstStyle/>
          <a:p>
            <a:pPr marL="342900" indent="-342900">
              <a:buFont typeface="Arial" panose="020B0604020202020204" pitchFamily="34" charset="0"/>
              <a:buChar char="•"/>
            </a:pPr>
            <a:r>
              <a:rPr lang="en-US" dirty="0"/>
              <a:t>Healthcare Robot is one of the mostly used applications of these technologies. This algorithm can be integrated to healthcare robots such that they can predict the disease with symptoms provided.</a:t>
            </a: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1799559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30" name="Rectangle 29">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1" name="Straight Connector 30">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34" name="Rectangle 33">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ADB335-91A9-8E6F-CC64-5A757A60CFE2}"/>
              </a:ext>
            </a:extLst>
          </p:cNvPr>
          <p:cNvSpPr>
            <a:spLocks noGrp="1"/>
          </p:cNvSpPr>
          <p:nvPr>
            <p:ph type="title"/>
          </p:nvPr>
        </p:nvSpPr>
        <p:spPr>
          <a:xfrm>
            <a:off x="2428461" y="1230924"/>
            <a:ext cx="7335079" cy="1969476"/>
          </a:xfrm>
        </p:spPr>
        <p:txBody>
          <a:bodyPr vert="horz" lIns="91440" tIns="45720" rIns="91440" bIns="45720" rtlCol="0" anchor="b">
            <a:normAutofit/>
          </a:bodyPr>
          <a:lstStyle/>
          <a:p>
            <a:pPr algn="ctr"/>
            <a:r>
              <a:rPr lang="en-US" sz="4000" kern="1200" cap="all" spc="390" baseline="0" dirty="0">
                <a:solidFill>
                  <a:schemeClr val="tx2"/>
                </a:solidFill>
                <a:latin typeface="+mj-lt"/>
                <a:ea typeface="+mj-ea"/>
                <a:cs typeface="+mj-cs"/>
              </a:rPr>
              <a:t>Thank you for your attention</a:t>
            </a:r>
          </a:p>
        </p:txBody>
      </p:sp>
      <p:grpSp>
        <p:nvGrpSpPr>
          <p:cNvPr id="38" name="Group 37">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89173"/>
            <a:ext cx="867485" cy="115439"/>
            <a:chOff x="8910933" y="1861308"/>
            <a:chExt cx="867485" cy="115439"/>
          </a:xfrm>
        </p:grpSpPr>
        <p:sp>
          <p:nvSpPr>
            <p:cNvPr id="39" name="Rectangle 38">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40" name="Straight Connector 39">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2653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7B4854C3-58CC-4A2C-B4CA-926819F0C2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
            <a:extLst>
              <a:ext uri="{FF2B5EF4-FFF2-40B4-BE49-F238E27FC236}">
                <a16:creationId xmlns:a16="http://schemas.microsoft.com/office/drawing/2014/main" id="{E84EE6A7-BAA1-4637-940F-44728FC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99A870-8DF3-2CC4-8DC6-3BFBC0BA31CC}"/>
              </a:ext>
            </a:extLst>
          </p:cNvPr>
          <p:cNvSpPr>
            <a:spLocks noGrp="1"/>
          </p:cNvSpPr>
          <p:nvPr>
            <p:ph type="title"/>
          </p:nvPr>
        </p:nvSpPr>
        <p:spPr>
          <a:xfrm>
            <a:off x="1028700" y="1737360"/>
            <a:ext cx="4038599" cy="3066868"/>
          </a:xfrm>
        </p:spPr>
        <p:txBody>
          <a:bodyPr anchor="ctr">
            <a:normAutofit/>
          </a:bodyPr>
          <a:lstStyle/>
          <a:p>
            <a:pPr algn="ctr"/>
            <a:r>
              <a:rPr lang="en-IN" dirty="0"/>
              <a:t>INTRODUCTION</a:t>
            </a:r>
          </a:p>
        </p:txBody>
      </p:sp>
      <p:sp>
        <p:nvSpPr>
          <p:cNvPr id="3" name="Content Placeholder 2">
            <a:extLst>
              <a:ext uri="{FF2B5EF4-FFF2-40B4-BE49-F238E27FC236}">
                <a16:creationId xmlns:a16="http://schemas.microsoft.com/office/drawing/2014/main" id="{E1F717B1-40F4-5AF3-F72D-325BBD3F3D1D}"/>
              </a:ext>
            </a:extLst>
          </p:cNvPr>
          <p:cNvSpPr>
            <a:spLocks noGrp="1"/>
          </p:cNvSpPr>
          <p:nvPr>
            <p:ph idx="1"/>
          </p:nvPr>
        </p:nvSpPr>
        <p:spPr>
          <a:xfrm>
            <a:off x="5342021" y="1034142"/>
            <a:ext cx="6497053" cy="4463143"/>
          </a:xfrm>
        </p:spPr>
        <p:txBody>
          <a:bodyPr anchor="ctr">
            <a:normAutofit/>
          </a:bodyPr>
          <a:lstStyle/>
          <a:p>
            <a:pPr marL="342900" indent="-342900" algn="just">
              <a:buFont typeface="Arial" panose="020B0604020202020204" pitchFamily="34" charset="0"/>
              <a:buChar char="•"/>
            </a:pPr>
            <a:r>
              <a:rPr lang="en-US" sz="2200" b="0" i="0" dirty="0">
                <a:solidFill>
                  <a:srgbClr val="273239"/>
                </a:solidFill>
                <a:effectLst/>
              </a:rPr>
              <a:t>This project aims to implement a robust machine learning model that can efficiently predict the disease of a human, based on the symptoms that he/she posses.</a:t>
            </a:r>
          </a:p>
          <a:p>
            <a:pPr marL="342900" indent="-342900" algn="just">
              <a:buFont typeface="Arial" panose="020B0604020202020204" pitchFamily="34" charset="0"/>
              <a:buChar char="•"/>
            </a:pPr>
            <a:r>
              <a:rPr lang="en-IN" sz="2200" dirty="0"/>
              <a:t>For doing this, I am using Decision Tree Model, Random Forest Classifier and MLP Classifier.</a:t>
            </a:r>
          </a:p>
        </p:txBody>
      </p:sp>
      <p:grpSp>
        <p:nvGrpSpPr>
          <p:cNvPr id="21" name="Group 11">
            <a:extLst>
              <a:ext uri="{FF2B5EF4-FFF2-40B4-BE49-F238E27FC236}">
                <a16:creationId xmlns:a16="http://schemas.microsoft.com/office/drawing/2014/main" id="{F07B0A1C-8465-4A90-9085-2269F48F5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95908" y="5578618"/>
            <a:ext cx="867485" cy="115439"/>
            <a:chOff x="8910933" y="1861308"/>
            <a:chExt cx="867485" cy="115439"/>
          </a:xfrm>
        </p:grpSpPr>
        <p:sp>
          <p:nvSpPr>
            <p:cNvPr id="13" name="Rectangle 12">
              <a:extLst>
                <a:ext uri="{FF2B5EF4-FFF2-40B4-BE49-F238E27FC236}">
                  <a16:creationId xmlns:a16="http://schemas.microsoft.com/office/drawing/2014/main" id="{A7AB5D39-26FD-45C8-84C0-0702BBEBF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2" name="Straight Connector 13">
              <a:extLst>
                <a:ext uri="{FF2B5EF4-FFF2-40B4-BE49-F238E27FC236}">
                  <a16:creationId xmlns:a16="http://schemas.microsoft.com/office/drawing/2014/main" id="{C35DDF1B-7F48-4DBD-98E4-A87D56670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14">
              <a:extLst>
                <a:ext uri="{FF2B5EF4-FFF2-40B4-BE49-F238E27FC236}">
                  <a16:creationId xmlns:a16="http://schemas.microsoft.com/office/drawing/2014/main" id="{FFEE9251-6599-4E3A-9CE8-87A1A0405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54576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3" name="Rectangle 12">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4" name="Straight Connector 13">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7" name="Rectangle 16">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22" name="Rectangle 21">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157F67F-DD50-F4B1-5BEB-82650AB08E59}"/>
              </a:ext>
            </a:extLst>
          </p:cNvPr>
          <p:cNvSpPr>
            <a:spLocks noGrp="1"/>
          </p:cNvSpPr>
          <p:nvPr>
            <p:ph type="title"/>
          </p:nvPr>
        </p:nvSpPr>
        <p:spPr>
          <a:xfrm>
            <a:off x="1147313" y="1398850"/>
            <a:ext cx="3743864" cy="2030150"/>
          </a:xfrm>
        </p:spPr>
        <p:txBody>
          <a:bodyPr vert="horz" lIns="91440" tIns="45720" rIns="91440" bIns="45720" rtlCol="0" anchor="b">
            <a:normAutofit/>
          </a:bodyPr>
          <a:lstStyle/>
          <a:p>
            <a:pPr algn="ctr"/>
            <a:r>
              <a:rPr lang="en-US" sz="2400" kern="1200" cap="all" spc="390" baseline="0" dirty="0">
                <a:solidFill>
                  <a:schemeClr val="tx2"/>
                </a:solidFill>
                <a:latin typeface="+mj-lt"/>
                <a:ea typeface="+mj-ea"/>
                <a:cs typeface="+mj-cs"/>
              </a:rPr>
              <a:t>WORKFLOW FOR THE IMPLEMENTATION</a:t>
            </a:r>
          </a:p>
        </p:txBody>
      </p:sp>
      <p:pic>
        <p:nvPicPr>
          <p:cNvPr id="25" name="Content Placeholder 24" descr="Diagram">
            <a:extLst>
              <a:ext uri="{FF2B5EF4-FFF2-40B4-BE49-F238E27FC236}">
                <a16:creationId xmlns:a16="http://schemas.microsoft.com/office/drawing/2014/main" id="{E247C00D-7EEA-C454-A959-72BBDDBCC7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8758" y="1028700"/>
            <a:ext cx="6085144" cy="4563859"/>
          </a:xfrm>
        </p:spPr>
      </p:pic>
    </p:spTree>
    <p:extLst>
      <p:ext uri="{BB962C8B-B14F-4D97-AF65-F5344CB8AC3E}">
        <p14:creationId xmlns:p14="http://schemas.microsoft.com/office/powerpoint/2010/main" val="1289867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3D stairs design">
            <a:extLst>
              <a:ext uri="{FF2B5EF4-FFF2-40B4-BE49-F238E27FC236}">
                <a16:creationId xmlns:a16="http://schemas.microsoft.com/office/drawing/2014/main" id="{5846727E-93EA-46BA-E535-FD6C31C35AC1}"/>
              </a:ext>
            </a:extLst>
          </p:cNvPr>
          <p:cNvPicPr>
            <a:picLocks noChangeAspect="1"/>
          </p:cNvPicPr>
          <p:nvPr/>
        </p:nvPicPr>
        <p:blipFill rotWithShape="1">
          <a:blip r:embed="rId2"/>
          <a:srcRect t="20014" b="4986"/>
          <a:stretch/>
        </p:blipFill>
        <p:spPr>
          <a:xfrm>
            <a:off x="20" y="10"/>
            <a:ext cx="12191980" cy="6857991"/>
          </a:xfrm>
          <a:prstGeom prst="rect">
            <a:avLst/>
          </a:prstGeom>
        </p:spPr>
      </p:pic>
      <p:sp>
        <p:nvSpPr>
          <p:cNvPr id="11"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08BCFA-C9AC-FF62-9E06-E3D135E6F7EA}"/>
              </a:ext>
            </a:extLst>
          </p:cNvPr>
          <p:cNvSpPr>
            <a:spLocks noGrp="1"/>
          </p:cNvSpPr>
          <p:nvPr>
            <p:ph type="title"/>
          </p:nvPr>
        </p:nvSpPr>
        <p:spPr>
          <a:xfrm>
            <a:off x="1038883" y="1000366"/>
            <a:ext cx="3995397" cy="1239627"/>
          </a:xfrm>
        </p:spPr>
        <p:txBody>
          <a:bodyPr anchor="b">
            <a:normAutofit/>
          </a:bodyPr>
          <a:lstStyle/>
          <a:p>
            <a:pPr algn="ctr"/>
            <a:r>
              <a:rPr lang="en-IN" dirty="0"/>
              <a:t>APPROACH</a:t>
            </a:r>
          </a:p>
        </p:txBody>
      </p:sp>
      <p:sp>
        <p:nvSpPr>
          <p:cNvPr id="3" name="Content Placeholder 2">
            <a:extLst>
              <a:ext uri="{FF2B5EF4-FFF2-40B4-BE49-F238E27FC236}">
                <a16:creationId xmlns:a16="http://schemas.microsoft.com/office/drawing/2014/main" id="{8902AC82-32B1-F6FB-77C1-D3A7EE2C990F}"/>
              </a:ext>
            </a:extLst>
          </p:cNvPr>
          <p:cNvSpPr>
            <a:spLocks noGrp="1"/>
          </p:cNvSpPr>
          <p:nvPr>
            <p:ph idx="1"/>
          </p:nvPr>
        </p:nvSpPr>
        <p:spPr>
          <a:xfrm>
            <a:off x="1038883" y="2884395"/>
            <a:ext cx="3950677" cy="2469140"/>
          </a:xfrm>
        </p:spPr>
        <p:txBody>
          <a:bodyPr>
            <a:normAutofit/>
          </a:bodyPr>
          <a:lstStyle/>
          <a:p>
            <a:pPr marL="342900" indent="-342900">
              <a:buFont typeface="Arial" panose="020B0604020202020204" pitchFamily="34" charset="0"/>
              <a:buChar char="•"/>
            </a:pPr>
            <a:r>
              <a:rPr lang="en-IN" dirty="0"/>
              <a:t>Gathering the Data.</a:t>
            </a:r>
          </a:p>
          <a:p>
            <a:pPr marL="342900" indent="-342900">
              <a:buFont typeface="Arial" panose="020B0604020202020204" pitchFamily="34" charset="0"/>
              <a:buChar char="•"/>
            </a:pPr>
            <a:r>
              <a:rPr lang="en-IN" dirty="0"/>
              <a:t>Cleaning the Data.</a:t>
            </a:r>
          </a:p>
          <a:p>
            <a:pPr marL="342900" indent="-342900">
              <a:buFont typeface="Arial" panose="020B0604020202020204" pitchFamily="34" charset="0"/>
              <a:buChar char="•"/>
            </a:pPr>
            <a:r>
              <a:rPr lang="en-IN" dirty="0"/>
              <a:t>Model Building.</a:t>
            </a:r>
          </a:p>
          <a:p>
            <a:pPr marL="342900" indent="-342900">
              <a:buFont typeface="Arial" panose="020B0604020202020204" pitchFamily="34" charset="0"/>
              <a:buChar char="•"/>
            </a:pPr>
            <a:r>
              <a:rPr lang="en-IN" dirty="0"/>
              <a:t>Inference.</a:t>
            </a:r>
          </a:p>
        </p:txBody>
      </p:sp>
      <p:grpSp>
        <p:nvGrpSpPr>
          <p:cNvPr id="13" name="Group 12">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4" name="Rectangle 13">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1682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AC9656C-AED6-412E-9226-B7F196400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BC820D-D527-47CE-ABB0-DA0BB5B04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DD315B-AEF9-490C-9438-C80F80405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 y="159026"/>
            <a:ext cx="11891037"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98B3CE-689D-25FF-0F88-8D8DC6D4F466}"/>
              </a:ext>
            </a:extLst>
          </p:cNvPr>
          <p:cNvSpPr>
            <a:spLocks noGrp="1"/>
          </p:cNvSpPr>
          <p:nvPr>
            <p:ph type="title"/>
          </p:nvPr>
        </p:nvSpPr>
        <p:spPr>
          <a:xfrm>
            <a:off x="1028700" y="1028700"/>
            <a:ext cx="4038600" cy="4800600"/>
          </a:xfrm>
        </p:spPr>
        <p:txBody>
          <a:bodyPr anchor="ctr">
            <a:normAutofit/>
          </a:bodyPr>
          <a:lstStyle/>
          <a:p>
            <a:pPr algn="ctr"/>
            <a:r>
              <a:rPr lang="en-US" dirty="0"/>
              <a:t>APPROACH</a:t>
            </a:r>
            <a:endParaRPr lang="en-IN" dirty="0"/>
          </a:p>
        </p:txBody>
      </p:sp>
      <p:graphicFrame>
        <p:nvGraphicFramePr>
          <p:cNvPr id="5" name="Content Placeholder 2">
            <a:extLst>
              <a:ext uri="{FF2B5EF4-FFF2-40B4-BE49-F238E27FC236}">
                <a16:creationId xmlns:a16="http://schemas.microsoft.com/office/drawing/2014/main" id="{D8C0DD7E-4C52-8E4F-EF21-3A598EEB083D}"/>
              </a:ext>
            </a:extLst>
          </p:cNvPr>
          <p:cNvGraphicFramePr>
            <a:graphicFrameLocks noGrp="1"/>
          </p:cNvGraphicFramePr>
          <p:nvPr>
            <p:ph idx="1"/>
            <p:extLst>
              <p:ext uri="{D42A27DB-BD31-4B8C-83A1-F6EECF244321}">
                <p14:modId xmlns:p14="http://schemas.microsoft.com/office/powerpoint/2010/main" val="3919869054"/>
              </p:ext>
            </p:extLst>
          </p:nvPr>
        </p:nvGraphicFramePr>
        <p:xfrm>
          <a:off x="6095999" y="868197"/>
          <a:ext cx="5343083" cy="51216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8286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5">
            <a:extLst>
              <a:ext uri="{FF2B5EF4-FFF2-40B4-BE49-F238E27FC236}">
                <a16:creationId xmlns:a16="http://schemas.microsoft.com/office/drawing/2014/main" id="{6D7753FE-7408-46D8-999A-0B0C34EA8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DCDF193B-65F8-4BFE-0536-298DC1358D2A}"/>
              </a:ext>
            </a:extLst>
          </p:cNvPr>
          <p:cNvSpPr>
            <a:spLocks noGrp="1"/>
          </p:cNvSpPr>
          <p:nvPr>
            <p:ph type="title"/>
          </p:nvPr>
        </p:nvSpPr>
        <p:spPr>
          <a:xfrm>
            <a:off x="1110343" y="1095128"/>
            <a:ext cx="3813639" cy="1236616"/>
          </a:xfrm>
        </p:spPr>
        <p:txBody>
          <a:bodyPr anchor="ctr">
            <a:normAutofit/>
          </a:bodyPr>
          <a:lstStyle/>
          <a:p>
            <a:pPr algn="ctr"/>
            <a:r>
              <a:rPr lang="en-IN" dirty="0"/>
              <a:t>MODEL BUILDING</a:t>
            </a:r>
          </a:p>
        </p:txBody>
      </p:sp>
      <p:grpSp>
        <p:nvGrpSpPr>
          <p:cNvPr id="13" name="Group 12">
            <a:extLst>
              <a:ext uri="{FF2B5EF4-FFF2-40B4-BE49-F238E27FC236}">
                <a16:creationId xmlns:a16="http://schemas.microsoft.com/office/drawing/2014/main" id="{E30DE9CB-4267-487A-915E-5665607E9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4" name="Rectangle 13">
              <a:extLst>
                <a:ext uri="{FF2B5EF4-FFF2-40B4-BE49-F238E27FC236}">
                  <a16:creationId xmlns:a16="http://schemas.microsoft.com/office/drawing/2014/main" id="{E237361B-A61F-4EEA-8554-10DEFF0AB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5" name="Straight Connector 14">
              <a:extLst>
                <a:ext uri="{FF2B5EF4-FFF2-40B4-BE49-F238E27FC236}">
                  <a16:creationId xmlns:a16="http://schemas.microsoft.com/office/drawing/2014/main" id="{BBBC8A6A-A883-4F9C-82BA-607223F36C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234343E-05EC-4327-BA72-FD68FF049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Content Placeholder 2">
            <a:extLst>
              <a:ext uri="{FF2B5EF4-FFF2-40B4-BE49-F238E27FC236}">
                <a16:creationId xmlns:a16="http://schemas.microsoft.com/office/drawing/2014/main" id="{DD6EAB57-78E8-CA5E-08A0-A22C82BC2F3B}"/>
              </a:ext>
            </a:extLst>
          </p:cNvPr>
          <p:cNvGraphicFramePr>
            <a:graphicFrameLocks noGrp="1"/>
          </p:cNvGraphicFramePr>
          <p:nvPr>
            <p:ph idx="1"/>
            <p:extLst>
              <p:ext uri="{D42A27DB-BD31-4B8C-83A1-F6EECF244321}">
                <p14:modId xmlns:p14="http://schemas.microsoft.com/office/powerpoint/2010/main" val="3749222353"/>
              </p:ext>
            </p:extLst>
          </p:nvPr>
        </p:nvGraphicFramePr>
        <p:xfrm>
          <a:off x="5952683" y="1042449"/>
          <a:ext cx="5210616" cy="4786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E0DA3E84-2F83-2F9D-6AFD-8F549D11F8AB}"/>
              </a:ext>
            </a:extLst>
          </p:cNvPr>
          <p:cNvSpPr txBox="1"/>
          <p:nvPr/>
        </p:nvSpPr>
        <p:spPr>
          <a:xfrm>
            <a:off x="1265464" y="2331744"/>
            <a:ext cx="3584122" cy="923330"/>
          </a:xfrm>
          <a:prstGeom prst="rect">
            <a:avLst/>
          </a:prstGeom>
          <a:noFill/>
        </p:spPr>
        <p:txBody>
          <a:bodyPr wrap="square" rtlCol="0">
            <a:spAutoFit/>
          </a:bodyPr>
          <a:lstStyle/>
          <a:p>
            <a:pPr algn="just"/>
            <a:r>
              <a:rPr lang="en-US" dirty="0"/>
              <a:t>I will be using the cleaned data to the models Decision Tree, Random Forest Classifier and MLP Classifier.</a:t>
            </a:r>
            <a:endParaRPr lang="en-IN" dirty="0"/>
          </a:p>
        </p:txBody>
      </p:sp>
    </p:spTree>
    <p:extLst>
      <p:ext uri="{BB962C8B-B14F-4D97-AF65-F5344CB8AC3E}">
        <p14:creationId xmlns:p14="http://schemas.microsoft.com/office/powerpoint/2010/main" val="3928148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1188651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6EB07B-246E-435B-58F5-A6062892FEED}"/>
              </a:ext>
            </a:extLst>
          </p:cNvPr>
          <p:cNvSpPr>
            <a:spLocks noGrp="1"/>
          </p:cNvSpPr>
          <p:nvPr>
            <p:ph type="title"/>
          </p:nvPr>
        </p:nvSpPr>
        <p:spPr>
          <a:xfrm>
            <a:off x="723900" y="723901"/>
            <a:ext cx="5836920" cy="1288884"/>
          </a:xfrm>
        </p:spPr>
        <p:txBody>
          <a:bodyPr anchor="b">
            <a:normAutofit/>
          </a:bodyPr>
          <a:lstStyle/>
          <a:p>
            <a:pPr algn="ctr"/>
            <a:r>
              <a:rPr lang="en-US"/>
              <a:t>Decision Tree</a:t>
            </a:r>
            <a:endParaRPr lang="en-IN"/>
          </a:p>
        </p:txBody>
      </p:sp>
      <p:sp>
        <p:nvSpPr>
          <p:cNvPr id="3" name="Content Placeholder 2">
            <a:extLst>
              <a:ext uri="{FF2B5EF4-FFF2-40B4-BE49-F238E27FC236}">
                <a16:creationId xmlns:a16="http://schemas.microsoft.com/office/drawing/2014/main" id="{92EE9D9E-8521-4FCA-C00E-7DB5056BF0E5}"/>
              </a:ext>
            </a:extLst>
          </p:cNvPr>
          <p:cNvSpPr>
            <a:spLocks noGrp="1"/>
          </p:cNvSpPr>
          <p:nvPr>
            <p:ph idx="1"/>
          </p:nvPr>
        </p:nvSpPr>
        <p:spPr>
          <a:xfrm>
            <a:off x="961729" y="2732545"/>
            <a:ext cx="5384169" cy="3232826"/>
          </a:xfrm>
        </p:spPr>
        <p:txBody>
          <a:bodyPr anchor="t">
            <a:normAutofit/>
          </a:bodyPr>
          <a:lstStyle/>
          <a:p>
            <a:pPr marL="342900" indent="-342900" algn="ctr">
              <a:lnSpc>
                <a:spcPct val="100000"/>
              </a:lnSpc>
              <a:buFont typeface="Arial" panose="020B0604020202020204" pitchFamily="34" charset="0"/>
              <a:buChar char="•"/>
            </a:pPr>
            <a:r>
              <a:rPr lang="en-US" sz="1700" b="0" i="0" dirty="0">
                <a:effectLst/>
              </a:rPr>
              <a:t>A decision tree is a type of machine learning algorithm that can be used for both classification and regression problems.</a:t>
            </a:r>
          </a:p>
          <a:p>
            <a:pPr marL="342900" indent="-342900" algn="ctr">
              <a:lnSpc>
                <a:spcPct val="100000"/>
              </a:lnSpc>
              <a:buFont typeface="Arial" panose="020B0604020202020204" pitchFamily="34" charset="0"/>
              <a:buChar char="•"/>
            </a:pPr>
            <a:r>
              <a:rPr lang="en-US" sz="1700" b="0" i="0" dirty="0">
                <a:effectLst/>
              </a:rPr>
              <a:t>It represents a tree-like model of decisions and their possible consequences, modeled in a graph structure.</a:t>
            </a:r>
            <a:r>
              <a:rPr lang="en-US" sz="1700" dirty="0"/>
              <a:t> </a:t>
            </a:r>
            <a:r>
              <a:rPr lang="en-US" sz="1700" b="0" i="0" dirty="0">
                <a:effectLst/>
              </a:rPr>
              <a:t>Each node in the tree represents a test on an attribute, and each branch represents the outcome of the test. The leaves represent the final decision or prediction.</a:t>
            </a:r>
            <a:endParaRPr lang="en-US" sz="1700" dirty="0"/>
          </a:p>
          <a:p>
            <a:pPr marL="342900" indent="-342900" algn="ctr">
              <a:lnSpc>
                <a:spcPct val="100000"/>
              </a:lnSpc>
              <a:buFont typeface="Arial" panose="020B0604020202020204" pitchFamily="34" charset="0"/>
              <a:buChar char="•"/>
            </a:pPr>
            <a:r>
              <a:rPr lang="en-US" sz="1700" b="0" i="0" dirty="0">
                <a:effectLst/>
              </a:rPr>
              <a:t>Decision trees are simple to understand, interpret and visualize, making them a popular choice for solving problems in many fields.</a:t>
            </a:r>
            <a:endParaRPr lang="en-IN" sz="1700" dirty="0"/>
          </a:p>
        </p:txBody>
      </p:sp>
      <p:pic>
        <p:nvPicPr>
          <p:cNvPr id="2050" name="Picture 2" descr="Decision Tree Algorithm in Machine Learning - Javatpoint">
            <a:extLst>
              <a:ext uri="{FF2B5EF4-FFF2-40B4-BE49-F238E27FC236}">
                <a16:creationId xmlns:a16="http://schemas.microsoft.com/office/drawing/2014/main" id="{703AD4E4-E369-2642-BA18-AC594F0D913E}"/>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tretch>
            <a:fillRect/>
          </a:stretch>
        </p:blipFill>
        <p:spPr bwMode="auto">
          <a:xfrm>
            <a:off x="6973401" y="2158772"/>
            <a:ext cx="4434230" cy="2956153"/>
          </a:xfrm>
          <a:prstGeom prst="rect">
            <a:avLst/>
          </a:prstGeom>
          <a:noFill/>
          <a:extLst>
            <a:ext uri="{909E8E84-426E-40DD-AFC4-6F175D3DCCD1}">
              <a14:hiddenFill xmlns:a14="http://schemas.microsoft.com/office/drawing/2010/main">
                <a:solidFill>
                  <a:srgbClr val="FFFFFF"/>
                </a:solidFill>
              </a14:hiddenFill>
            </a:ext>
          </a:extLst>
        </p:spPr>
      </p:pic>
      <p:grpSp>
        <p:nvGrpSpPr>
          <p:cNvPr id="2061" name="Group 2060">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513418" y="2320171"/>
            <a:ext cx="867485" cy="115439"/>
            <a:chOff x="8910933" y="1861308"/>
            <a:chExt cx="867485" cy="115439"/>
          </a:xfrm>
        </p:grpSpPr>
        <p:sp>
          <p:nvSpPr>
            <p:cNvPr id="2062" name="Rectangle 2061">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063" name="Straight Connector 2062">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7696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F80635-7841-04B6-7E42-F28D336D0C55}"/>
              </a:ext>
            </a:extLst>
          </p:cNvPr>
          <p:cNvSpPr>
            <a:spLocks noGrp="1"/>
          </p:cNvSpPr>
          <p:nvPr>
            <p:ph type="title"/>
          </p:nvPr>
        </p:nvSpPr>
        <p:spPr>
          <a:xfrm>
            <a:off x="6042995" y="722376"/>
            <a:ext cx="5129972" cy="1288825"/>
          </a:xfrm>
        </p:spPr>
        <p:txBody>
          <a:bodyPr anchor="b">
            <a:normAutofit/>
          </a:bodyPr>
          <a:lstStyle/>
          <a:p>
            <a:pPr algn="ctr"/>
            <a:r>
              <a:rPr lang="en-US" dirty="0"/>
              <a:t>Random Forest Classifier</a:t>
            </a:r>
            <a:endParaRPr lang="en-IN"/>
          </a:p>
        </p:txBody>
      </p:sp>
      <p:sp>
        <p:nvSpPr>
          <p:cNvPr id="3" name="Content Placeholder 2">
            <a:extLst>
              <a:ext uri="{FF2B5EF4-FFF2-40B4-BE49-F238E27FC236}">
                <a16:creationId xmlns:a16="http://schemas.microsoft.com/office/drawing/2014/main" id="{33BF2BE3-1C70-2652-4105-DC1298D6848E}"/>
              </a:ext>
            </a:extLst>
          </p:cNvPr>
          <p:cNvSpPr>
            <a:spLocks noGrp="1"/>
          </p:cNvSpPr>
          <p:nvPr>
            <p:ph idx="1"/>
          </p:nvPr>
        </p:nvSpPr>
        <p:spPr>
          <a:xfrm>
            <a:off x="5770182" y="2333624"/>
            <a:ext cx="5838825" cy="3335100"/>
          </a:xfrm>
        </p:spPr>
        <p:txBody>
          <a:bodyPr anchor="ctr">
            <a:normAutofit lnSpcReduction="10000"/>
          </a:bodyPr>
          <a:lstStyle/>
          <a:p>
            <a:pPr marL="342900" indent="-342900" algn="ctr">
              <a:lnSpc>
                <a:spcPct val="100000"/>
              </a:lnSpc>
              <a:buFont typeface="Arial" panose="020B0604020202020204" pitchFamily="34" charset="0"/>
              <a:buChar char="•"/>
            </a:pPr>
            <a:r>
              <a:rPr lang="en-US" sz="1400" b="0" i="0" dirty="0">
                <a:effectLst/>
              </a:rPr>
              <a:t>Random Forest is a popular ensemble learning method for classification and regression tasks that operates by constructing multiple decision trees and combining the predictions made by each tree to improve the overall performance.</a:t>
            </a:r>
          </a:p>
          <a:p>
            <a:pPr marL="342900" indent="-342900" algn="ctr">
              <a:lnSpc>
                <a:spcPct val="100000"/>
              </a:lnSpc>
              <a:buFont typeface="Arial" panose="020B0604020202020204" pitchFamily="34" charset="0"/>
              <a:buChar char="•"/>
            </a:pPr>
            <a:r>
              <a:rPr lang="en-US" sz="1400" b="0" i="0" dirty="0">
                <a:effectLst/>
              </a:rPr>
              <a:t>The idea behind this method is that the combination of multiple trees can reduce overfitting and improve the generalization of the model.</a:t>
            </a:r>
            <a:endParaRPr lang="en-US" sz="1400" dirty="0"/>
          </a:p>
          <a:p>
            <a:pPr marL="342900" indent="-342900" algn="ctr">
              <a:lnSpc>
                <a:spcPct val="100000"/>
              </a:lnSpc>
              <a:buFont typeface="Arial" panose="020B0604020202020204" pitchFamily="34" charset="0"/>
              <a:buChar char="•"/>
            </a:pPr>
            <a:r>
              <a:rPr lang="en-US" sz="1400" b="0" i="0" dirty="0">
                <a:effectLst/>
              </a:rPr>
              <a:t>In a Random Forest classifier, each tree in the forest votes to predict the class of a new data point and the class that receives the most votes becomes the prediction.</a:t>
            </a:r>
          </a:p>
          <a:p>
            <a:pPr algn="l"/>
            <a:endParaRPr lang="en-IN" sz="1800" b="0" i="0" u="none" strike="noStrike" baseline="0" dirty="0">
              <a:solidFill>
                <a:srgbClr val="000000"/>
              </a:solidFill>
              <a:latin typeface="Calibri" panose="020F0502020204030204" pitchFamily="34" charset="0"/>
            </a:endParaRPr>
          </a:p>
          <a:p>
            <a:pPr algn="ctr"/>
            <a:r>
              <a:rPr lang="en-US" sz="1800" b="1" i="0" u="none" strike="noStrike" baseline="0" dirty="0">
                <a:ea typeface="Calibri" panose="020F0502020204030204" pitchFamily="34" charset="0"/>
                <a:cs typeface="Calibri" panose="020F0502020204030204" pitchFamily="34" charset="0"/>
              </a:rPr>
              <a:t>The greater number of trees in the forest leads to higher accuracy and prevents the problem of overfitting.</a:t>
            </a:r>
            <a:endParaRPr lang="en-IN" sz="1400" dirty="0">
              <a:ea typeface="Calibri" panose="020F0502020204030204" pitchFamily="34" charset="0"/>
              <a:cs typeface="Calibri" panose="020F0502020204030204" pitchFamily="34" charset="0"/>
            </a:endParaRPr>
          </a:p>
        </p:txBody>
      </p:sp>
      <p:pic>
        <p:nvPicPr>
          <p:cNvPr id="1026" name="Picture 2" descr="Machine Learning Random Forest Algorithm - Javatpoint">
            <a:extLst>
              <a:ext uri="{FF2B5EF4-FFF2-40B4-BE49-F238E27FC236}">
                <a16:creationId xmlns:a16="http://schemas.microsoft.com/office/drawing/2014/main" id="{818E5EC2-3DDC-C19F-1653-601C5FDC67B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30745" y="1963685"/>
            <a:ext cx="4395946" cy="2930630"/>
          </a:xfrm>
          <a:prstGeom prst="rect">
            <a:avLst/>
          </a:prstGeom>
          <a:noFill/>
          <a:extLst>
            <a:ext uri="{909E8E84-426E-40DD-AFC4-6F175D3DCCD1}">
              <a14:hiddenFill xmlns:a14="http://schemas.microsoft.com/office/drawing/2010/main">
                <a:solidFill>
                  <a:srgbClr val="FFFFFF"/>
                </a:solidFill>
              </a14:hiddenFill>
            </a:ext>
          </a:extLst>
        </p:spPr>
      </p:pic>
      <p:grpSp>
        <p:nvGrpSpPr>
          <p:cNvPr id="1037" name="Group 1036">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74239" y="5850225"/>
            <a:ext cx="867485" cy="115439"/>
            <a:chOff x="8910933" y="1861308"/>
            <a:chExt cx="867485" cy="115439"/>
          </a:xfrm>
        </p:grpSpPr>
        <p:sp>
          <p:nvSpPr>
            <p:cNvPr id="1038" name="Rectangle 1037">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39" name="Straight Connector 1038">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0" name="Straight Connector 1039">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3623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1188651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5C4A1D-2A61-C995-28F2-38D318E5409C}"/>
              </a:ext>
            </a:extLst>
          </p:cNvPr>
          <p:cNvSpPr>
            <a:spLocks noGrp="1"/>
          </p:cNvSpPr>
          <p:nvPr>
            <p:ph type="title"/>
          </p:nvPr>
        </p:nvSpPr>
        <p:spPr>
          <a:xfrm>
            <a:off x="1028700" y="723901"/>
            <a:ext cx="5836920" cy="1288884"/>
          </a:xfrm>
        </p:spPr>
        <p:txBody>
          <a:bodyPr anchor="b">
            <a:normAutofit/>
          </a:bodyPr>
          <a:lstStyle/>
          <a:p>
            <a:pPr algn="ctr"/>
            <a:r>
              <a:rPr lang="en-US" dirty="0"/>
              <a:t>MLP Classifier</a:t>
            </a:r>
            <a:endParaRPr lang="en-IN"/>
          </a:p>
        </p:txBody>
      </p:sp>
      <p:sp>
        <p:nvSpPr>
          <p:cNvPr id="3" name="Content Placeholder 2">
            <a:extLst>
              <a:ext uri="{FF2B5EF4-FFF2-40B4-BE49-F238E27FC236}">
                <a16:creationId xmlns:a16="http://schemas.microsoft.com/office/drawing/2014/main" id="{58DE9971-3546-47AA-B43F-D19A74E0BDD0}"/>
              </a:ext>
            </a:extLst>
          </p:cNvPr>
          <p:cNvSpPr>
            <a:spLocks noGrp="1"/>
          </p:cNvSpPr>
          <p:nvPr>
            <p:ph idx="1"/>
          </p:nvPr>
        </p:nvSpPr>
        <p:spPr>
          <a:xfrm>
            <a:off x="1266529" y="2732545"/>
            <a:ext cx="5384169" cy="3232826"/>
          </a:xfrm>
        </p:spPr>
        <p:txBody>
          <a:bodyPr anchor="t">
            <a:normAutofit/>
          </a:bodyPr>
          <a:lstStyle/>
          <a:p>
            <a:pPr marL="342900" indent="-342900" algn="ctr">
              <a:lnSpc>
                <a:spcPct val="100000"/>
              </a:lnSpc>
              <a:buFont typeface="Arial" panose="020B0604020202020204" pitchFamily="34" charset="0"/>
              <a:buChar char="•"/>
            </a:pPr>
            <a:r>
              <a:rPr lang="en-US" sz="1400" b="0" i="0">
                <a:effectLst/>
              </a:rPr>
              <a:t>MLP stands for Multi-layer Perceptron, which is a type of artificial neural network. It's a supervised learning algorithm that's used for classification tasks. It is often used for complex problems where traditional machine learning algorithms may not perform well.</a:t>
            </a:r>
          </a:p>
          <a:p>
            <a:pPr marL="342900" indent="-342900" algn="ctr">
              <a:lnSpc>
                <a:spcPct val="100000"/>
              </a:lnSpc>
              <a:buFont typeface="Arial" panose="020B0604020202020204" pitchFamily="34" charset="0"/>
              <a:buChar char="•"/>
            </a:pPr>
            <a:r>
              <a:rPr lang="en-US" sz="1400" b="0" i="0">
                <a:effectLst/>
              </a:rPr>
              <a:t>The MLP classifier is trained on a labeled dataset, where the input data is fed into an input layer, and then processed through one or more hidden layers. The output is then produced by the output layer, which uses a set of weights to make a prediction. </a:t>
            </a:r>
            <a:endParaRPr lang="en-US" sz="1400"/>
          </a:p>
          <a:p>
            <a:pPr marL="342900" indent="-342900" algn="ctr">
              <a:lnSpc>
                <a:spcPct val="100000"/>
              </a:lnSpc>
              <a:buFont typeface="Arial" panose="020B0604020202020204" pitchFamily="34" charset="0"/>
              <a:buChar char="•"/>
            </a:pPr>
            <a:r>
              <a:rPr lang="en-US" sz="1400" b="0" i="0">
                <a:effectLst/>
              </a:rPr>
              <a:t>The prediction is compared to the actual label, and the weights are adjusted to reduce the error, this process is repeated multiple times until the error is minimized.</a:t>
            </a:r>
            <a:endParaRPr lang="en-IN" sz="1400"/>
          </a:p>
        </p:txBody>
      </p:sp>
      <p:pic>
        <p:nvPicPr>
          <p:cNvPr id="3074" name="Picture 2" descr="A Simple Overview of Multilayer Perceptron (MLP) Deep Learning">
            <a:extLst>
              <a:ext uri="{FF2B5EF4-FFF2-40B4-BE49-F238E27FC236}">
                <a16:creationId xmlns:a16="http://schemas.microsoft.com/office/drawing/2014/main" id="{38A57FE8-5A48-C972-F82F-79BA112E1DD9}"/>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tretch>
            <a:fillRect/>
          </a:stretch>
        </p:blipFill>
        <p:spPr bwMode="auto">
          <a:xfrm>
            <a:off x="6677994" y="2349729"/>
            <a:ext cx="5123481" cy="3232825"/>
          </a:xfrm>
          <a:prstGeom prst="rect">
            <a:avLst/>
          </a:prstGeom>
          <a:noFill/>
          <a:extLst>
            <a:ext uri="{909E8E84-426E-40DD-AFC4-6F175D3DCCD1}">
              <a14:hiddenFill xmlns:a14="http://schemas.microsoft.com/office/drawing/2010/main">
                <a:solidFill>
                  <a:srgbClr val="FFFFFF"/>
                </a:solidFill>
              </a14:hiddenFill>
            </a:ext>
          </a:extLst>
        </p:spPr>
      </p:pic>
      <p:grpSp>
        <p:nvGrpSpPr>
          <p:cNvPr id="3085" name="Group 3084">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513418" y="2320171"/>
            <a:ext cx="867485" cy="115439"/>
            <a:chOff x="8910933" y="1861308"/>
            <a:chExt cx="867485" cy="115439"/>
          </a:xfrm>
        </p:grpSpPr>
        <p:sp>
          <p:nvSpPr>
            <p:cNvPr id="3086" name="Rectangle 3085">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087" name="Straight Connector 3086">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88" name="Straight Connector 3087">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55322749"/>
      </p:ext>
    </p:extLst>
  </p:cSld>
  <p:clrMapOvr>
    <a:masterClrMapping/>
  </p:clrMapOvr>
</p:sld>
</file>

<file path=ppt/theme/theme1.xml><?xml version="1.0" encoding="utf-8"?>
<a:theme xmlns:a="http://schemas.openxmlformats.org/drawingml/2006/main" name="Adorn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3119</TotalTime>
  <Words>624</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Bembo</vt:lpstr>
      <vt:lpstr>Calibri</vt:lpstr>
      <vt:lpstr>AdornVTI</vt:lpstr>
      <vt:lpstr>DISEASE PREDICTION USING MACHINE LEARNING</vt:lpstr>
      <vt:lpstr>INTRODUCTION</vt:lpstr>
      <vt:lpstr>WORKFLOW FOR THE IMPLEMENTATION</vt:lpstr>
      <vt:lpstr>APPROACH</vt:lpstr>
      <vt:lpstr>APPROACH</vt:lpstr>
      <vt:lpstr>MODEL BUILDING</vt:lpstr>
      <vt:lpstr>Decision Tree</vt:lpstr>
      <vt:lpstr>Random Forest Classifier</vt:lpstr>
      <vt:lpstr>MLP Classifier</vt:lpstr>
      <vt:lpstr>Robot Applications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prototyping of an active exoskeleton for tool handling</dc:title>
  <dc:creator>Durga Varun Gangesetti</dc:creator>
  <cp:lastModifiedBy>Durga Varun Gangesetti</cp:lastModifiedBy>
  <cp:revision>12</cp:revision>
  <dcterms:created xsi:type="dcterms:W3CDTF">2023-01-17T12:05:05Z</dcterms:created>
  <dcterms:modified xsi:type="dcterms:W3CDTF">2023-02-03T14:15:42Z</dcterms:modified>
</cp:coreProperties>
</file>