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17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5143500" type="screen16x9"/>
  <p:notesSz cx="6858000" cy="9144000"/>
  <p:embeddedFontLst>
    <p:embeddedFont>
      <p:font typeface="Roboto Black" panose="020B0604020202020204" charset="0"/>
      <p:bold r:id="rId18"/>
      <p:boldItalic r:id="rId19"/>
    </p:embeddedFont>
    <p:embeddedFont>
      <p:font typeface="Roboto Medium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Roboto Thin" panose="020B0604020202020204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Helvetica Neue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6b0195717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76b01957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6b0195717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6b0195717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6b0195717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76b019571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6b0195717_1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76b0195717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6b019571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6b019571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6b0195717_1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76b0195717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6b019571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6b019571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6b0195717_1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76b019571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6b019571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6b019571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6b0195717_1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76b019571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6b0195717_1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76b019571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6b0195717_1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76b019571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6b0195717_1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76b0195717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6b0195717_1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76b019571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eneral Black 0" type="tx">
  <p:cSld name="TITLE_AND_BODY"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743200" y="2395544"/>
            <a:ext cx="3657600" cy="17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743212" y="2147907"/>
            <a:ext cx="36624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419600" y="4608064"/>
            <a:ext cx="2133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2 1">
  <p:cSld name="002 1">
    <p:bg>
      <p:bgPr>
        <a:solidFill>
          <a:srgbClr val="F4243E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67" name="Google Shape;67;p15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">
  <p:cSld name="BLANK_1_3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708700" y="1760925"/>
            <a:ext cx="37290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77" name="Google Shape;77;p16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Hill Holliday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2 2">
  <p:cSld name="002_1">
    <p:bg>
      <p:bgPr>
        <a:solidFill>
          <a:srgbClr val="F4243E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95750" y="701025"/>
            <a:ext cx="62352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86" name="Google Shape;86;p17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1 1">
  <p:cSld name="BLANK_2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95" name="Google Shape;95;p18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2">
  <p:cSld name="BLANK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708700" y="1024750"/>
            <a:ext cx="5561100" cy="2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2400" i="0" u="none" strike="noStrike" cap="none">
                <a:solidFill>
                  <a:srgbClr val="222222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708700" y="794250"/>
            <a:ext cx="4718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243E"/>
              </a:buClr>
              <a:buSzPts val="900"/>
              <a:buNone/>
              <a:defRPr sz="900" i="0" u="none" strike="noStrike" cap="none">
                <a:solidFill>
                  <a:srgbClr val="F4243E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9pPr>
          </a:lstStyle>
          <a:p>
            <a:endParaRPr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105" name="Google Shape;105;p19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Worldwide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BLANK_1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114" name="Google Shape;114;p20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Worldwide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1" type="blank">
  <p:cSld name="BLANK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1" name="Google Shape;121;p21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122" name="Google Shape;122;p21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Worldwide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3 1">
  <p:cSld name="TITLE_AND_BODY_6_1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708700" y="1109275"/>
            <a:ext cx="6458100" cy="2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708700" y="794250"/>
            <a:ext cx="7459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2">
  <p:cSld name="002">
    <p:bg>
      <p:bgPr>
        <a:solidFill>
          <a:srgbClr val="00000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95750" y="701025"/>
            <a:ext cx="62352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0" name="Google Shape;140;p23"/>
          <p:cNvGrpSpPr/>
          <p:nvPr/>
        </p:nvGrpSpPr>
        <p:grpSpPr>
          <a:xfrm>
            <a:off x="708712" y="-34800"/>
            <a:ext cx="8236813" cy="344454"/>
            <a:chOff x="708712" y="-34800"/>
            <a:chExt cx="8236813" cy="344454"/>
          </a:xfrm>
        </p:grpSpPr>
        <p:sp>
          <p:nvSpPr>
            <p:cNvPr id="141" name="Google Shape;141;p23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">
  <p:cSld name="BLANK_1_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C4194A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48" name="Google Shape;148;p24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149" name="Google Shape;149;p24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Worldwide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 1">
  <p:cSld name="BLANK_1_1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ED5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No Footer">
  <p:cSld name="Blank - No Foot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No Footer 1">
  <p:cSld name="Blank - No Footer_1">
    <p:bg>
      <p:bgPr>
        <a:solidFill>
          <a:schemeClr val="accen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 b="0" i="0" u="none" strike="noStrike" cap="none">
                <a:solidFill>
                  <a:srgbClr val="222222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Background">
  <p:cSld name="White Background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0" y="0"/>
            <a:ext cx="217800" cy="217800"/>
          </a:xfrm>
          <a:prstGeom prst="rect">
            <a:avLst/>
          </a:prstGeom>
          <a:solidFill>
            <a:srgbClr val="E518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ctrTitle"/>
          </p:nvPr>
        </p:nvSpPr>
        <p:spPr>
          <a:xfrm>
            <a:off x="1413806" y="1377600"/>
            <a:ext cx="63165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1"/>
          </p:nvPr>
        </p:nvSpPr>
        <p:spPr>
          <a:xfrm>
            <a:off x="1413800" y="3467150"/>
            <a:ext cx="6316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-RED copy">
  <p:cSld name="Section Divider-RED copy">
    <p:bg>
      <p:bgPr>
        <a:solidFill>
          <a:srgbClr val="000000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076750" y="756775"/>
            <a:ext cx="14802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0" i="0" u="none" strike="noStrike" cap="none">
                <a:solidFill>
                  <a:srgbClr val="ED1C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2"/>
          </p:nvPr>
        </p:nvSpPr>
        <p:spPr>
          <a:xfrm>
            <a:off x="1076750" y="995675"/>
            <a:ext cx="62352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263950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blank">
  <p:cSld name="white 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130969" y="4967288"/>
            <a:ext cx="93900" cy="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wnhall_White">
  <p:cSld name="Townhall_White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800100" y="570990"/>
            <a:ext cx="7886700" cy="4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5"/>
              <a:buFont typeface="Arial"/>
              <a:buNone/>
              <a:defRPr sz="5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0" y="0"/>
            <a:ext cx="217800" cy="217800"/>
          </a:xfrm>
          <a:prstGeom prst="rect">
            <a:avLst/>
          </a:prstGeom>
          <a:solidFill>
            <a:srgbClr val="E518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Background 1 2 1 1 3 1 1 1">
  <p:cSld name="White Background_1_2_1_3_3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8729425" y="88325"/>
            <a:ext cx="212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6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-RED 2">
  <p:cSld name="Section Divider-RED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0" y="0"/>
            <a:ext cx="202200" cy="2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649525" y="75864"/>
            <a:ext cx="2424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1319125" y="75864"/>
            <a:ext cx="491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Mars</a:t>
            </a: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7772396" y="75864"/>
            <a:ext cx="11250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6603150" y="75864"/>
            <a:ext cx="1159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Transformation</a:t>
            </a: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8729425" y="88325"/>
            <a:ext cx="212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0">
  <p:cSld name="TITLE_AND_BODY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sldNum" idx="12"/>
          </p:nvPr>
        </p:nvSpPr>
        <p:spPr>
          <a:xfrm>
            <a:off x="6725146" y="816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TITLE_AND_BODY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844850" y="2285400"/>
            <a:ext cx="545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22222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037550" y="159475"/>
            <a:ext cx="10689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EC1C2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23" name="Google Shape;223;p37"/>
          <p:cNvCxnSpPr/>
          <p:nvPr/>
        </p:nvCxnSpPr>
        <p:spPr>
          <a:xfrm>
            <a:off x="4462800" y="582475"/>
            <a:ext cx="218400" cy="0"/>
          </a:xfrm>
          <a:prstGeom prst="straightConnector1">
            <a:avLst/>
          </a:prstGeom>
          <a:noFill/>
          <a:ln w="28575" cap="flat" cmpd="sng">
            <a:solidFill>
              <a:srgbClr val="EC1C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">
          <p15:clr>
            <a:srgbClr val="F9AD4C"/>
          </p15:clr>
        </p15:guide>
        <p15:guide id="2" orient="horz" pos="720">
          <p15:clr>
            <a:srgbClr val="F9AD4C"/>
          </p15:clr>
        </p15:guide>
        <p15:guide id="3" orient="horz" pos="1073">
          <p15:clr>
            <a:srgbClr val="F9AD4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ly centered black">
  <p:cSld name="Vertically centered black">
    <p:bg>
      <p:bgPr>
        <a:solidFill>
          <a:srgbClr val="000000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65760" y="1674294"/>
            <a:ext cx="84051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  <a:defRPr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674513" y="4784392"/>
            <a:ext cx="191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3823292" y="4842802"/>
            <a:ext cx="1497300" cy="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and Confidential © R/GA 2018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2">
            <a:alphaModFix/>
          </a:blip>
          <a:srcRect l="13774" t="30560" r="13767" b="30564"/>
          <a:stretch/>
        </p:blipFill>
        <p:spPr>
          <a:xfrm>
            <a:off x="365760" y="4840405"/>
            <a:ext cx="366713" cy="8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footer">
  <p:cSld name="Blank w/footer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sldNum" idx="12"/>
          </p:nvPr>
        </p:nvSpPr>
        <p:spPr>
          <a:xfrm>
            <a:off x="8674513" y="4784392"/>
            <a:ext cx="191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/>
          </a:p>
        </p:txBody>
      </p:sp>
      <p:sp>
        <p:nvSpPr>
          <p:cNvPr id="231" name="Google Shape;231;p39"/>
          <p:cNvSpPr/>
          <p:nvPr/>
        </p:nvSpPr>
        <p:spPr>
          <a:xfrm>
            <a:off x="3823292" y="4842802"/>
            <a:ext cx="1497300" cy="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Proprietary and Confidential © R/GA 2018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2">
            <a:alphaModFix/>
          </a:blip>
          <a:srcRect l="13774" t="30560" r="13767" b="30564"/>
          <a:stretch/>
        </p:blipFill>
        <p:spPr>
          <a:xfrm>
            <a:off x="365760" y="4840405"/>
            <a:ext cx="366713" cy="8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_White">
  <p:cSld name="TITLE_1_1_1_2_1_1">
    <p:bg>
      <p:bgPr>
        <a:solidFill>
          <a:srgbClr val="EFEEEA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">
  <p:cSld name="TITLE_2">
    <p:bg>
      <p:bgPr>
        <a:solidFill>
          <a:srgbClr val="F9F9F9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sldNum" idx="12"/>
          </p:nvPr>
        </p:nvSpPr>
        <p:spPr>
          <a:xfrm>
            <a:off x="6725146" y="54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sldNum" idx="2"/>
          </p:nvPr>
        </p:nvSpPr>
        <p:spPr>
          <a:xfrm>
            <a:off x="6725146" y="54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1"/>
          <p:cNvSpPr txBox="1"/>
          <p:nvPr/>
        </p:nvSpPr>
        <p:spPr>
          <a:xfrm>
            <a:off x="359228" y="78922"/>
            <a:ext cx="775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Planned Parenthood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4021231" y="78921"/>
            <a:ext cx="1172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Proprietary + Confidential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2252014" y="78971"/>
            <a:ext cx="5226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R/GA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">
  <p:cSld name="TITLE_4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95762" y="384100"/>
            <a:ext cx="82866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95751" y="1135850"/>
            <a:ext cx="77364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─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54" name="Google Shape;54;p13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P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04">
          <p15:clr>
            <a:srgbClr val="F06B4A"/>
          </p15:clr>
        </p15:guide>
        <p15:guide id="2" orient="horz" pos="564">
          <p15:clr>
            <a:srgbClr val="F06B4A"/>
          </p15:clr>
        </p15:guide>
        <p15:guide id="3" pos="5256">
          <p15:clr>
            <a:srgbClr val="F06B4A"/>
          </p15:clr>
        </p15:guide>
        <p15:guide id="4" pos="1299">
          <p15:clr>
            <a:srgbClr val="F06B4A"/>
          </p15:clr>
        </p15:guide>
        <p15:guide id="5" pos="2088">
          <p15:clr>
            <a:srgbClr val="F06B4A"/>
          </p15:clr>
        </p15:guide>
        <p15:guide id="6" pos="2880">
          <p15:clr>
            <a:srgbClr val="F06B4A"/>
          </p15:clr>
        </p15:guide>
        <p15:guide id="7" pos="3672">
          <p15:clr>
            <a:srgbClr val="F06B4A"/>
          </p15:clr>
        </p15:guide>
        <p15:guide id="8" pos="4461">
          <p15:clr>
            <a:srgbClr val="F06B4A"/>
          </p15:clr>
        </p15:guide>
        <p15:guide id="9" orient="horz" pos="2960">
          <p15:clr>
            <a:srgbClr val="F06B4A"/>
          </p15:clr>
        </p15:guide>
        <p15:guide id="10" orient="horz" pos="1762">
          <p15:clr>
            <a:srgbClr val="F06B4A"/>
          </p15:clr>
        </p15:guide>
        <p15:guide id="11" orient="horz" pos="162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/>
        </p:nvSpPr>
        <p:spPr>
          <a:xfrm>
            <a:off x="734488" y="1608705"/>
            <a:ext cx="75684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4800" b="1"/>
              <a:t>Acxiom data findings</a:t>
            </a:r>
            <a:endParaRPr sz="900">
              <a:solidFill>
                <a:srgbClr val="6B6B6B"/>
              </a:solidFill>
            </a:endParaRPr>
          </a:p>
        </p:txBody>
      </p:sp>
      <p:grpSp>
        <p:nvGrpSpPr>
          <p:cNvPr id="388" name="Google Shape;388;p57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389" name="Google Shape;389;p57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0" name="Google Shape;390;p57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6"/>
          <p:cNvSpPr txBox="1">
            <a:spLocks noGrp="1"/>
          </p:cNvSpPr>
          <p:nvPr>
            <p:ph type="title"/>
          </p:nvPr>
        </p:nvSpPr>
        <p:spPr>
          <a:xfrm>
            <a:off x="2743200" y="2395544"/>
            <a:ext cx="36576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67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74" name="Google Shape;474;p67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5" name="Google Shape;475;p67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76" name="Google Shape;47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6075"/>
            <a:ext cx="8839198" cy="36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7"/>
          <p:cNvSpPr txBox="1"/>
          <p:nvPr/>
        </p:nvSpPr>
        <p:spPr>
          <a:xfrm>
            <a:off x="288750" y="265625"/>
            <a:ext cx="8839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row highlighted in green, provides some unique characteristics of Ally bank customers.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68"/>
          <p:cNvGrpSpPr/>
          <p:nvPr/>
        </p:nvGrpSpPr>
        <p:grpSpPr>
          <a:xfrm>
            <a:off x="1593000" y="3209675"/>
            <a:ext cx="6262825" cy="643500"/>
            <a:chOff x="1593000" y="2322555"/>
            <a:chExt cx="6262825" cy="643500"/>
          </a:xfrm>
        </p:grpSpPr>
        <p:sp>
          <p:nvSpPr>
            <p:cNvPr id="483" name="Google Shape;483;p68"/>
            <p:cNvSpPr/>
            <p:nvPr/>
          </p:nvSpPr>
          <p:spPr>
            <a:xfrm>
              <a:off x="4127425" y="2322555"/>
              <a:ext cx="3728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Eyeballed  the list variables to find some unique signals. 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Identify unique signals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6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68"/>
          <p:cNvGrpSpPr/>
          <p:nvPr/>
        </p:nvGrpSpPr>
        <p:grpSpPr>
          <a:xfrm>
            <a:off x="1593066" y="2402400"/>
            <a:ext cx="6263073" cy="643500"/>
            <a:chOff x="1593000" y="2322567"/>
            <a:chExt cx="5958022" cy="643500"/>
          </a:xfrm>
        </p:grpSpPr>
        <p:sp>
          <p:nvSpPr>
            <p:cNvPr id="490" name="Google Shape;490;p68"/>
            <p:cNvSpPr/>
            <p:nvPr/>
          </p:nvSpPr>
          <p:spPr>
            <a:xfrm>
              <a:off x="4043422" y="2322567"/>
              <a:ext cx="3507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Computed the index value for each of the variable and sorted the data in descending order.Index value is calculated using bayesian statistics</a:t>
              </a:r>
              <a:endParaRPr sz="1200"/>
            </a:p>
          </p:txBody>
        </p:sp>
        <p:sp>
          <p:nvSpPr>
            <p:cNvPr id="491" name="Google Shape;491;p6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 selection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6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6" name="Google Shape;496;p68"/>
          <p:cNvGrpSpPr/>
          <p:nvPr/>
        </p:nvGrpSpPr>
        <p:grpSpPr>
          <a:xfrm>
            <a:off x="1593000" y="1671325"/>
            <a:ext cx="6262825" cy="643500"/>
            <a:chOff x="1593000" y="2322558"/>
            <a:chExt cx="6262825" cy="643500"/>
          </a:xfrm>
        </p:grpSpPr>
        <p:sp>
          <p:nvSpPr>
            <p:cNvPr id="497" name="Google Shape;497;p68"/>
            <p:cNvSpPr/>
            <p:nvPr/>
          </p:nvSpPr>
          <p:spPr>
            <a:xfrm>
              <a:off x="4127425" y="2322558"/>
              <a:ext cx="3728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Computed a list of variables where the value is not null and are among the top 30%.  This reduced the variables from 3542 to 455.</a:t>
              </a:r>
              <a:endParaRPr sz="12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transformation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6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3" name="Google Shape;503;p68"/>
          <p:cNvGrpSpPr/>
          <p:nvPr/>
        </p:nvGrpSpPr>
        <p:grpSpPr>
          <a:xfrm>
            <a:off x="1593000" y="940260"/>
            <a:ext cx="6262775" cy="643500"/>
            <a:chOff x="1593000" y="2322568"/>
            <a:chExt cx="6262775" cy="643500"/>
          </a:xfrm>
        </p:grpSpPr>
        <p:sp>
          <p:nvSpPr>
            <p:cNvPr id="504" name="Google Shape;504;p68"/>
            <p:cNvSpPr/>
            <p:nvPr/>
          </p:nvSpPr>
          <p:spPr>
            <a:xfrm>
              <a:off x="40331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AutoNum type="arabicPeriod"/>
              </a:pPr>
              <a:r>
                <a:rPr lang="en" sz="1200">
                  <a:solidFill>
                    <a:schemeClr val="dk1"/>
                  </a:solidFill>
                </a:rPr>
                <a:t>For the analysis I Identified individuals that have a likelihood of being Ally Bank customers</a:t>
              </a:r>
              <a:endParaRPr sz="1200"/>
            </a:p>
          </p:txBody>
        </p:sp>
        <p:sp>
          <p:nvSpPr>
            <p:cNvPr id="505" name="Google Shape;505;p6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selection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6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10" name="Google Shape;510;p68"/>
          <p:cNvSpPr txBox="1"/>
          <p:nvPr/>
        </p:nvSpPr>
        <p:spPr>
          <a:xfrm>
            <a:off x="667750" y="220525"/>
            <a:ext cx="5351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Below steps were carried out for this 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8"/>
          <p:cNvSpPr txBox="1"/>
          <p:nvPr/>
        </p:nvSpPr>
        <p:spPr>
          <a:xfrm>
            <a:off x="306725" y="4016950"/>
            <a:ext cx="8343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Below google sheet will give you access to the raw data finding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https://drive.google.com/file/d/1ydRRReFJJnzrwux67LLT0BL7LcjYuGUd/view?usp=sharing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>
            <a:spLocks noGrp="1"/>
          </p:cNvSpPr>
          <p:nvPr>
            <p:ph type="title"/>
          </p:nvPr>
        </p:nvSpPr>
        <p:spPr>
          <a:xfrm>
            <a:off x="2743200" y="2395544"/>
            <a:ext cx="36576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70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522" name="Google Shape;522;p70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3" name="Google Shape;523;p70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524" name="Google Shape;524;p70"/>
          <p:cNvSpPr txBox="1"/>
          <p:nvPr/>
        </p:nvSpPr>
        <p:spPr>
          <a:xfrm>
            <a:off x="567500" y="741325"/>
            <a:ext cx="8377200" cy="3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Reduce the dimension of the data to 7 or 8 factors.  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Factors were decided based on the curse of dimensionality. General rule of them is n^n rows where n = number of variables. 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Use Multiple correspondence analysis algorithm to reduce the dimension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Cluster the data on the reduced data set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Get an updated version of the data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Identify if any individual migrated from one cluster to another. This can help identify behavior pattern.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2743200" y="1404944"/>
            <a:ext cx="3657600" cy="17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59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01" name="Google Shape;401;p59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2" name="Google Shape;402;p59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403" name="Google Shape;403;p59"/>
          <p:cNvSpPr txBox="1"/>
          <p:nvPr/>
        </p:nvSpPr>
        <p:spPr>
          <a:xfrm>
            <a:off x="585500" y="873775"/>
            <a:ext cx="6666000" cy="3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9"/>
          <p:cNvSpPr txBox="1"/>
          <p:nvPr/>
        </p:nvSpPr>
        <p:spPr>
          <a:xfrm>
            <a:off x="917375" y="831575"/>
            <a:ext cx="78927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⃣"/>
            </a:pPr>
            <a:r>
              <a:rPr lang="en"/>
              <a:t>Data is related to the US population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⃣"/>
            </a:pPr>
            <a:r>
              <a:rPr lang="en"/>
              <a:t>The data provide demographics and user behavior </a:t>
            </a:r>
            <a:r>
              <a:rPr lang="en">
                <a:solidFill>
                  <a:schemeClr val="dk1"/>
                </a:solidFill>
              </a:rPr>
              <a:t>information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⃣"/>
            </a:pPr>
            <a:r>
              <a:rPr lang="en">
                <a:solidFill>
                  <a:schemeClr val="dk1"/>
                </a:solidFill>
              </a:rPr>
              <a:t>The values are dichotomous in nature i.e where each variable outcome is either “1” or “Null”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⃣"/>
            </a:pPr>
            <a:r>
              <a:rPr lang="en"/>
              <a:t>Only 1% of the total data was sampled and provided.  This equaled to data on 2,487,249 individuals.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⃣"/>
            </a:pPr>
            <a:r>
              <a:rPr lang="en"/>
              <a:t>Sources for the data includes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 reported data - example government database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Surveys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prediction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>
            <a:spLocks noGrp="1"/>
          </p:cNvSpPr>
          <p:nvPr>
            <p:ph type="title"/>
          </p:nvPr>
        </p:nvSpPr>
        <p:spPr>
          <a:xfrm>
            <a:off x="2743200" y="1557344"/>
            <a:ext cx="3657600" cy="17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Exploratory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61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15" name="Google Shape;415;p61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6" name="Google Shape;416;p61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17" name="Google Shape;41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000" y="642000"/>
            <a:ext cx="4703999" cy="30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1"/>
          <p:cNvSpPr txBox="1"/>
          <p:nvPr/>
        </p:nvSpPr>
        <p:spPr>
          <a:xfrm>
            <a:off x="351300" y="978000"/>
            <a:ext cx="3576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is well distributed across all the US states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this analysis Zip code is used to visualize the data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62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24" name="Google Shape;424;p62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5" name="Google Shape;425;p62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26" name="Google Shape;42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525" y="774175"/>
            <a:ext cx="5179149" cy="32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2"/>
          <p:cNvSpPr txBox="1"/>
          <p:nvPr/>
        </p:nvSpPr>
        <p:spPr>
          <a:xfrm>
            <a:off x="4806105" y="1588815"/>
            <a:ext cx="4242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55+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428" name="Google Shape;428;p62"/>
          <p:cNvSpPr txBox="1"/>
          <p:nvPr/>
        </p:nvSpPr>
        <p:spPr>
          <a:xfrm>
            <a:off x="4272700" y="1588825"/>
            <a:ext cx="5334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Missing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429" name="Google Shape;429;p62"/>
          <p:cNvSpPr txBox="1"/>
          <p:nvPr/>
        </p:nvSpPr>
        <p:spPr>
          <a:xfrm>
            <a:off x="4390525" y="4125400"/>
            <a:ext cx="4305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Individuals in 5 year age </a:t>
            </a:r>
            <a:r>
              <a:rPr lang="en">
                <a:solidFill>
                  <a:schemeClr val="dk1"/>
                </a:solidFill>
              </a:rPr>
              <a:t>interval </a:t>
            </a:r>
            <a:r>
              <a:rPr lang="en"/>
              <a:t>bracket</a:t>
            </a:r>
            <a:endParaRPr/>
          </a:p>
        </p:txBody>
      </p:sp>
      <p:sp>
        <p:nvSpPr>
          <p:cNvPr id="430" name="Google Shape;430;p62"/>
          <p:cNvSpPr txBox="1"/>
          <p:nvPr/>
        </p:nvSpPr>
        <p:spPr>
          <a:xfrm>
            <a:off x="270700" y="1056700"/>
            <a:ext cx="3347700" cy="28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is skewed towards individuals -  age 55+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 also good percentage of missing data. 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63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36" name="Google Shape;436;p63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7" name="Google Shape;437;p63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38" name="Google Shape;43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775" y="459950"/>
            <a:ext cx="4834476" cy="32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3"/>
          <p:cNvSpPr/>
          <p:nvPr/>
        </p:nvSpPr>
        <p:spPr>
          <a:xfrm>
            <a:off x="7822275" y="321700"/>
            <a:ext cx="265200" cy="212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63"/>
          <p:cNvSpPr/>
          <p:nvPr/>
        </p:nvSpPr>
        <p:spPr>
          <a:xfrm>
            <a:off x="7822275" y="702700"/>
            <a:ext cx="265200" cy="212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3"/>
          <p:cNvSpPr txBox="1"/>
          <p:nvPr/>
        </p:nvSpPr>
        <p:spPr>
          <a:xfrm>
            <a:off x="8214675" y="224275"/>
            <a:ext cx="7386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</a:t>
            </a:r>
            <a:endParaRPr/>
          </a:p>
        </p:txBody>
      </p:sp>
      <p:sp>
        <p:nvSpPr>
          <p:cNvPr id="442" name="Google Shape;442;p63"/>
          <p:cNvSpPr txBox="1"/>
          <p:nvPr/>
        </p:nvSpPr>
        <p:spPr>
          <a:xfrm>
            <a:off x="8214675" y="605275"/>
            <a:ext cx="8589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</a:t>
            </a:r>
            <a:endParaRPr/>
          </a:p>
        </p:txBody>
      </p:sp>
      <p:sp>
        <p:nvSpPr>
          <p:cNvPr id="443" name="Google Shape;443;p63"/>
          <p:cNvSpPr/>
          <p:nvPr/>
        </p:nvSpPr>
        <p:spPr>
          <a:xfrm>
            <a:off x="7822275" y="1083700"/>
            <a:ext cx="265200" cy="212100"/>
          </a:xfrm>
          <a:prstGeom prst="rect">
            <a:avLst/>
          </a:prstGeom>
          <a:solidFill>
            <a:srgbClr val="9B89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3"/>
          <p:cNvSpPr txBox="1"/>
          <p:nvPr/>
        </p:nvSpPr>
        <p:spPr>
          <a:xfrm>
            <a:off x="8204070" y="1007485"/>
            <a:ext cx="8589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</a:t>
            </a:r>
            <a:endParaRPr/>
          </a:p>
        </p:txBody>
      </p:sp>
      <p:sp>
        <p:nvSpPr>
          <p:cNvPr id="445" name="Google Shape;445;p63"/>
          <p:cNvSpPr txBox="1"/>
          <p:nvPr/>
        </p:nvSpPr>
        <p:spPr>
          <a:xfrm>
            <a:off x="270700" y="1056700"/>
            <a:ext cx="33477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is well distributed among  Male and Female gender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Again there is missing data.  Something to account for in future modeling.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64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51" name="Google Shape;451;p64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2" name="Google Shape;452;p64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453" name="Google Shape;453;p64"/>
          <p:cNvSpPr txBox="1"/>
          <p:nvPr/>
        </p:nvSpPr>
        <p:spPr>
          <a:xfrm>
            <a:off x="9733" y="41647"/>
            <a:ext cx="4368900" cy="4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There are 10 propensity score data files.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In total 3542 variables across all the data files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Source of data is from model prediction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64"/>
          <p:cNvSpPr txBox="1"/>
          <p:nvPr/>
        </p:nvSpPr>
        <p:spPr>
          <a:xfrm>
            <a:off x="4403550" y="-12400"/>
            <a:ext cx="4675800" cy="509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Context of the data includes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Retail - Likelihood to purchase retail products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CPG - Likelihood to purchase consumer goods and household products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Financial - Behavior related to financial and banking activities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Media - Behavior related to different media engagement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lifestyle - Behavior related to lifestyle choices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Insurance - Behavior related to insurance purchase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Automotive - Behavior related to automobile purchase and rental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Technology - Behavior related to tech engagement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Telecom - Behavior related to purchases in telecom products and services. </a:t>
            </a:r>
            <a:endParaRPr sz="12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65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60" name="Google Shape;460;p65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1" name="Google Shape;461;p65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62" name="Google Shape;46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302" y="1473250"/>
            <a:ext cx="5841326" cy="34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5"/>
          <p:cNvSpPr txBox="1"/>
          <p:nvPr/>
        </p:nvSpPr>
        <p:spPr>
          <a:xfrm>
            <a:off x="541425" y="563425"/>
            <a:ext cx="74625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Below chart list the count of variables in each category.  For example Retail has the high count of variables.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RGA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CCCCCC"/>
      </a:accent1>
      <a:accent2>
        <a:srgbClr val="A9A9A9"/>
      </a:accent2>
      <a:accent3>
        <a:srgbClr val="808080"/>
      </a:accent3>
      <a:accent4>
        <a:srgbClr val="5F5F5F"/>
      </a:accent4>
      <a:accent5>
        <a:srgbClr val="333333"/>
      </a:accent5>
      <a:accent6>
        <a:srgbClr val="E51837"/>
      </a:accent6>
      <a:hlink>
        <a:srgbClr val="4E88B8"/>
      </a:hlink>
      <a:folHlink>
        <a:srgbClr val="4E88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On-screen Show (16:9)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Roboto Black</vt:lpstr>
      <vt:lpstr>Roboto Medium</vt:lpstr>
      <vt:lpstr>Roboto</vt:lpstr>
      <vt:lpstr>Roboto Thin</vt:lpstr>
      <vt:lpstr>Avenir</vt:lpstr>
      <vt:lpstr>Proxima Nova</vt:lpstr>
      <vt:lpstr>Helvetica Neue</vt:lpstr>
      <vt:lpstr>Helvetica Neue Light</vt:lpstr>
      <vt:lpstr>Simple Light</vt:lpstr>
      <vt:lpstr>Office Theme</vt:lpstr>
      <vt:lpstr>PowerPoint Presentation</vt:lpstr>
      <vt:lpstr>Data Overview</vt:lpstr>
      <vt:lpstr>PowerPoint Presentation</vt:lpstr>
      <vt:lpstr>Basic Exploratory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Nagpal</dc:creator>
  <cp:lastModifiedBy>Varun Nagpal</cp:lastModifiedBy>
  <cp:revision>2</cp:revision>
  <dcterms:modified xsi:type="dcterms:W3CDTF">2020-01-28T22:49:05Z</dcterms:modified>
</cp:coreProperties>
</file>