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65" r:id="rId4"/>
    <p:sldId id="266" r:id="rId5"/>
    <p:sldId id="267" r:id="rId6"/>
    <p:sldId id="268" r:id="rId7"/>
    <p:sldId id="271" r:id="rId8"/>
    <p:sldId id="274" r:id="rId9"/>
    <p:sldId id="269" r:id="rId10"/>
    <p:sldId id="270" r:id="rId11"/>
    <p:sldId id="272" r:id="rId12"/>
    <p:sldId id="275" r:id="rId13"/>
    <p:sldId id="273" r:id="rId14"/>
    <p:sldId id="264"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hYFXHd7B7fyfXqlRmzeIrea4tsE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CFA9EA-E395-CDE5-5544-B6CE3CF74EDB}" name="Varun B" initials="VB" userId="68879dfde0129f0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2653" autoAdjust="0"/>
  </p:normalViewPr>
  <p:slideViewPr>
    <p:cSldViewPr snapToGrid="0">
      <p:cViewPr>
        <p:scale>
          <a:sx n="75" d="100"/>
          <a:sy n="75" d="100"/>
        </p:scale>
        <p:origin x="102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you use SVM?</a:t>
            </a:r>
          </a:p>
          <a:p>
            <a:r>
              <a:rPr lang="en-US" b="0" i="0" dirty="0">
                <a:solidFill>
                  <a:srgbClr val="D1D5DB"/>
                </a:solidFill>
                <a:effectLst/>
                <a:latin typeface="Söhne"/>
              </a:rPr>
              <a:t>SVMs are also less prone to overfitting than other classification algorithms, and they have a solid theoretical foundation in optimization theory.</a:t>
            </a:r>
          </a:p>
          <a:p>
            <a:endParaRPr lang="en-US" b="0" i="0" dirty="0">
              <a:solidFill>
                <a:srgbClr val="D1D5DB"/>
              </a:solidFill>
              <a:effectLst/>
              <a:latin typeface="Söhne"/>
            </a:endParaRPr>
          </a:p>
          <a:p>
            <a:r>
              <a:rPr lang="en-US" b="0" i="0" dirty="0">
                <a:solidFill>
                  <a:srgbClr val="D1D5DB"/>
                </a:solidFill>
                <a:effectLst/>
                <a:latin typeface="Söhne"/>
              </a:rPr>
              <a:t>What is overfitting?</a:t>
            </a:r>
          </a:p>
          <a:p>
            <a:r>
              <a:rPr lang="en-US" b="0" i="0" dirty="0">
                <a:solidFill>
                  <a:srgbClr val="D1D5DB"/>
                </a:solidFill>
                <a:effectLst/>
                <a:latin typeface="Söhne"/>
              </a:rPr>
              <a:t>When the model is trained to fit the training data too closely, resulting in poor performance on new and unseen data.</a:t>
            </a:r>
          </a:p>
          <a:p>
            <a:endParaRPr lang="en-US" b="0" i="0" dirty="0">
              <a:solidFill>
                <a:srgbClr val="D1D5DB"/>
              </a:solidFill>
              <a:effectLst/>
              <a:latin typeface="Söhne"/>
            </a:endParaRPr>
          </a:p>
          <a:p>
            <a:r>
              <a:rPr lang="en-US" b="0" i="0" dirty="0">
                <a:solidFill>
                  <a:srgbClr val="D1D5DB"/>
                </a:solidFill>
                <a:effectLst/>
                <a:latin typeface="Söhne"/>
              </a:rPr>
              <a:t>Causes of Overfitting?</a:t>
            </a:r>
          </a:p>
          <a:p>
            <a:pPr algn="l"/>
            <a:r>
              <a:rPr lang="en-US" b="0" i="0" dirty="0">
                <a:solidFill>
                  <a:srgbClr val="D1D5DB"/>
                </a:solidFill>
                <a:effectLst/>
                <a:latin typeface="Söhne"/>
              </a:rPr>
              <a:t>Overfitting can be caused by several factors, including:</a:t>
            </a:r>
          </a:p>
          <a:p>
            <a:pPr algn="l">
              <a:buFont typeface="Arial" panose="020B0604020202020204" pitchFamily="34" charset="0"/>
              <a:buChar char="•"/>
            </a:pPr>
            <a:r>
              <a:rPr lang="en-US" b="0" i="0" dirty="0">
                <a:solidFill>
                  <a:srgbClr val="D1D5DB"/>
                </a:solidFill>
                <a:effectLst/>
                <a:latin typeface="Söhne"/>
              </a:rPr>
              <a:t>A model that is too complex or has too many parameters relative to the amount of training data.</a:t>
            </a:r>
          </a:p>
          <a:p>
            <a:pPr algn="l">
              <a:buFont typeface="Arial" panose="020B0604020202020204" pitchFamily="34" charset="0"/>
              <a:buChar char="•"/>
            </a:pPr>
            <a:r>
              <a:rPr lang="en-US" b="0" i="0" dirty="0">
                <a:solidFill>
                  <a:srgbClr val="D1D5DB"/>
                </a:solidFill>
                <a:effectLst/>
                <a:latin typeface="Söhne"/>
              </a:rPr>
              <a:t>A dataset that contains noise or irrelevant features.</a:t>
            </a:r>
          </a:p>
          <a:p>
            <a:pPr algn="l">
              <a:buFont typeface="Arial" panose="020B0604020202020204" pitchFamily="34" charset="0"/>
              <a:buChar char="•"/>
            </a:pPr>
            <a:r>
              <a:rPr lang="en-US" b="0" i="0" dirty="0">
                <a:solidFill>
                  <a:srgbClr val="D1D5DB"/>
                </a:solidFill>
                <a:effectLst/>
                <a:latin typeface="Söhne"/>
              </a:rPr>
              <a:t>Insufficient regularization, which allows the model to fit the noise or random fluctuations in the data.</a:t>
            </a:r>
          </a:p>
          <a:p>
            <a:pPr algn="l">
              <a:buFont typeface="Arial" panose="020B0604020202020204" pitchFamily="34" charset="0"/>
              <a:buChar char="•"/>
            </a:pPr>
            <a:r>
              <a:rPr lang="en-US" b="0" i="0" dirty="0">
                <a:solidFill>
                  <a:srgbClr val="D1D5DB"/>
                </a:solidFill>
                <a:effectLst/>
                <a:latin typeface="Söhne"/>
              </a:rPr>
              <a:t>Training a model for too long, which can cause it to overfit the training data.</a:t>
            </a:r>
          </a:p>
          <a:p>
            <a:pPr marL="228600" indent="0" algn="l">
              <a:buFont typeface="Arial" panose="020B0604020202020204" pitchFamily="34" charset="0"/>
              <a:buNone/>
            </a:pPr>
            <a:endParaRPr lang="en-US" b="0" i="0" dirty="0">
              <a:solidFill>
                <a:srgbClr val="D1D5DB"/>
              </a:solidFill>
              <a:effectLst/>
              <a:latin typeface="Söhne"/>
            </a:endParaRPr>
          </a:p>
          <a:p>
            <a:pPr marL="228600" indent="0" algn="l">
              <a:buFont typeface="Arial" panose="020B0604020202020204" pitchFamily="34" charset="0"/>
              <a:buNone/>
            </a:pPr>
            <a:r>
              <a:rPr lang="en-US" b="0" i="0" dirty="0">
                <a:solidFill>
                  <a:srgbClr val="D1D5DB"/>
                </a:solidFill>
                <a:effectLst/>
                <a:latin typeface="Söhne"/>
              </a:rPr>
              <a:t>Why SVM Linear </a:t>
            </a:r>
          </a:p>
          <a:p>
            <a:r>
              <a:rPr lang="en-US" b="0" i="0" dirty="0">
                <a:solidFill>
                  <a:srgbClr val="D1D5DB"/>
                </a:solidFill>
                <a:effectLst/>
                <a:latin typeface="Söhne"/>
              </a:rPr>
              <a:t>In the case of digit classification, the features used to describe the images were extracted using Fourier coefficients, profile correlations, and morphological features. These features may be linearly separable, which would make a linear kernel a good choice for the SVM classifier.</a:t>
            </a:r>
          </a:p>
          <a:p>
            <a:endParaRPr lang="en-US" b="0" i="0" dirty="0">
              <a:solidFill>
                <a:srgbClr val="D1D5DB"/>
              </a:solidFill>
              <a:effectLst/>
              <a:latin typeface="Söhne"/>
            </a:endParaRPr>
          </a:p>
          <a:p>
            <a:r>
              <a:rPr lang="en-US" b="0" i="0" dirty="0">
                <a:solidFill>
                  <a:srgbClr val="D1D5DB"/>
                </a:solidFill>
                <a:effectLst/>
                <a:latin typeface="Söhne"/>
              </a:rPr>
              <a:t>What is Confusion Matrix?</a:t>
            </a:r>
          </a:p>
          <a:p>
            <a:r>
              <a:rPr lang="en-US" b="0" i="0" dirty="0">
                <a:solidFill>
                  <a:srgbClr val="D1D5DB"/>
                </a:solidFill>
                <a:effectLst/>
                <a:latin typeface="Söhne"/>
              </a:rPr>
              <a:t>It shows the number of true positive (TP), true negative (TN), false positive (FP), and false negative (FN) predictions made by the model on a set of test data.</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1950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KNN, the algorithm calculates the distance between a new data point and all other data points in the training set. The K closest data points (i.e., neighbors) are then selected based on this distance metric, and the new data point is classified or predicted based on the class or value of the majority of these nearest neighbors.</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79614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Grid search cross-validation is a way to help us find the best settings by trying out different combinations of settings and testing each combination on a subset of the data. It does this by creating a "grid" of different settings that we want to test, and then evaluating the model's performance for each combination of settings using a method called cross-validation.</a:t>
            </a:r>
          </a:p>
          <a:p>
            <a:pPr algn="l"/>
            <a:r>
              <a:rPr lang="en-US" b="0" i="0" dirty="0">
                <a:solidFill>
                  <a:srgbClr val="D1D5DB"/>
                </a:solidFill>
                <a:effectLst/>
                <a:latin typeface="Söhne"/>
              </a:rPr>
              <a:t>Cross-validation involves splitting the data into multiple subsets, training the model on some of the subsets, and testing it on the remaining subset. By doing this multiple times and averaging the results, we can get a good estimate of how well the model will perform on new data.</a:t>
            </a:r>
          </a:p>
          <a:p>
            <a:pPr algn="l"/>
            <a:r>
              <a:rPr lang="en-US" b="0" i="0" dirty="0">
                <a:solidFill>
                  <a:srgbClr val="D1D5DB"/>
                </a:solidFill>
                <a:effectLst/>
                <a:latin typeface="Söhne"/>
              </a:rPr>
              <a:t>Grid search cross-validation tries out all possible combinations of settings in the grid, and returns the combination that performs the best on average across all of the cross-validation runs.</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4535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True Positive (TP): the model predicted the positive class, and the actual class is positive.</a:t>
            </a:r>
          </a:p>
          <a:p>
            <a:pPr algn="l">
              <a:buFont typeface="Arial" panose="020B0604020202020204" pitchFamily="34" charset="0"/>
              <a:buChar char="•"/>
            </a:pPr>
            <a:r>
              <a:rPr lang="en-US" b="0" i="0" dirty="0">
                <a:solidFill>
                  <a:srgbClr val="D1D5DB"/>
                </a:solidFill>
                <a:effectLst/>
                <a:latin typeface="Söhne"/>
              </a:rPr>
              <a:t>True Negative (TN): the model predicted the negative class, and the actual class is negative.</a:t>
            </a:r>
          </a:p>
          <a:p>
            <a:pPr algn="l">
              <a:buFont typeface="Arial" panose="020B0604020202020204" pitchFamily="34" charset="0"/>
              <a:buChar char="•"/>
            </a:pPr>
            <a:r>
              <a:rPr lang="en-US" b="0" i="0" dirty="0">
                <a:solidFill>
                  <a:srgbClr val="D1D5DB"/>
                </a:solidFill>
                <a:effectLst/>
                <a:latin typeface="Söhne"/>
              </a:rPr>
              <a:t>False Positive (FP): the model predicted the positive class, but the actual class is negative.</a:t>
            </a:r>
          </a:p>
          <a:p>
            <a:pPr algn="l">
              <a:buFont typeface="Arial" panose="020B0604020202020204" pitchFamily="34" charset="0"/>
              <a:buChar char="•"/>
            </a:pPr>
            <a:r>
              <a:rPr lang="en-US" b="0" i="0" dirty="0">
                <a:solidFill>
                  <a:srgbClr val="D1D5DB"/>
                </a:solidFill>
                <a:effectLst/>
                <a:latin typeface="Söhne"/>
              </a:rPr>
              <a:t>False Negative (FN): the model predicted the negative class, but the actual class is positive.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1191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1" name="Google Shape;2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1"/>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457200" y="601971"/>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0"/>
          <p:cNvSpPr txBox="1">
            <a:spLocks noGrp="1"/>
          </p:cNvSpPr>
          <p:nvPr>
            <p:ph type="body" idx="1"/>
          </p:nvPr>
        </p:nvSpPr>
        <p:spPr>
          <a:xfrm rot="5400000">
            <a:off x="2473771" y="-86867"/>
            <a:ext cx="4196459"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4"/>
        <p:cNvGrpSpPr/>
        <p:nvPr/>
      </p:nvGrpSpPr>
      <p:grpSpPr>
        <a:xfrm>
          <a:off x="0" y="0"/>
          <a:ext cx="0" cy="0"/>
          <a:chOff x="0" y="0"/>
          <a:chExt cx="0" cy="0"/>
        </a:xfrm>
      </p:grpSpPr>
      <p:sp>
        <p:nvSpPr>
          <p:cNvPr id="25" name="Google Shape;25;p12"/>
          <p:cNvSpPr txBox="1">
            <a:spLocks noGrp="1"/>
          </p:cNvSpPr>
          <p:nvPr>
            <p:ph type="title"/>
          </p:nvPr>
        </p:nvSpPr>
        <p:spPr>
          <a:xfrm>
            <a:off x="457200" y="686117"/>
            <a:ext cx="3008313" cy="10816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2"/>
          <p:cNvSpPr txBox="1">
            <a:spLocks noGrp="1"/>
          </p:cNvSpPr>
          <p:nvPr>
            <p:ph type="body" idx="1"/>
          </p:nvPr>
        </p:nvSpPr>
        <p:spPr>
          <a:xfrm>
            <a:off x="3575050" y="686118"/>
            <a:ext cx="5111750" cy="5447954"/>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7" name="Google Shape;27;p12"/>
          <p:cNvSpPr txBox="1">
            <a:spLocks noGrp="1"/>
          </p:cNvSpPr>
          <p:nvPr>
            <p:ph type="body" idx="2"/>
          </p:nvPr>
        </p:nvSpPr>
        <p:spPr>
          <a:xfrm>
            <a:off x="457200" y="1848168"/>
            <a:ext cx="3008313" cy="436634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8" name="Google Shape;2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457200" y="601971"/>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3"/>
          <p:cNvSpPr txBox="1">
            <a:spLocks noGrp="1"/>
          </p:cNvSpPr>
          <p:nvPr>
            <p:ph type="body" idx="1"/>
          </p:nvPr>
        </p:nvSpPr>
        <p:spPr>
          <a:xfrm>
            <a:off x="457200" y="1929704"/>
            <a:ext cx="8229600" cy="4196459"/>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0" name="Google Shape;4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457200" y="601971"/>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7" name="Google Shape;4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6"/>
          <p:cNvSpPr txBox="1">
            <a:spLocks noGrp="1"/>
          </p:cNvSpPr>
          <p:nvPr>
            <p:ph type="title"/>
          </p:nvPr>
        </p:nvSpPr>
        <p:spPr>
          <a:xfrm>
            <a:off x="457200" y="601971"/>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3" name="Google Shape;53;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4" name="Google Shape;54;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5" name="Google Shape;55;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6" name="Google Shape;56;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457200" y="601971"/>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a:spLocks noGrp="1"/>
          </p:cNvSpPr>
          <p:nvPr>
            <p:ph type="pic" idx="2"/>
          </p:nvPr>
        </p:nvSpPr>
        <p:spPr>
          <a:xfrm>
            <a:off x="1792288" y="612775"/>
            <a:ext cx="5486400" cy="4114800"/>
          </a:xfrm>
          <a:prstGeom prst="rect">
            <a:avLst/>
          </a:prstGeom>
          <a:noFill/>
          <a:ln>
            <a:noFill/>
          </a:ln>
        </p:spPr>
      </p:sp>
      <p:sp>
        <p:nvSpPr>
          <p:cNvPr id="71" name="Google Shape;71;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2" name="Google Shape;7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601971"/>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457200" y="1929704"/>
            <a:ext cx="8229600" cy="4196459"/>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0" descr="MD-flag-background-ppt.png"/>
          <p:cNvPicPr preferRelativeResize="0"/>
          <p:nvPr/>
        </p:nvPicPr>
        <p:blipFill rotWithShape="1">
          <a:blip r:embed="rId13">
            <a:alphaModFix/>
          </a:blip>
          <a:srcRect/>
          <a:stretch/>
        </p:blipFill>
        <p:spPr>
          <a:xfrm>
            <a:off x="0" y="0"/>
            <a:ext cx="9143999" cy="571500"/>
          </a:xfrm>
          <a:prstGeom prst="rect">
            <a:avLst/>
          </a:prstGeom>
          <a:noFill/>
          <a:ln>
            <a:noFill/>
          </a:ln>
        </p:spPr>
      </p:pic>
      <p:pic>
        <p:nvPicPr>
          <p:cNvPr id="16" name="Google Shape;16;p10" descr="UMBC-primary-logo-CMYK-on-black.png"/>
          <p:cNvPicPr preferRelativeResize="0"/>
          <p:nvPr/>
        </p:nvPicPr>
        <p:blipFill rotWithShape="1">
          <a:blip r:embed="rId14">
            <a:alphaModFix/>
          </a:blip>
          <a:srcRect/>
          <a:stretch/>
        </p:blipFill>
        <p:spPr>
          <a:xfrm>
            <a:off x="294287" y="86177"/>
            <a:ext cx="1749252" cy="402989"/>
          </a:xfrm>
          <a:prstGeom prst="rect">
            <a:avLst/>
          </a:prstGeom>
          <a:noFill/>
          <a:ln>
            <a:noFill/>
          </a:ln>
        </p:spPr>
      </p:pic>
      <p:pic>
        <p:nvPicPr>
          <p:cNvPr id="17" name="Google Shape;17;p10" descr="corner-element.png"/>
          <p:cNvPicPr preferRelativeResize="0"/>
          <p:nvPr/>
        </p:nvPicPr>
        <p:blipFill rotWithShape="1">
          <a:blip r:embed="rId15">
            <a:alphaModFix/>
          </a:blip>
          <a:srcRect/>
          <a:stretch/>
        </p:blipFill>
        <p:spPr>
          <a:xfrm>
            <a:off x="7919918" y="5615558"/>
            <a:ext cx="1224081" cy="124244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support-vector-machine-introduction-to-machine-learning-algorithms-934a444fca47" TargetMode="External"/><Relationship Id="rId2" Type="http://schemas.openxmlformats.org/officeDocument/2006/relationships/hyperlink" Target="https://machinelearningmastery.com/how-to-develop-a-convolutional-neural-network-from-scratch-for-mnist-handwritten-digit-classification/" TargetMode="External"/><Relationship Id="rId1" Type="http://schemas.openxmlformats.org/officeDocument/2006/relationships/slideLayout" Target="../slideLayouts/slideLayout3.xml"/><Relationship Id="rId5" Type="http://schemas.openxmlformats.org/officeDocument/2006/relationships/hyperlink" Target="https://towardsdatascience.com/understanding-confusion-matrix-a9ad42dcfd62" TargetMode="External"/><Relationship Id="rId4" Type="http://schemas.openxmlformats.org/officeDocument/2006/relationships/hyperlink" Target="https://towardsdatascience.com/machine-learning-basics-with-the-k-nearest-neighbors-algorithm-6a6e71d0176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729343" y="1425031"/>
            <a:ext cx="7772400" cy="1470025"/>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ct val="100000"/>
              <a:buFont typeface="Times New Roman"/>
              <a:buNone/>
            </a:pPr>
            <a:r>
              <a:rPr lang="en-US" sz="3800" b="1" dirty="0">
                <a:latin typeface="Times New Roman"/>
                <a:ea typeface="Times New Roman"/>
                <a:cs typeface="Times New Roman"/>
                <a:sym typeface="Times New Roman"/>
              </a:rPr>
              <a:t>Digit Classification using Support Vector Machines (SVM)</a:t>
            </a:r>
            <a:endParaRPr sz="3800" b="1" dirty="0">
              <a:latin typeface="Times New Roman"/>
              <a:ea typeface="Times New Roman"/>
              <a:cs typeface="Times New Roman"/>
              <a:sym typeface="Times New Roman"/>
            </a:endParaRPr>
          </a:p>
        </p:txBody>
      </p:sp>
      <p:sp>
        <p:nvSpPr>
          <p:cNvPr id="92" name="Google Shape;92;p1"/>
          <p:cNvSpPr txBox="1">
            <a:spLocks noGrp="1"/>
          </p:cNvSpPr>
          <p:nvPr>
            <p:ph type="subTitle" idx="1"/>
          </p:nvPr>
        </p:nvSpPr>
        <p:spPr>
          <a:xfrm>
            <a:off x="1371600" y="4455459"/>
            <a:ext cx="6400800" cy="2187389"/>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2500"/>
              <a:buNone/>
            </a:pP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DATA 602 Intro to Data Analysis and Machine Learning</a:t>
            </a:r>
            <a:endParaRPr lang="en-US" sz="2100" dirty="0">
              <a:latin typeface="Times New Roman" panose="02020603050405020304" pitchFamily="18" charset="0"/>
              <a:cs typeface="Times New Roman" panose="02020603050405020304" pitchFamily="18" charset="0"/>
            </a:endParaRPr>
          </a:p>
          <a:p>
            <a:pPr marL="0" lvl="0" indent="0" rtl="0">
              <a:spcBef>
                <a:spcPts val="500"/>
              </a:spcBef>
              <a:spcAft>
                <a:spcPts val="0"/>
              </a:spcAft>
              <a:buClr>
                <a:schemeClr val="dk1"/>
              </a:buClr>
              <a:buSzPts val="2500"/>
              <a:buNone/>
            </a:pPr>
            <a:r>
              <a:rPr lang="sv-SE" sz="2100" dirty="0">
                <a:solidFill>
                  <a:schemeClr val="dk1"/>
                </a:solidFill>
                <a:latin typeface="Times New Roman" panose="02020603050405020304" pitchFamily="18" charset="0"/>
                <a:ea typeface="Times New Roman"/>
                <a:cs typeface="Times New Roman" panose="02020603050405020304" pitchFamily="18" charset="0"/>
                <a:sym typeface="Times New Roman"/>
              </a:rPr>
              <a:t>Spring 2023</a:t>
            </a:r>
          </a:p>
          <a:p>
            <a:pPr marL="0" lvl="0" indent="0" rtl="0">
              <a:spcBef>
                <a:spcPts val="500"/>
              </a:spcBef>
              <a:spcAft>
                <a:spcPts val="0"/>
              </a:spcAft>
              <a:buClr>
                <a:schemeClr val="dk1"/>
              </a:buClr>
              <a:buSzPts val="2500"/>
              <a:buNone/>
            </a:pPr>
            <a:r>
              <a:rPr lang="sv-SE" sz="2100" dirty="0">
                <a:solidFill>
                  <a:schemeClr val="dk1"/>
                </a:solidFill>
                <a:latin typeface="Times New Roman" panose="02020603050405020304" pitchFamily="18" charset="0"/>
                <a:cs typeface="Times New Roman" panose="02020603050405020304" pitchFamily="18" charset="0"/>
                <a:sym typeface="Times New Roman"/>
              </a:rPr>
              <a:t>Leela Manikanta Cheekatla -  JX33255</a:t>
            </a:r>
            <a:endParaRPr lang="sv-SE" sz="2100" dirty="0">
              <a:latin typeface="Times New Roman" panose="02020603050405020304" pitchFamily="18" charset="0"/>
              <a:cs typeface="Times New Roman" panose="02020603050405020304" pitchFamily="18" charset="0"/>
            </a:endParaRPr>
          </a:p>
          <a:p>
            <a:pPr marL="0" lvl="0" indent="0" rtl="0">
              <a:spcBef>
                <a:spcPts val="500"/>
              </a:spcBef>
              <a:spcAft>
                <a:spcPts val="0"/>
              </a:spcAft>
              <a:buClr>
                <a:schemeClr val="dk1"/>
              </a:buClr>
              <a:buSzPts val="2500"/>
              <a:buNone/>
            </a:pPr>
            <a:r>
              <a:rPr lang="sv-SE" sz="2100" dirty="0">
                <a:solidFill>
                  <a:schemeClr val="dk1"/>
                </a:solidFill>
                <a:latin typeface="Times New Roman" panose="02020603050405020304" pitchFamily="18" charset="0"/>
                <a:ea typeface="Times New Roman"/>
                <a:cs typeface="Times New Roman" panose="02020603050405020304" pitchFamily="18" charset="0"/>
                <a:sym typeface="Times New Roman"/>
              </a:rPr>
              <a:t>Varun Balle - QL24695</a:t>
            </a:r>
          </a:p>
        </p:txBody>
      </p:sp>
      <p:pic>
        <p:nvPicPr>
          <p:cNvPr id="1026" name="Picture 2" descr="Handwritten Digit Recognition with Keras » AI Geek Programmer">
            <a:extLst>
              <a:ext uri="{FF2B5EF4-FFF2-40B4-BE49-F238E27FC236}">
                <a16:creationId xmlns:a16="http://schemas.microsoft.com/office/drawing/2014/main" id="{0B4BE4F4-17F9-9B44-2E10-811177C41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643" y="2895882"/>
            <a:ext cx="2626099" cy="1313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E0AAC9-5A40-72E0-9748-D047DAC6E2CD}"/>
              </a:ext>
            </a:extLst>
          </p:cNvPr>
          <p:cNvSpPr>
            <a:spLocks noGrp="1"/>
          </p:cNvSpPr>
          <p:nvPr>
            <p:ph type="title"/>
          </p:nvPr>
        </p:nvSpPr>
        <p:spPr/>
        <p:txBody>
          <a:bodyPr>
            <a:normAutofit/>
          </a:bodyPr>
          <a:lstStyle/>
          <a:p>
            <a:pPr algn="l"/>
            <a:r>
              <a:rPr lang="en-US" sz="2500" dirty="0">
                <a:latin typeface="Times New Roman" panose="02020603050405020304" pitchFamily="18" charset="0"/>
                <a:cs typeface="Times New Roman" panose="02020603050405020304" pitchFamily="18" charset="0"/>
              </a:rPr>
              <a:t>Classification Report</a:t>
            </a:r>
            <a:endParaRPr lang="en-IN" sz="25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2778EC0-D128-BD2B-C647-EAEF41A7CDA1}"/>
              </a:ext>
            </a:extLst>
          </p:cNvPr>
          <p:cNvSpPr>
            <a:spLocks noGrp="1"/>
          </p:cNvSpPr>
          <p:nvPr>
            <p:ph type="body" idx="1"/>
          </p:nvPr>
        </p:nvSpPr>
        <p:spPr>
          <a:xfrm>
            <a:off x="457200" y="1729048"/>
            <a:ext cx="8229600" cy="4397116"/>
          </a:xfrm>
        </p:spPr>
        <p:txBody>
          <a:bodyPr>
            <a:normAutofit/>
          </a:bodyPr>
          <a:lstStyle/>
          <a:p>
            <a:pPr algn="just"/>
            <a:r>
              <a:rPr lang="en-US" sz="2000" dirty="0">
                <a:latin typeface="Times New Roman" panose="02020603050405020304" pitchFamily="18" charset="0"/>
                <a:cs typeface="Times New Roman" panose="02020603050405020304" pitchFamily="18" charset="0"/>
              </a:rPr>
              <a:t>The classification report is a useful tool for evaluating the performance of a classification model. It provides a summary of key performance metrics for each class in the dataset, as well as overall metrics that can be used to evaluate the overall performance of the model.</a:t>
            </a:r>
          </a:p>
          <a:p>
            <a:pPr algn="just"/>
            <a:r>
              <a:rPr lang="en-US" sz="2000" dirty="0">
                <a:latin typeface="Times New Roman" panose="02020603050405020304" pitchFamily="18" charset="0"/>
                <a:cs typeface="Times New Roman" panose="02020603050405020304" pitchFamily="18" charset="0"/>
              </a:rPr>
              <a:t>Precision: the proportion of predicted positive cases that were positive</a:t>
            </a:r>
          </a:p>
          <a:p>
            <a:pPr algn="just"/>
            <a:r>
              <a:rPr lang="en-US" sz="2000" dirty="0">
                <a:latin typeface="Times New Roman" panose="02020603050405020304" pitchFamily="18" charset="0"/>
                <a:cs typeface="Times New Roman" panose="02020603050405020304" pitchFamily="18" charset="0"/>
              </a:rPr>
              <a:t>Recall: the proportion of actual positive cases that were correctly identified as positive</a:t>
            </a:r>
          </a:p>
          <a:p>
            <a:pPr algn="just"/>
            <a:r>
              <a:rPr lang="en-US" sz="2000" dirty="0">
                <a:latin typeface="Times New Roman" panose="02020603050405020304" pitchFamily="18" charset="0"/>
                <a:cs typeface="Times New Roman" panose="02020603050405020304" pitchFamily="18" charset="0"/>
              </a:rPr>
              <a:t>F1 score: the harmonic mean of precision and recall, providing a balance between the two metrics</a:t>
            </a:r>
          </a:p>
          <a:p>
            <a:pPr algn="just"/>
            <a:r>
              <a:rPr lang="en-US" sz="2000" dirty="0">
                <a:latin typeface="Times New Roman" panose="02020603050405020304" pitchFamily="18" charset="0"/>
                <a:cs typeface="Times New Roman" panose="02020603050405020304" pitchFamily="18" charset="0"/>
              </a:rPr>
              <a:t>Support: the number of observations in each class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74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BCE1-AF21-3CE8-7781-C508144C7FDB}"/>
              </a:ext>
            </a:extLst>
          </p:cNvPr>
          <p:cNvSpPr>
            <a:spLocks noGrp="1"/>
          </p:cNvSpPr>
          <p:nvPr>
            <p:ph type="title"/>
          </p:nvPr>
        </p:nvSpPr>
        <p:spPr/>
        <p:txBody>
          <a:bodyPr>
            <a:normAutofit/>
          </a:bodyPr>
          <a:lstStyle/>
          <a:p>
            <a:pPr algn="l"/>
            <a:r>
              <a:rPr lang="en-US" sz="3500" dirty="0">
                <a:latin typeface="Times New Roman" panose="02020603050405020304" pitchFamily="18" charset="0"/>
                <a:cs typeface="Times New Roman" panose="02020603050405020304" pitchFamily="18" charset="0"/>
              </a:rPr>
              <a:t>Results</a:t>
            </a:r>
            <a:endParaRPr lang="en-IN" sz="35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1359E41-E945-4901-9BA2-C85660C5494D}"/>
              </a:ext>
            </a:extLst>
          </p:cNvPr>
          <p:cNvSpPr>
            <a:spLocks noGrp="1"/>
          </p:cNvSpPr>
          <p:nvPr>
            <p:ph type="body" idx="1"/>
          </p:nvPr>
        </p:nvSpPr>
        <p:spPr>
          <a:xfrm>
            <a:off x="457200" y="1579418"/>
            <a:ext cx="8229600" cy="4696691"/>
          </a:xfrm>
        </p:spPr>
        <p:txBody>
          <a:bodyPr>
            <a:normAutofit/>
          </a:bodyPr>
          <a:lstStyle/>
          <a:p>
            <a:r>
              <a:rPr lang="en-US" sz="2000" dirty="0">
                <a:latin typeface="Times New Roman" panose="02020603050405020304" pitchFamily="18" charset="0"/>
                <a:cs typeface="Times New Roman" panose="02020603050405020304" pitchFamily="18" charset="0"/>
              </a:rPr>
              <a:t>Accuracy with SVM</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Accuracy with KNN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Accuracy with GridSearchCV</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A106087-098A-EBCC-4A47-74A9FD1DBE16}"/>
              </a:ext>
            </a:extLst>
          </p:cNvPr>
          <p:cNvPicPr>
            <a:picLocks noChangeAspect="1"/>
          </p:cNvPicPr>
          <p:nvPr/>
        </p:nvPicPr>
        <p:blipFill>
          <a:blip r:embed="rId2"/>
          <a:stretch>
            <a:fillRect/>
          </a:stretch>
        </p:blipFill>
        <p:spPr>
          <a:xfrm>
            <a:off x="681643" y="2056620"/>
            <a:ext cx="7922029" cy="1153645"/>
          </a:xfrm>
          <a:prstGeom prst="rect">
            <a:avLst/>
          </a:prstGeom>
        </p:spPr>
      </p:pic>
      <p:pic>
        <p:nvPicPr>
          <p:cNvPr id="7" name="Picture 6">
            <a:extLst>
              <a:ext uri="{FF2B5EF4-FFF2-40B4-BE49-F238E27FC236}">
                <a16:creationId xmlns:a16="http://schemas.microsoft.com/office/drawing/2014/main" id="{F4B07CCD-890D-11A0-3405-5AECBB8DE826}"/>
              </a:ext>
            </a:extLst>
          </p:cNvPr>
          <p:cNvPicPr>
            <a:picLocks noChangeAspect="1"/>
          </p:cNvPicPr>
          <p:nvPr/>
        </p:nvPicPr>
        <p:blipFill>
          <a:blip r:embed="rId3"/>
          <a:stretch>
            <a:fillRect/>
          </a:stretch>
        </p:blipFill>
        <p:spPr>
          <a:xfrm>
            <a:off x="606829" y="3879747"/>
            <a:ext cx="8179724" cy="1088926"/>
          </a:xfrm>
          <a:prstGeom prst="rect">
            <a:avLst/>
          </a:prstGeom>
        </p:spPr>
      </p:pic>
      <p:pic>
        <p:nvPicPr>
          <p:cNvPr id="4" name="Picture 3">
            <a:extLst>
              <a:ext uri="{FF2B5EF4-FFF2-40B4-BE49-F238E27FC236}">
                <a16:creationId xmlns:a16="http://schemas.microsoft.com/office/drawing/2014/main" id="{9DF7A154-75B2-77E3-85D7-D1A2CCA0875E}"/>
              </a:ext>
            </a:extLst>
          </p:cNvPr>
          <p:cNvPicPr>
            <a:picLocks noChangeAspect="1"/>
          </p:cNvPicPr>
          <p:nvPr/>
        </p:nvPicPr>
        <p:blipFill>
          <a:blip r:embed="rId4"/>
          <a:stretch>
            <a:fillRect/>
          </a:stretch>
        </p:blipFill>
        <p:spPr>
          <a:xfrm>
            <a:off x="519764" y="5561698"/>
            <a:ext cx="8422106" cy="965033"/>
          </a:xfrm>
          <a:prstGeom prst="rect">
            <a:avLst/>
          </a:prstGeom>
        </p:spPr>
      </p:pic>
    </p:spTree>
    <p:extLst>
      <p:ext uri="{BB962C8B-B14F-4D97-AF65-F5344CB8AC3E}">
        <p14:creationId xmlns:p14="http://schemas.microsoft.com/office/powerpoint/2010/main" val="183148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C24E-C036-5D04-B3F3-9EC4F9F1EAEF}"/>
              </a:ext>
            </a:extLst>
          </p:cNvPr>
          <p:cNvSpPr>
            <a:spLocks noGrp="1"/>
          </p:cNvSpPr>
          <p:nvPr>
            <p:ph type="title"/>
          </p:nvPr>
        </p:nvSpPr>
        <p:spPr/>
        <p:txBody>
          <a:bodyPr>
            <a:normAutofit/>
          </a:bodyPr>
          <a:lstStyle/>
          <a:p>
            <a:pPr algn="l"/>
            <a:r>
              <a:rPr lang="en-US" sz="3500" dirty="0">
                <a:latin typeface="Times New Roman" panose="02020603050405020304" pitchFamily="18" charset="0"/>
                <a:cs typeface="Times New Roman" panose="02020603050405020304" pitchFamily="18" charset="0"/>
              </a:rPr>
              <a:t>Results</a:t>
            </a:r>
            <a:endParaRPr lang="en-IN" sz="35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61CE1DF-48C8-AC92-6364-FDAAFD12645A}"/>
              </a:ext>
            </a:extLst>
          </p:cNvPr>
          <p:cNvSpPr>
            <a:spLocks noGrp="1"/>
          </p:cNvSpPr>
          <p:nvPr>
            <p:ph type="body" idx="1"/>
          </p:nvPr>
        </p:nvSpPr>
        <p:spPr/>
        <p:txBody>
          <a:bodyPr>
            <a:normAutofit/>
          </a:bodyPr>
          <a:lstStyle/>
          <a:p>
            <a:r>
              <a:rPr lang="en-US" sz="2400" dirty="0">
                <a:latin typeface="Times New Roman" panose="02020603050405020304" pitchFamily="18" charset="0"/>
                <a:cs typeface="Times New Roman" panose="02020603050405020304" pitchFamily="18" charset="0"/>
              </a:rPr>
              <a:t>The SVM model performed better than the KNN model for the digit classification task. The SVM model achieved an accuracy score of 0.975, while the KNN model achieved an accuracy score of 0.9225.</a:t>
            </a:r>
          </a:p>
          <a:p>
            <a:r>
              <a:rPr lang="en-US" sz="2400" dirty="0">
                <a:latin typeface="Times New Roman" panose="02020603050405020304" pitchFamily="18" charset="0"/>
                <a:cs typeface="Times New Roman" panose="02020603050405020304" pitchFamily="18" charset="0"/>
              </a:rPr>
              <a:t>But when compared to both SVM and KNN, </a:t>
            </a:r>
            <a:r>
              <a:rPr lang="en-US" sz="2400" dirty="0" err="1">
                <a:latin typeface="Times New Roman" panose="02020603050405020304" pitchFamily="18" charset="0"/>
                <a:cs typeface="Times New Roman" panose="02020603050405020304" pitchFamily="18" charset="0"/>
              </a:rPr>
              <a:t>GridSearcgCV</a:t>
            </a:r>
            <a:r>
              <a:rPr lang="en-US" sz="2400" dirty="0">
                <a:latin typeface="Times New Roman" panose="02020603050405020304" pitchFamily="18" charset="0"/>
                <a:cs typeface="Times New Roman" panose="02020603050405020304" pitchFamily="18" charset="0"/>
              </a:rPr>
              <a:t> was able to </a:t>
            </a:r>
          </a:p>
          <a:p>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84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8FBC-E103-054B-6456-14E38C3A9D45}"/>
              </a:ext>
            </a:extLst>
          </p:cNvPr>
          <p:cNvSpPr>
            <a:spLocks noGrp="1"/>
          </p:cNvSpPr>
          <p:nvPr>
            <p:ph type="title"/>
          </p:nvPr>
        </p:nvSpPr>
        <p:spPr/>
        <p:txBody>
          <a:bodyPr>
            <a:normAutofit/>
          </a:bodyPr>
          <a:lstStyle/>
          <a:p>
            <a:pPr algn="l"/>
            <a:r>
              <a:rPr lang="en-US" sz="3500" dirty="0">
                <a:latin typeface="Times New Roman" panose="02020603050405020304" pitchFamily="18" charset="0"/>
                <a:cs typeface="Times New Roman" panose="02020603050405020304" pitchFamily="18" charset="0"/>
              </a:rPr>
              <a:t>References</a:t>
            </a:r>
            <a:endParaRPr lang="en-IN" sz="35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4A5517A-E3D7-9785-771B-C0F5FAEC5191}"/>
              </a:ext>
            </a:extLst>
          </p:cNvPr>
          <p:cNvSpPr>
            <a:spLocks noGrp="1"/>
          </p:cNvSpPr>
          <p:nvPr>
            <p:ph type="body" idx="1"/>
          </p:nvPr>
        </p:nvSpPr>
        <p:spPr/>
        <p:txBody>
          <a:bodyPr>
            <a:normAutofit fontScale="77500" lnSpcReduction="20000"/>
          </a:bodyPr>
          <a:lstStyle/>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[1] Brownlee, J. (2019, May 7). </a:t>
            </a:r>
            <a:r>
              <a:rPr lang="en-US" sz="2200" b="0" i="1" dirty="0">
                <a:solidFill>
                  <a:srgbClr val="000000"/>
                </a:solidFill>
                <a:effectLst/>
                <a:latin typeface="Times New Roman" panose="02020603050405020304" pitchFamily="18" charset="0"/>
                <a:cs typeface="Times New Roman" panose="02020603050405020304" pitchFamily="18" charset="0"/>
              </a:rPr>
              <a:t>How to Develop a CNN for MNIST Handwritten Digit Classification</a:t>
            </a:r>
            <a:r>
              <a:rPr lang="en-US" sz="2200" b="0" i="0" dirty="0">
                <a:solidFill>
                  <a:srgbClr val="000000"/>
                </a:solidFill>
                <a:effectLst/>
                <a:latin typeface="Times New Roman" panose="02020603050405020304" pitchFamily="18" charset="0"/>
                <a:cs typeface="Times New Roman" panose="02020603050405020304" pitchFamily="18" charset="0"/>
              </a:rPr>
              <a:t>. Machine Learning Mastery. </a:t>
            </a:r>
            <a:r>
              <a:rPr lang="en-US" sz="2200" b="0" i="0" dirty="0">
                <a:solidFill>
                  <a:srgbClr val="000000"/>
                </a:solidFill>
                <a:effectLst/>
                <a:latin typeface="Times New Roman" panose="02020603050405020304" pitchFamily="18" charset="0"/>
                <a:cs typeface="Times New Roman" panose="02020603050405020304" pitchFamily="18" charset="0"/>
                <a:hlinkClick r:id="rId2"/>
              </a:rPr>
              <a:t>https://machinelearningmastery.com/how-to-develop-a-convolutional-neural-network-from-scratch-for-mnist-handwritten-digit-classification/</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sz="22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[2]Gandhi, R. (2018, June 7). Support Vector Machine — Introduction to Machine Learning Algorithms. Towards Data Science. </a:t>
            </a:r>
            <a:r>
              <a:rPr lang="en-US" sz="2200" b="0" i="0" dirty="0">
                <a:solidFill>
                  <a:srgbClr val="000000"/>
                </a:solidFill>
                <a:effectLst/>
                <a:latin typeface="Times New Roman" panose="02020603050405020304" pitchFamily="18" charset="0"/>
                <a:cs typeface="Times New Roman" panose="02020603050405020304" pitchFamily="18" charset="0"/>
                <a:hlinkClick r:id="rId3"/>
              </a:rPr>
              <a:t>https://towardsdatascience.com/support-vector-machine-introduction-to-machine-learning-algorithms-934a444fca47</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[3]Harrison, O. (2018, September 10). Machine Learning Basics with the K-Nearest Neighbors Algorithm. Medium; Towards Data Science. </a:t>
            </a:r>
            <a:r>
              <a:rPr lang="en-US" sz="2200" b="0" i="0" dirty="0">
                <a:solidFill>
                  <a:srgbClr val="000000"/>
                </a:solidFill>
                <a:effectLst/>
                <a:latin typeface="Times New Roman" panose="02020603050405020304" pitchFamily="18" charset="0"/>
                <a:cs typeface="Times New Roman" panose="02020603050405020304" pitchFamily="18" charset="0"/>
                <a:hlinkClick r:id="rId4"/>
              </a:rPr>
              <a:t>https://towardsdatascience.com/machine-learning-basics-with-the-k-nearest-neighbors-algorithm-6a6e71d01761</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[4]Narkhede, S. (2018, May 9). Understanding Confusion Matrix. Medium; Towards Data Science. </a:t>
            </a:r>
            <a:r>
              <a:rPr lang="en-US" sz="2200" b="0" i="0" dirty="0">
                <a:solidFill>
                  <a:srgbClr val="000000"/>
                </a:solidFill>
                <a:effectLst/>
                <a:latin typeface="Times New Roman" panose="02020603050405020304" pitchFamily="18" charset="0"/>
                <a:cs typeface="Times New Roman" panose="02020603050405020304" pitchFamily="18" charset="0"/>
                <a:hlinkClick r:id="rId5"/>
              </a:rPr>
              <a:t>https://towardsdatascience.com/understanding-confusion-matrix-a9ad42dcfd62</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457200" indent="-457200" algn="just"/>
            <a:endParaRPr lang="en-US" b="0" i="0" dirty="0">
              <a:solidFill>
                <a:srgbClr val="000000"/>
              </a:solidFill>
              <a:effectLst/>
              <a:latin typeface="Calibri" panose="020F0502020204030204" pitchFamily="34" charset="0"/>
            </a:endParaRPr>
          </a:p>
          <a:p>
            <a:pPr marL="114300" indent="0">
              <a:buNone/>
            </a:pPr>
            <a:endParaRPr lang="en-IN" dirty="0"/>
          </a:p>
        </p:txBody>
      </p:sp>
    </p:spTree>
    <p:extLst>
      <p:ext uri="{BB962C8B-B14F-4D97-AF65-F5344CB8AC3E}">
        <p14:creationId xmlns:p14="http://schemas.microsoft.com/office/powerpoint/2010/main" val="2942706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9" descr="Text, whiteboard&#10;&#10;Description automatically generated"/>
          <p:cNvPicPr preferRelativeResize="0"/>
          <p:nvPr/>
        </p:nvPicPr>
        <p:blipFill rotWithShape="1">
          <a:blip r:embed="rId3">
            <a:alphaModFix/>
          </a:blip>
          <a:srcRect/>
          <a:stretch/>
        </p:blipFill>
        <p:spPr>
          <a:xfrm>
            <a:off x="1774361" y="1698698"/>
            <a:ext cx="5595278" cy="4196459"/>
          </a:xfrm>
          <a:prstGeom prst="rect">
            <a:avLst/>
          </a:prstGeom>
          <a:noFill/>
          <a:ln>
            <a:noFill/>
          </a:ln>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81587" y="905932"/>
            <a:ext cx="3008313" cy="66235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2500"/>
              <a:buFont typeface="Times New Roman"/>
              <a:buNone/>
            </a:pPr>
            <a:r>
              <a:rPr lang="en-US" sz="2500" dirty="0">
                <a:latin typeface="Times New Roman"/>
                <a:ea typeface="Times New Roman"/>
                <a:cs typeface="Times New Roman"/>
                <a:sym typeface="Times New Roman"/>
              </a:rPr>
              <a:t>Table of contents</a:t>
            </a:r>
            <a:endParaRPr dirty="0"/>
          </a:p>
        </p:txBody>
      </p:sp>
      <p:pic>
        <p:nvPicPr>
          <p:cNvPr id="99" name="Google Shape;99;p2" descr="Diagram&#10;&#10;Description automatically generated with medium confidence"/>
          <p:cNvPicPr preferRelativeResize="0">
            <a:picLocks noGrp="1"/>
          </p:cNvPicPr>
          <p:nvPr>
            <p:ph type="body" idx="1"/>
          </p:nvPr>
        </p:nvPicPr>
        <p:blipFill rotWithShape="1">
          <a:blip r:embed="rId3">
            <a:alphaModFix/>
          </a:blip>
          <a:srcRect/>
          <a:stretch/>
        </p:blipFill>
        <p:spPr>
          <a:xfrm>
            <a:off x="4458788" y="1946035"/>
            <a:ext cx="4685212" cy="3592617"/>
          </a:xfrm>
          <a:prstGeom prst="rect">
            <a:avLst/>
          </a:prstGeom>
          <a:noFill/>
          <a:ln>
            <a:noFill/>
          </a:ln>
        </p:spPr>
      </p:pic>
      <p:sp>
        <p:nvSpPr>
          <p:cNvPr id="100" name="Google Shape;100;p2"/>
          <p:cNvSpPr txBox="1">
            <a:spLocks noGrp="1"/>
          </p:cNvSpPr>
          <p:nvPr>
            <p:ph type="body" idx="2"/>
          </p:nvPr>
        </p:nvSpPr>
        <p:spPr>
          <a:xfrm>
            <a:off x="471911" y="1727614"/>
            <a:ext cx="4066223" cy="4193729"/>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Font typeface="Arial"/>
              <a:buChar char="•"/>
            </a:pPr>
            <a:r>
              <a:rPr lang="en-US" sz="2200" dirty="0">
                <a:latin typeface="Times New Roman" panose="02020603050405020304" pitchFamily="18" charset="0"/>
                <a:cs typeface="Times New Roman" panose="02020603050405020304" pitchFamily="18" charset="0"/>
              </a:rPr>
              <a:t>Problem Statement</a:t>
            </a:r>
          </a:p>
          <a:p>
            <a:pPr marL="342900" lvl="0" indent="-342900" algn="l" rtl="0">
              <a:lnSpc>
                <a:spcPct val="150000"/>
              </a:lnSpc>
              <a:spcBef>
                <a:spcPts val="0"/>
              </a:spcBef>
              <a:spcAft>
                <a:spcPts val="0"/>
              </a:spcAft>
              <a:buClr>
                <a:schemeClr val="dk1"/>
              </a:buClr>
              <a:buSzPts val="2000"/>
              <a:buFont typeface="Arial"/>
              <a:buChar char="•"/>
            </a:pPr>
            <a:r>
              <a:rPr lang="en-US" sz="2200" dirty="0">
                <a:latin typeface="Times New Roman" panose="02020603050405020304" pitchFamily="18" charset="0"/>
                <a:cs typeface="Times New Roman" panose="02020603050405020304" pitchFamily="18" charset="0"/>
              </a:rPr>
              <a:t>Dataset Description</a:t>
            </a:r>
          </a:p>
          <a:p>
            <a:pPr marL="342900" lvl="0" indent="-342900" algn="l" rtl="0">
              <a:lnSpc>
                <a:spcPct val="150000"/>
              </a:lnSpc>
              <a:spcBef>
                <a:spcPts val="0"/>
              </a:spcBef>
              <a:spcAft>
                <a:spcPts val="0"/>
              </a:spcAft>
              <a:buClr>
                <a:schemeClr val="dk1"/>
              </a:buClr>
              <a:buSzPts val="2000"/>
              <a:buFont typeface="Arial"/>
              <a:buChar char="•"/>
            </a:pPr>
            <a:r>
              <a:rPr lang="en-US" sz="2200" dirty="0">
                <a:latin typeface="Times New Roman" panose="02020603050405020304" pitchFamily="18" charset="0"/>
                <a:cs typeface="Times New Roman" panose="02020603050405020304" pitchFamily="18" charset="0"/>
              </a:rPr>
              <a:t>Digit Classification</a:t>
            </a:r>
          </a:p>
          <a:p>
            <a:pPr marL="342900" lvl="0" indent="-342900" algn="l" rtl="0">
              <a:lnSpc>
                <a:spcPct val="150000"/>
              </a:lnSpc>
              <a:spcBef>
                <a:spcPts val="0"/>
              </a:spcBef>
              <a:spcAft>
                <a:spcPts val="0"/>
              </a:spcAft>
              <a:buClr>
                <a:schemeClr val="dk1"/>
              </a:buClr>
              <a:buSzPts val="2000"/>
              <a:buFont typeface="Arial"/>
              <a:buChar char="•"/>
            </a:pPr>
            <a:r>
              <a:rPr lang="en-US" sz="2200" dirty="0">
                <a:latin typeface="Times New Roman" panose="02020603050405020304" pitchFamily="18" charset="0"/>
                <a:cs typeface="Times New Roman" panose="02020603050405020304" pitchFamily="18" charset="0"/>
              </a:rPr>
              <a:t>Support Vector Machine</a:t>
            </a:r>
          </a:p>
          <a:p>
            <a:pPr marL="342900" lvl="0" indent="-342900" algn="l" rtl="0">
              <a:lnSpc>
                <a:spcPct val="150000"/>
              </a:lnSpc>
              <a:spcBef>
                <a:spcPts val="0"/>
              </a:spcBef>
              <a:spcAft>
                <a:spcPts val="0"/>
              </a:spcAft>
              <a:buClr>
                <a:schemeClr val="dk1"/>
              </a:buClr>
              <a:buSzPts val="2000"/>
              <a:buFont typeface="Arial"/>
              <a:buChar char="•"/>
            </a:pPr>
            <a:r>
              <a:rPr lang="en-US" sz="2200" dirty="0">
                <a:latin typeface="Times New Roman" panose="02020603050405020304" pitchFamily="18" charset="0"/>
                <a:cs typeface="Times New Roman" panose="02020603050405020304" pitchFamily="18" charset="0"/>
              </a:rPr>
              <a:t>K- Nearest Neighbors</a:t>
            </a:r>
          </a:p>
          <a:p>
            <a:pPr marL="342900" lvl="0" indent="-342900" algn="l" rtl="0">
              <a:lnSpc>
                <a:spcPct val="150000"/>
              </a:lnSpc>
              <a:spcBef>
                <a:spcPts val="0"/>
              </a:spcBef>
              <a:spcAft>
                <a:spcPts val="0"/>
              </a:spcAft>
              <a:buClr>
                <a:schemeClr val="dk1"/>
              </a:buClr>
              <a:buSzPts val="2000"/>
              <a:buFont typeface="Arial"/>
              <a:buChar char="•"/>
            </a:pPr>
            <a:r>
              <a:rPr lang="en-US" sz="2200" dirty="0">
                <a:latin typeface="Times New Roman" panose="02020603050405020304" pitchFamily="18" charset="0"/>
                <a:cs typeface="Times New Roman" panose="02020603050405020304" pitchFamily="18" charset="0"/>
              </a:rPr>
              <a:t>GridSearchCV</a:t>
            </a:r>
          </a:p>
          <a:p>
            <a:pPr marL="342900" lvl="0" indent="-342900" algn="l" rtl="0">
              <a:lnSpc>
                <a:spcPct val="150000"/>
              </a:lnSpc>
              <a:spcBef>
                <a:spcPts val="0"/>
              </a:spcBef>
              <a:spcAft>
                <a:spcPts val="0"/>
              </a:spcAft>
              <a:buClr>
                <a:schemeClr val="dk1"/>
              </a:buClr>
              <a:buSzPts val="2000"/>
              <a:buFont typeface="Arial"/>
              <a:buChar char="•"/>
            </a:pPr>
            <a:r>
              <a:rPr lang="en-US" sz="2200" dirty="0">
                <a:latin typeface="Times New Roman" panose="02020603050405020304" pitchFamily="18" charset="0"/>
                <a:cs typeface="Times New Roman" panose="02020603050405020304" pitchFamily="18" charset="0"/>
              </a:rPr>
              <a:t>Confusion Matrix</a:t>
            </a:r>
          </a:p>
          <a:p>
            <a:pPr marL="342900" lvl="0" indent="-342900" algn="l" rtl="0">
              <a:lnSpc>
                <a:spcPct val="150000"/>
              </a:lnSpc>
              <a:spcBef>
                <a:spcPts val="0"/>
              </a:spcBef>
              <a:spcAft>
                <a:spcPts val="0"/>
              </a:spcAft>
              <a:buClr>
                <a:schemeClr val="dk1"/>
              </a:buClr>
              <a:buSzPts val="2000"/>
              <a:buFont typeface="Arial"/>
              <a:buChar char="•"/>
            </a:pPr>
            <a:r>
              <a:rPr lang="en-US" sz="2200" dirty="0">
                <a:latin typeface="Times New Roman" panose="02020603050405020304" pitchFamily="18" charset="0"/>
                <a:cs typeface="Times New Roman" panose="02020603050405020304" pitchFamily="18" charset="0"/>
              </a:rPr>
              <a:t>Classification Report</a:t>
            </a:r>
          </a:p>
          <a:p>
            <a:pPr marL="342900" lvl="0" indent="-342900" algn="l" rtl="0">
              <a:lnSpc>
                <a:spcPct val="150000"/>
              </a:lnSpc>
              <a:spcBef>
                <a:spcPts val="0"/>
              </a:spcBef>
              <a:spcAft>
                <a:spcPts val="0"/>
              </a:spcAft>
              <a:buClr>
                <a:schemeClr val="dk1"/>
              </a:buClr>
              <a:buSzPts val="2000"/>
              <a:buFont typeface="Arial"/>
              <a:buChar char="•"/>
            </a:pPr>
            <a:r>
              <a:rPr lang="en-US" sz="2200" dirty="0">
                <a:latin typeface="Times New Roman" panose="02020603050405020304" pitchFamily="18" charset="0"/>
                <a:cs typeface="Times New Roman" panose="02020603050405020304" pitchFamily="18" charset="0"/>
              </a:rPr>
              <a:t>Results</a:t>
            </a:r>
            <a:endParaRPr sz="22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E0D6-A3E4-AFFB-4948-A7EC879CFFF6}"/>
              </a:ext>
            </a:extLst>
          </p:cNvPr>
          <p:cNvSpPr>
            <a:spLocks noGrp="1"/>
          </p:cNvSpPr>
          <p:nvPr>
            <p:ph type="title"/>
          </p:nvPr>
        </p:nvSpPr>
        <p:spPr/>
        <p:txBody>
          <a:bodyPr>
            <a:normAutofit/>
          </a:bodyPr>
          <a:lstStyle/>
          <a:p>
            <a:pPr algn="l"/>
            <a:r>
              <a:rPr lang="en-US" sz="3500" dirty="0">
                <a:latin typeface="Times New Roman" panose="02020603050405020304" pitchFamily="18" charset="0"/>
                <a:cs typeface="Times New Roman" panose="02020603050405020304" pitchFamily="18" charset="0"/>
              </a:rPr>
              <a:t>Problem Statement</a:t>
            </a:r>
            <a:endParaRPr lang="en-IN" sz="35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C9A9995-D68C-CD34-8754-0193DC45FED4}"/>
              </a:ext>
            </a:extLst>
          </p:cNvPr>
          <p:cNvSpPr>
            <a:spLocks noGrp="1"/>
          </p:cNvSpPr>
          <p:nvPr>
            <p:ph type="body" idx="1"/>
          </p:nvPr>
        </p:nvSpPr>
        <p:spPr>
          <a:xfrm>
            <a:off x="457200" y="1730188"/>
            <a:ext cx="8229600" cy="4395975"/>
          </a:xfrm>
        </p:spPr>
        <p:txBody>
          <a:bodyPr>
            <a:normAutofit/>
          </a:bodyPr>
          <a:lstStyle/>
          <a:p>
            <a:r>
              <a:rPr lang="en-US" sz="2200" dirty="0">
                <a:latin typeface="Times New Roman" panose="02020603050405020304" pitchFamily="18" charset="0"/>
                <a:cs typeface="Times New Roman" panose="02020603050405020304" pitchFamily="18" charset="0"/>
              </a:rPr>
              <a:t>The objective is to identify each of a large set of binary images as one of the digits from 0 to 9. </a:t>
            </a:r>
          </a:p>
          <a:p>
            <a:r>
              <a:rPr lang="en-US" sz="2200" dirty="0">
                <a:latin typeface="Times New Roman" panose="02020603050405020304" pitchFamily="18" charset="0"/>
                <a:cs typeface="Times New Roman" panose="02020603050405020304" pitchFamily="18" charset="0"/>
              </a:rPr>
              <a:t>Each character has 200 instances (a total of 2000 instances) and each sample is described with 298 attributes</a:t>
            </a:r>
          </a:p>
          <a:p>
            <a:r>
              <a:rPr lang="en-US" sz="2200" dirty="0">
                <a:latin typeface="Times New Roman" panose="02020603050405020304" pitchFamily="18" charset="0"/>
                <a:cs typeface="Times New Roman" panose="02020603050405020304" pitchFamily="18" charset="0"/>
              </a:rPr>
              <a:t>Unlike traditional digit classification we are not taking pixels as features, but we have designated attributes.</a:t>
            </a:r>
          </a:p>
          <a:p>
            <a:r>
              <a:rPr lang="en-US" sz="2200" dirty="0">
                <a:latin typeface="Times New Roman" panose="02020603050405020304" pitchFamily="18" charset="0"/>
                <a:cs typeface="Times New Roman" panose="02020603050405020304" pitchFamily="18" charset="0"/>
              </a:rPr>
              <a:t>Given attributes are:</a:t>
            </a:r>
          </a:p>
          <a:p>
            <a:pPr marL="114300" indent="0">
              <a:buNone/>
            </a:pPr>
            <a:r>
              <a:rPr lang="en-US" sz="2200" dirty="0">
                <a:latin typeface="Times New Roman" panose="02020603050405020304" pitchFamily="18" charset="0"/>
                <a:cs typeface="Times New Roman" panose="02020603050405020304" pitchFamily="18" charset="0"/>
              </a:rPr>
              <a:t>mfeat-</a:t>
            </a:r>
            <a:r>
              <a:rPr lang="en-US" sz="2200" dirty="0" err="1">
                <a:latin typeface="Times New Roman" panose="02020603050405020304" pitchFamily="18" charset="0"/>
                <a:cs typeface="Times New Roman" panose="02020603050405020304" pitchFamily="18" charset="0"/>
              </a:rPr>
              <a:t>fou</a:t>
            </a:r>
            <a:r>
              <a:rPr lang="en-US" sz="2200" dirty="0">
                <a:latin typeface="Times New Roman" panose="02020603050405020304" pitchFamily="18" charset="0"/>
                <a:cs typeface="Times New Roman" panose="02020603050405020304" pitchFamily="18" charset="0"/>
              </a:rPr>
              <a:t>: 76 Fourier coefficients of the character shapes;</a:t>
            </a:r>
          </a:p>
          <a:p>
            <a:pPr marL="114300" indent="0">
              <a:buNone/>
            </a:pPr>
            <a:r>
              <a:rPr lang="en-US" sz="2200" dirty="0">
                <a:latin typeface="Times New Roman" panose="02020603050405020304" pitchFamily="18" charset="0"/>
                <a:cs typeface="Times New Roman" panose="02020603050405020304" pitchFamily="18" charset="0"/>
              </a:rPr>
              <a:t>mfeat-fac: 216 profile correlations;</a:t>
            </a:r>
          </a:p>
          <a:p>
            <a:pPr marL="114300" indent="0">
              <a:buNone/>
            </a:pPr>
            <a:r>
              <a:rPr lang="en-US" sz="2200" dirty="0">
                <a:latin typeface="Times New Roman" panose="02020603050405020304" pitchFamily="18" charset="0"/>
                <a:cs typeface="Times New Roman" panose="02020603050405020304" pitchFamily="18" charset="0"/>
              </a:rPr>
              <a:t>mfeat-mor: 6 morphological features</a:t>
            </a:r>
          </a:p>
          <a:p>
            <a:pPr marL="11430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62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9D93-C18B-5B75-B013-CA9DE4A71EFE}"/>
              </a:ext>
            </a:extLst>
          </p:cNvPr>
          <p:cNvSpPr>
            <a:spLocks noGrp="1"/>
          </p:cNvSpPr>
          <p:nvPr>
            <p:ph type="title"/>
          </p:nvPr>
        </p:nvSpPr>
        <p:spPr/>
        <p:txBody>
          <a:bodyPr>
            <a:normAutofit/>
          </a:bodyPr>
          <a:lstStyle/>
          <a:p>
            <a:pPr algn="l"/>
            <a:r>
              <a:rPr lang="en-US" sz="3500" dirty="0">
                <a:latin typeface="Times New Roman" panose="02020603050405020304" pitchFamily="18" charset="0"/>
                <a:cs typeface="Times New Roman" panose="02020603050405020304" pitchFamily="18" charset="0"/>
              </a:rPr>
              <a:t>Dataset Description</a:t>
            </a:r>
            <a:endParaRPr lang="en-IN" sz="35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EC7E93D-E050-ACCA-2059-882ADD37D7F8}"/>
              </a:ext>
            </a:extLst>
          </p:cNvPr>
          <p:cNvSpPr>
            <a:spLocks noGrp="1"/>
          </p:cNvSpPr>
          <p:nvPr>
            <p:ph type="body" idx="1"/>
          </p:nvPr>
        </p:nvSpPr>
        <p:spPr>
          <a:xfrm>
            <a:off x="457200" y="1577788"/>
            <a:ext cx="8229600" cy="4548375"/>
          </a:xfrm>
        </p:spPr>
        <p:txBody>
          <a:bodyPr>
            <a:normAutofit/>
          </a:bodyPr>
          <a:lstStyle/>
          <a:p>
            <a:r>
              <a:rPr lang="en-US" sz="2200" dirty="0">
                <a:latin typeface="Times New Roman" panose="02020603050405020304" pitchFamily="18" charset="0"/>
                <a:cs typeface="Times New Roman" panose="02020603050405020304" pitchFamily="18" charset="0"/>
              </a:rPr>
              <a:t>The data is loaded from the given git repository link to our notebook.</a:t>
            </a:r>
          </a:p>
          <a:p>
            <a:r>
              <a:rPr lang="en-US" sz="2200" dirty="0">
                <a:latin typeface="Times New Roman" panose="02020603050405020304" pitchFamily="18" charset="0"/>
                <a:cs typeface="Times New Roman" panose="02020603050405020304" pitchFamily="18" charset="0"/>
              </a:rPr>
              <a:t>The dataset used in the code above is the "Mfeat" dataset, which contains features extracted from binary images of handwritten digits.</a:t>
            </a:r>
          </a:p>
          <a:p>
            <a:r>
              <a:rPr lang="en-US" sz="2200" dirty="0">
                <a:latin typeface="Times New Roman" panose="02020603050405020304" pitchFamily="18" charset="0"/>
                <a:cs typeface="Times New Roman" panose="02020603050405020304" pitchFamily="18" charset="0"/>
              </a:rPr>
              <a:t>Number of samples: 2000</a:t>
            </a:r>
          </a:p>
          <a:p>
            <a:r>
              <a:rPr lang="en-US" sz="2200" dirty="0">
                <a:latin typeface="Times New Roman" panose="02020603050405020304" pitchFamily="18" charset="0"/>
                <a:cs typeface="Times New Roman" panose="02020603050405020304" pitchFamily="18" charset="0"/>
              </a:rPr>
              <a:t>Number of classes: 10 (digits 0-9)</a:t>
            </a:r>
          </a:p>
          <a:p>
            <a:r>
              <a:rPr lang="en-US" sz="2200" dirty="0">
                <a:latin typeface="Times New Roman" panose="02020603050405020304" pitchFamily="18" charset="0"/>
                <a:cs typeface="Times New Roman" panose="02020603050405020304" pitchFamily="18" charset="0"/>
              </a:rPr>
              <a:t>Number of instances per class: 200</a:t>
            </a:r>
          </a:p>
          <a:p>
            <a:r>
              <a:rPr lang="en-US" sz="2200" dirty="0">
                <a:latin typeface="Times New Roman" panose="02020603050405020304" pitchFamily="18" charset="0"/>
                <a:cs typeface="Times New Roman" panose="02020603050405020304" pitchFamily="18" charset="0"/>
              </a:rPr>
              <a:t>Number of features per instance: 298</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50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D405-6EE9-DC9C-0CE0-B0FC304ACC18}"/>
              </a:ext>
            </a:extLst>
          </p:cNvPr>
          <p:cNvSpPr>
            <a:spLocks noGrp="1"/>
          </p:cNvSpPr>
          <p:nvPr>
            <p:ph type="title"/>
          </p:nvPr>
        </p:nvSpPr>
        <p:spPr/>
        <p:txBody>
          <a:bodyPr>
            <a:normAutofit/>
          </a:bodyPr>
          <a:lstStyle/>
          <a:p>
            <a:pPr algn="l"/>
            <a:r>
              <a:rPr lang="en-US" sz="3500" dirty="0">
                <a:latin typeface="Times New Roman" panose="02020603050405020304" pitchFamily="18" charset="0"/>
                <a:cs typeface="Times New Roman" panose="02020603050405020304" pitchFamily="18" charset="0"/>
              </a:rPr>
              <a:t>Digit Classification</a:t>
            </a:r>
            <a:endParaRPr lang="en-IN" sz="35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C0C7CCD-D1A4-45DF-0000-5A3B6577A5D5}"/>
              </a:ext>
            </a:extLst>
          </p:cNvPr>
          <p:cNvSpPr>
            <a:spLocks noGrp="1"/>
          </p:cNvSpPr>
          <p:nvPr>
            <p:ph type="body"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Digit classification is a type of image recognition task that involves identifying handwritten digits in images. The objective of digit classification is to correctly identify the digit represented by each image.</a:t>
            </a:r>
          </a:p>
          <a:p>
            <a:pPr algn="just"/>
            <a:r>
              <a:rPr lang="en-US" sz="2200" dirty="0">
                <a:latin typeface="Times New Roman" panose="02020603050405020304" pitchFamily="18" charset="0"/>
                <a:cs typeface="Times New Roman" panose="02020603050405020304" pitchFamily="18" charset="0"/>
              </a:rPr>
              <a:t>It is an important task in many fields, including computer vision, robotics, and automation. </a:t>
            </a:r>
          </a:p>
          <a:p>
            <a:pPr algn="just"/>
            <a:r>
              <a:rPr lang="en-US" sz="2200" dirty="0">
                <a:latin typeface="Times New Roman" panose="02020603050405020304" pitchFamily="18" charset="0"/>
                <a:cs typeface="Times New Roman" panose="02020603050405020304" pitchFamily="18" charset="0"/>
              </a:rPr>
              <a:t>It has many applications, such as recognizing handwritten digits on checks or forms, recognizing digits in street addresses for navigation systems, and more.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32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205D-725B-4B9B-0A0D-862574D4DAA7}"/>
              </a:ext>
            </a:extLst>
          </p:cNvPr>
          <p:cNvSpPr>
            <a:spLocks noGrp="1"/>
          </p:cNvSpPr>
          <p:nvPr>
            <p:ph type="title"/>
          </p:nvPr>
        </p:nvSpPr>
        <p:spPr/>
        <p:txBody>
          <a:bodyPr>
            <a:normAutofit/>
          </a:bodyPr>
          <a:lstStyle/>
          <a:p>
            <a:pPr algn="l"/>
            <a:r>
              <a:rPr lang="en-US" sz="3500" dirty="0">
                <a:latin typeface="Times New Roman" panose="02020603050405020304" pitchFamily="18" charset="0"/>
                <a:cs typeface="Times New Roman" panose="02020603050405020304" pitchFamily="18" charset="0"/>
              </a:rPr>
              <a:t>Support Vector Machine</a:t>
            </a:r>
            <a:endParaRPr lang="en-IN" sz="35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DDE3E0D-15DA-8C47-D5AC-662D93AAE414}"/>
              </a:ext>
            </a:extLst>
          </p:cNvPr>
          <p:cNvSpPr>
            <a:spLocks noGrp="1"/>
          </p:cNvSpPr>
          <p:nvPr>
            <p:ph type="body" idx="1"/>
          </p:nvPr>
        </p:nvSpPr>
        <p:spPr>
          <a:xfrm>
            <a:off x="457200" y="1550894"/>
            <a:ext cx="8229600" cy="4575269"/>
          </a:xfrm>
        </p:spPr>
        <p:txBody>
          <a:bodyPr>
            <a:normAutofit/>
          </a:bodyPr>
          <a:lstStyle/>
          <a:p>
            <a:r>
              <a:rPr lang="en-US" sz="2200" dirty="0">
                <a:latin typeface="Times New Roman" panose="02020603050405020304" pitchFamily="18" charset="0"/>
                <a:cs typeface="Times New Roman" panose="02020603050405020304" pitchFamily="18" charset="0"/>
              </a:rPr>
              <a:t>Support Vector Machines (SVMs) are a type of supervised learning algorithm used for classification and regression analysis.</a:t>
            </a:r>
          </a:p>
          <a:p>
            <a:r>
              <a:rPr lang="en-US" sz="2200" dirty="0">
                <a:latin typeface="Times New Roman" panose="02020603050405020304" pitchFamily="18" charset="0"/>
                <a:cs typeface="Times New Roman" panose="02020603050405020304" pitchFamily="18" charset="0"/>
              </a:rPr>
              <a:t>SVMs work by finding the optimal boundary (hyperplane) between two classes of data points in a feature space. </a:t>
            </a:r>
          </a:p>
          <a:p>
            <a:r>
              <a:rPr lang="en-US" sz="2200" dirty="0">
                <a:latin typeface="Times New Roman" panose="02020603050405020304" pitchFamily="18" charset="0"/>
                <a:cs typeface="Times New Roman" panose="02020603050405020304" pitchFamily="18" charset="0"/>
              </a:rPr>
              <a:t>SVMs use a linear kernel to find the hyperplane that separates the data. </a:t>
            </a:r>
          </a:p>
          <a:p>
            <a:r>
              <a:rPr lang="en-US" sz="2200" dirty="0">
                <a:latin typeface="Times New Roman" panose="02020603050405020304" pitchFamily="18" charset="0"/>
                <a:cs typeface="Times New Roman" panose="02020603050405020304" pitchFamily="18" charset="0"/>
              </a:rPr>
              <a:t>SVMs are known for their ability to handle high-dimensional data, which makes them suitable for many real-world applications such as image recognition, text classification, and bioinformatics.</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639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0ACB-5E8E-7FA7-0134-EAB5D634CAC2}"/>
              </a:ext>
            </a:extLst>
          </p:cNvPr>
          <p:cNvSpPr>
            <a:spLocks noGrp="1"/>
          </p:cNvSpPr>
          <p:nvPr>
            <p:ph type="title"/>
          </p:nvPr>
        </p:nvSpPr>
        <p:spPr/>
        <p:txBody>
          <a:bodyPr>
            <a:normAutofit/>
          </a:bodyPr>
          <a:lstStyle/>
          <a:p>
            <a:pPr algn="l"/>
            <a:r>
              <a:rPr lang="en-US" sz="3500" dirty="0">
                <a:latin typeface="Times New Roman" panose="02020603050405020304" pitchFamily="18" charset="0"/>
                <a:cs typeface="Times New Roman" panose="02020603050405020304" pitchFamily="18" charset="0"/>
              </a:rPr>
              <a:t>K- Nearest Neighbors</a:t>
            </a:r>
            <a:endParaRPr lang="en-IN" sz="35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65F0936-0D0C-95C0-278E-D5F022B9B66F}"/>
              </a:ext>
            </a:extLst>
          </p:cNvPr>
          <p:cNvSpPr>
            <a:spLocks noGrp="1"/>
          </p:cNvSpPr>
          <p:nvPr>
            <p:ph type="body"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KNN (k-Nearest Neighbors) is a supervised machine learning algorithm used for classification and regression tasks.</a:t>
            </a:r>
          </a:p>
          <a:p>
            <a:pPr algn="just"/>
            <a:r>
              <a:rPr lang="en-US" sz="2200" dirty="0">
                <a:latin typeface="Times New Roman" panose="02020603050405020304" pitchFamily="18" charset="0"/>
                <a:cs typeface="Times New Roman" panose="02020603050405020304" pitchFamily="18" charset="0"/>
              </a:rPr>
              <a:t>The algorithm works by finding the k nearest training data points to a new data point based on some similarity metric (usually Euclidean distance) and assigns the label of the majority class among these k neighbors as the predicted label for the new point.</a:t>
            </a:r>
          </a:p>
          <a:p>
            <a:pPr algn="just"/>
            <a:r>
              <a:rPr lang="en-US" sz="2200" dirty="0">
                <a:latin typeface="Times New Roman" panose="02020603050405020304" pitchFamily="18" charset="0"/>
                <a:cs typeface="Times New Roman" panose="02020603050405020304" pitchFamily="18" charset="0"/>
              </a:rPr>
              <a:t>The performance of the model is evaluated by comparing the predicted class labels to the true class labels in the test dataset.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721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9CEF-6BFE-F395-2A38-6131EC670119}"/>
              </a:ext>
            </a:extLst>
          </p:cNvPr>
          <p:cNvSpPr>
            <a:spLocks noGrp="1"/>
          </p:cNvSpPr>
          <p:nvPr>
            <p:ph type="title"/>
          </p:nvPr>
        </p:nvSpPr>
        <p:spPr/>
        <p:txBody>
          <a:bodyPr>
            <a:normAutofit/>
          </a:bodyPr>
          <a:lstStyle/>
          <a:p>
            <a:pPr algn="l"/>
            <a:r>
              <a:rPr lang="en-US" sz="3500" dirty="0">
                <a:latin typeface="Times New Roman" panose="02020603050405020304" pitchFamily="18" charset="0"/>
                <a:cs typeface="Times New Roman" panose="02020603050405020304" pitchFamily="18" charset="0"/>
              </a:rPr>
              <a:t>Grid Search CV</a:t>
            </a:r>
            <a:endParaRPr lang="en-IN" sz="35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688A8DA-6A4D-82F7-F4D9-FF26406C4CFD}"/>
              </a:ext>
            </a:extLst>
          </p:cNvPr>
          <p:cNvSpPr>
            <a:spLocks noGrp="1"/>
          </p:cNvSpPr>
          <p:nvPr>
            <p:ph type="body"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The process involves creating a grid of possible hyperparameter values and evaluating the model's performance using cross-validation on each combination of hyperparameters in the grid.</a:t>
            </a:r>
          </a:p>
          <a:p>
            <a:pPr algn="just"/>
            <a:r>
              <a:rPr lang="en-US" sz="2200" dirty="0">
                <a:latin typeface="Times New Roman" panose="02020603050405020304" pitchFamily="18" charset="0"/>
                <a:cs typeface="Times New Roman" panose="02020603050405020304" pitchFamily="18" charset="0"/>
              </a:rPr>
              <a:t>GridSearchCV is implemented in various machine learning libraries, such as scikit-learn, TensorFlow, and Keras. In scikit-learn.</a:t>
            </a:r>
          </a:p>
          <a:p>
            <a:pPr algn="just"/>
            <a:r>
              <a:rPr lang="en-US" sz="2200" dirty="0">
                <a:latin typeface="Times New Roman" panose="02020603050405020304" pitchFamily="18" charset="0"/>
                <a:cs typeface="Times New Roman" panose="02020603050405020304" pitchFamily="18" charset="0"/>
              </a:rPr>
              <a:t>The GridSearchCV class automatically splits the data into training and validation sets using cross-validation and trains the model using the training set for each combination of hyperparameters in the grid.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79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DF27-067C-9E27-B7E5-0B196BB3659E}"/>
              </a:ext>
            </a:extLst>
          </p:cNvPr>
          <p:cNvSpPr>
            <a:spLocks noGrp="1"/>
          </p:cNvSpPr>
          <p:nvPr>
            <p:ph type="title"/>
          </p:nvPr>
        </p:nvSpPr>
        <p:spPr/>
        <p:txBody>
          <a:bodyPr>
            <a:normAutofit/>
          </a:bodyPr>
          <a:lstStyle/>
          <a:p>
            <a:pPr algn="l"/>
            <a:r>
              <a:rPr lang="en-US" sz="3500" dirty="0">
                <a:latin typeface="Times New Roman" panose="02020603050405020304" pitchFamily="18" charset="0"/>
                <a:cs typeface="Times New Roman" panose="02020603050405020304" pitchFamily="18" charset="0"/>
              </a:rPr>
              <a:t>Confusion Matrix</a:t>
            </a:r>
            <a:endParaRPr lang="en-IN" sz="35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E5B33F5-7EF7-4AD1-13E9-6715B063DC10}"/>
              </a:ext>
            </a:extLst>
          </p:cNvPr>
          <p:cNvSpPr>
            <a:spLocks noGrp="1"/>
          </p:cNvSpPr>
          <p:nvPr>
            <p:ph type="body"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A confusion matrix is a table that is often used to evaluate the performance of a classification model. It shows the number of true positive (TP), true negative (TN), false positive (FP), and false negative (FN) predictions made by the model on a set of test data.</a:t>
            </a:r>
          </a:p>
          <a:p>
            <a:pPr algn="just"/>
            <a:endParaRPr lang="en-US"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46DB98AF-325A-D141-6AA8-379C39FDE069}"/>
              </a:ext>
            </a:extLst>
          </p:cNvPr>
          <p:cNvGraphicFramePr>
            <a:graphicFrameLocks noGrp="1"/>
          </p:cNvGraphicFramePr>
          <p:nvPr>
            <p:extLst>
              <p:ext uri="{D42A27DB-BD31-4B8C-83A1-F6EECF244321}">
                <p14:modId xmlns:p14="http://schemas.microsoft.com/office/powerpoint/2010/main" val="1601242526"/>
              </p:ext>
            </p:extLst>
          </p:nvPr>
        </p:nvGraphicFramePr>
        <p:xfrm>
          <a:off x="1440873" y="3791066"/>
          <a:ext cx="6096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60853809"/>
                    </a:ext>
                  </a:extLst>
                </a:gridCol>
                <a:gridCol w="2032000">
                  <a:extLst>
                    <a:ext uri="{9D8B030D-6E8A-4147-A177-3AD203B41FA5}">
                      <a16:colId xmlns:a16="http://schemas.microsoft.com/office/drawing/2014/main" val="4261526720"/>
                    </a:ext>
                  </a:extLst>
                </a:gridCol>
                <a:gridCol w="2032000">
                  <a:extLst>
                    <a:ext uri="{9D8B030D-6E8A-4147-A177-3AD203B41FA5}">
                      <a16:colId xmlns:a16="http://schemas.microsoft.com/office/drawing/2014/main" val="548311403"/>
                    </a:ext>
                  </a:extLst>
                </a:gridCol>
              </a:tblGrid>
              <a:tr h="370840">
                <a:tc>
                  <a:txBody>
                    <a:bodyPr/>
                    <a:lstStyle/>
                    <a:p>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b="1" i="0" u="none" strike="noStrike" cap="none" dirty="0">
                          <a:solidFill>
                            <a:schemeClr val="lt1"/>
                          </a:solidFill>
                          <a:effectLst/>
                          <a:latin typeface="Times New Roman" panose="02020603050405020304" pitchFamily="18" charset="0"/>
                          <a:ea typeface="+mn-ea"/>
                          <a:cs typeface="Times New Roman" panose="02020603050405020304" pitchFamily="18" charset="0"/>
                          <a:sym typeface="Arial"/>
                        </a:rPr>
                        <a:t>Predicted Negative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b="1" i="0" u="none" strike="noStrike" cap="none" dirty="0">
                          <a:solidFill>
                            <a:schemeClr val="lt1"/>
                          </a:solidFill>
                          <a:effectLst/>
                          <a:latin typeface="Times New Roman" panose="02020603050405020304" pitchFamily="18" charset="0"/>
                          <a:ea typeface="+mn-ea"/>
                          <a:cs typeface="Times New Roman" panose="02020603050405020304" pitchFamily="18" charset="0"/>
                          <a:sym typeface="Arial"/>
                        </a:rPr>
                        <a:t>Predicted Positive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3325165"/>
                  </a:ext>
                </a:extLst>
              </a:tr>
              <a:tr h="370840">
                <a:tc>
                  <a:txBody>
                    <a:bodyPr/>
                    <a:lstStyle/>
                    <a:p>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Actual Negative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True Negative (TN)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False Positive (FP)</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6724129"/>
                  </a:ext>
                </a:extLst>
              </a:tr>
              <a:tr h="370840">
                <a:tc>
                  <a:txBody>
                    <a:bodyPr/>
                    <a:lstStyle/>
                    <a:p>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Actual Positive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False Negative (FN)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True Positive (TP)</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9849923"/>
                  </a:ext>
                </a:extLst>
              </a:tr>
            </a:tbl>
          </a:graphicData>
        </a:graphic>
      </p:graphicFrame>
    </p:spTree>
    <p:extLst>
      <p:ext uri="{BB962C8B-B14F-4D97-AF65-F5344CB8AC3E}">
        <p14:creationId xmlns:p14="http://schemas.microsoft.com/office/powerpoint/2010/main" val="5291511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1458</Words>
  <Application>Microsoft Office PowerPoint</Application>
  <PresentationFormat>On-screen Show (4:3)</PresentationFormat>
  <Paragraphs>119</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Söhne</vt:lpstr>
      <vt:lpstr>Times New Roman</vt:lpstr>
      <vt:lpstr>Office Theme</vt:lpstr>
      <vt:lpstr>Digit Classification using Support Vector Machines (SVM)</vt:lpstr>
      <vt:lpstr>Table of contents</vt:lpstr>
      <vt:lpstr>Problem Statement</vt:lpstr>
      <vt:lpstr>Dataset Description</vt:lpstr>
      <vt:lpstr>Digit Classification</vt:lpstr>
      <vt:lpstr>Support Vector Machine</vt:lpstr>
      <vt:lpstr>K- Nearest Neighbors</vt:lpstr>
      <vt:lpstr>Grid Search CV</vt:lpstr>
      <vt:lpstr>Confusion Matrix</vt:lpstr>
      <vt:lpstr>Classification Report</vt:lpstr>
      <vt:lpstr>Results</vt:lpstr>
      <vt:lpstr>Results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Ropes to Skip and the Ropes to Know” Section 5 Chapter 34 “The Men’s Hut”</dc:title>
  <dc:creator>Jim Lord</dc:creator>
  <cp:lastModifiedBy>Varun B</cp:lastModifiedBy>
  <cp:revision>48</cp:revision>
  <dcterms:created xsi:type="dcterms:W3CDTF">2019-12-12T13:31:42Z</dcterms:created>
  <dcterms:modified xsi:type="dcterms:W3CDTF">2023-05-11T17:34:51Z</dcterms:modified>
</cp:coreProperties>
</file>