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82" r:id="rId4"/>
    <p:sldId id="266" r:id="rId5"/>
    <p:sldId id="267" r:id="rId6"/>
    <p:sldId id="279" r:id="rId7"/>
    <p:sldId id="268" r:id="rId8"/>
    <p:sldId id="269" r:id="rId9"/>
    <p:sldId id="278" r:id="rId10"/>
    <p:sldId id="283" r:id="rId11"/>
    <p:sldId id="280" r:id="rId12"/>
    <p:sldId id="281" r:id="rId13"/>
    <p:sldId id="262" r:id="rId14"/>
  </p:sldIdLst>
  <p:sldSz cx="9144000" cy="5143500" type="screen16x9"/>
  <p:notesSz cx="6858000" cy="9144000"/>
  <p:embeddedFontLst>
    <p:embeddedFont>
      <p:font typeface="Oswald Medium" panose="00000600000000000000" pitchFamily="2" charset="0"/>
      <p:regular r:id="rId16"/>
      <p:bold r:id="rId17"/>
    </p:embeddedFont>
    <p:embeddedFont>
      <p:font typeface="Roboto" panose="02000000000000000000" pitchFamily="2" charset="0"/>
      <p:regular r:id="rId18"/>
      <p:bold r:id="rId19"/>
      <p:italic r:id="rId20"/>
      <p:boldItalic r:id="rId21"/>
    </p:embeddedFont>
    <p:embeddedFont>
      <p:font typeface="Roboto Medium"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60915" autoAdjust="0"/>
  </p:normalViewPr>
  <p:slideViewPr>
    <p:cSldViewPr snapToGrid="0">
      <p:cViewPr varScale="1">
        <p:scale>
          <a:sx n="102" d="100"/>
          <a:sy n="102" d="100"/>
        </p:scale>
        <p:origin x="16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439b5b8a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439b5b8a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0" i="0" dirty="0">
              <a:solidFill>
                <a:srgbClr val="D1D5DB"/>
              </a:solidFill>
              <a:effectLst/>
              <a:latin typeface="Söhne"/>
            </a:endParaRPr>
          </a:p>
        </p:txBody>
      </p:sp>
    </p:spTree>
    <p:extLst>
      <p:ext uri="{BB962C8B-B14F-4D97-AF65-F5344CB8AC3E}">
        <p14:creationId xmlns:p14="http://schemas.microsoft.com/office/powerpoint/2010/main" val="3436838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0" i="0" dirty="0">
              <a:solidFill>
                <a:srgbClr val="D1D5DB"/>
              </a:solidFill>
              <a:effectLst/>
              <a:latin typeface="Söhne"/>
            </a:endParaRPr>
          </a:p>
        </p:txBody>
      </p:sp>
    </p:spTree>
    <p:extLst>
      <p:ext uri="{BB962C8B-B14F-4D97-AF65-F5344CB8AC3E}">
        <p14:creationId xmlns:p14="http://schemas.microsoft.com/office/powerpoint/2010/main" val="3589769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0" i="0" dirty="0">
              <a:solidFill>
                <a:srgbClr val="D1D5DB"/>
              </a:solidFill>
              <a:effectLst/>
              <a:latin typeface="Söhne"/>
            </a:endParaRPr>
          </a:p>
        </p:txBody>
      </p:sp>
    </p:spTree>
    <p:extLst>
      <p:ext uri="{BB962C8B-B14F-4D97-AF65-F5344CB8AC3E}">
        <p14:creationId xmlns:p14="http://schemas.microsoft.com/office/powerpoint/2010/main" val="608439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439b5b8aaf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439b5b8aaf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Let's begin by looking at our agenda. I am going to discuss the problem statement followed by the NLP solution , the models and algorithms that are used.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Let's begin by looking at our agenda. I am going to discuss the problem statement followed by the NLP solution , the models and algorithms that are used. </a:t>
            </a:r>
            <a:endParaRPr dirty="0"/>
          </a:p>
        </p:txBody>
      </p:sp>
    </p:spTree>
    <p:extLst>
      <p:ext uri="{BB962C8B-B14F-4D97-AF65-F5344CB8AC3E}">
        <p14:creationId xmlns:p14="http://schemas.microsoft.com/office/powerpoint/2010/main" val="8360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The way we analyze and categorize food plays a crucial role in our health and dietary choices.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And the growing variety of processed foods creates a bigger knowledge gap when it comes to picking the right food for one. </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The world bank declared that food insecurity affected 11.3pct of global population that amounts to over 691million people being hungry and receiving improper nutrition  for the year 2022. </a:t>
            </a:r>
            <a:r>
              <a:rPr lang="en-US" b="0" i="0" dirty="0">
                <a:solidFill>
                  <a:srgbClr val="E8EAED"/>
                </a:solidFill>
                <a:effectLst/>
                <a:latin typeface="Google Sans"/>
              </a:rPr>
              <a:t>effectively erasing progress made since 2015. </a:t>
            </a:r>
            <a:endParaRPr lang="en-US" b="0" i="0" dirty="0">
              <a:solidFill>
                <a:srgbClr val="D1D5DB"/>
              </a:solidFill>
              <a:effectLst/>
              <a:latin typeface="Söhne"/>
            </a:endParaRP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This highlights the need for food categorization and nutritional analysis where traditional methods have been lacking severe</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sz="1800" b="0" i="0" u="none" strike="noStrike" baseline="0" dirty="0">
                <a:latin typeface="AdvTT5843c571"/>
              </a:rPr>
              <a:t>Their performance is limited by the input dimension and cannot easily handle other unstructured food label text information such as name, brand, and ingredients.</a:t>
            </a:r>
            <a:endParaRPr dirty="0"/>
          </a:p>
        </p:txBody>
      </p:sp>
    </p:spTree>
    <p:extLst>
      <p:ext uri="{BB962C8B-B14F-4D97-AF65-F5344CB8AC3E}">
        <p14:creationId xmlns:p14="http://schemas.microsoft.com/office/powerpoint/2010/main" val="3627499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To address this challenge, we're turning to Natural Language Processing</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By leveraging NLP models, we can harness the vast potential of unstructured food label data to enhance the accuracy, efficiency, and automation processes. </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Pretrained NLP models are designed to capture contextual information from text data. </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They can determine whether a product contains certain ingredients, assess the health implications of these ingredients, and even identify product categories based on textual descriptions.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Nutrition quality scores can also be assigned to products, enabling a quick assessment of a food item's healthiness.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90656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To address this challenge, we're turning to Natural Language Processing</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By leveraging NLP models, we can harness the vast potential of unstructured food label data to enhance the accuracy, efficiency, and automation processes. </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Pretrained NLP models are designed to capture contextual information from text data. </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They can determine whether a product contains certain ingredients, assess the health implications of these ingredients, and even identify product categories based on textual descriptions.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Nutrition quality scores can also be assigned to products, enabling a quick assessment of a food item's healthiness.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2546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BERT is a state-of-the-art NLP model that captures contextual information in text data. </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Siamese BERT is a variant that is setup in a way where two copies of BERT are used in parallel with shared weights and parameters.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Siamese BERT computes a distance or similarity metric between the embeddings of the two input texts processed by the parallel BERT models. Common metrics used include cosine similarity, Euclidean distance, or a learned similarity function.</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Siamese BERT is particularly useful for tasks that involve measuring the similarity or dissimilarity between two pieces of text. </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Similar to BERT it can be fine tuned depending on our dataset. </a:t>
            </a:r>
          </a:p>
          <a:p>
            <a:pPr marL="0" lvl="0" indent="0" algn="l" rtl="0">
              <a:spcBef>
                <a:spcPts val="0"/>
              </a:spcBef>
              <a:spcAft>
                <a:spcPts val="0"/>
              </a:spcAft>
              <a:buNone/>
            </a:pPr>
            <a:r>
              <a:rPr lang="en-US" b="0" i="0" dirty="0">
                <a:solidFill>
                  <a:srgbClr val="D1D5DB"/>
                </a:solidFill>
                <a:effectLst/>
                <a:latin typeface="Söhne"/>
              </a:rPr>
              <a:t>In our case of processing food labels this is efficient to parse labels with a higher accuracy</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sz="1800" b="0" i="0" u="none" strike="noStrike" baseline="0" dirty="0">
                <a:latin typeface="AdvTT5843c571"/>
              </a:rPr>
              <a:t>BERT encodes texts on food product labels into high dimensional dense vectors. </a:t>
            </a:r>
          </a:p>
          <a:p>
            <a:pPr marL="0" lvl="0" indent="0" algn="l" rtl="0">
              <a:spcBef>
                <a:spcPts val="0"/>
              </a:spcBef>
              <a:spcAft>
                <a:spcPts val="0"/>
              </a:spcAft>
              <a:buNone/>
            </a:pPr>
            <a:endParaRPr lang="en-US" sz="1800" b="0" i="0" u="none" strike="noStrike" baseline="0" dirty="0">
              <a:latin typeface="AdvTT5843c571"/>
            </a:endParaRPr>
          </a:p>
          <a:p>
            <a:pPr marL="0" lvl="0" indent="0" algn="l" rtl="0">
              <a:spcBef>
                <a:spcPts val="0"/>
              </a:spcBef>
              <a:spcAft>
                <a:spcPts val="0"/>
              </a:spcAft>
              <a:buNone/>
            </a:pPr>
            <a:r>
              <a:rPr lang="en-US" sz="1800" b="0" i="0" u="none" strike="noStrike" baseline="0" dirty="0">
                <a:latin typeface="AdvTT5843c571"/>
              </a:rPr>
              <a:t>These representations can be used  for different downstream tasks, such as large-scale food product categorization and similarity comparisons.</a:t>
            </a:r>
            <a:endParaRPr lang="en-US" b="0" i="0" dirty="0">
              <a:solidFill>
                <a:srgbClr val="D1D5DB"/>
              </a:solidFill>
              <a:effectLst/>
              <a:latin typeface="Söhne"/>
            </a:endParaRP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To compare the performance of BERT a Bag-of-words can be implemented which is also a text feature extraction method.</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It's particularly useful when there is a limited amount of labeled data a need to balance the complexity introduced by advanced NLP models like BERT.</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sz="1800" b="0" i="0" u="none" strike="noStrike" baseline="0" dirty="0">
                <a:solidFill>
                  <a:srgbClr val="D1D5DB"/>
                </a:solidFill>
                <a:effectLst/>
                <a:latin typeface="Söhne"/>
              </a:rPr>
              <a:t>This can be used to</a:t>
            </a:r>
            <a:r>
              <a:rPr lang="en-US" sz="1800" b="0" i="0" u="none" strike="noStrike" baseline="0" dirty="0">
                <a:latin typeface="AdvTT5843c571"/>
              </a:rPr>
              <a:t> list ingredients of each food product to lets say top 100, 500 ingredients occurring in most foods </a:t>
            </a:r>
            <a:r>
              <a:rPr lang="en-IN" sz="1800" b="0" i="0" u="none" strike="noStrike" baseline="0" dirty="0">
                <a:latin typeface="AdvTT5843c571"/>
              </a:rPr>
              <a:t>selected.</a:t>
            </a:r>
          </a:p>
          <a:p>
            <a:pPr marL="0" lvl="0" indent="0" algn="l" rtl="0">
              <a:spcBef>
                <a:spcPts val="0"/>
              </a:spcBef>
              <a:spcAft>
                <a:spcPts val="0"/>
              </a:spcAft>
              <a:buNone/>
            </a:pPr>
            <a:endParaRPr lang="en-IN" sz="1800" b="0" i="0" u="none" strike="noStrike" baseline="0" dirty="0">
              <a:latin typeface="AdvTT5843c571"/>
            </a:endParaRPr>
          </a:p>
          <a:p>
            <a:pPr marL="0" lvl="0" indent="0" algn="l" rtl="0">
              <a:spcBef>
                <a:spcPts val="0"/>
              </a:spcBef>
              <a:spcAft>
                <a:spcPts val="0"/>
              </a:spcAft>
              <a:buNone/>
            </a:pPr>
            <a:r>
              <a:rPr lang="en-US" b="0" i="0" dirty="0">
                <a:solidFill>
                  <a:srgbClr val="D1D5DB"/>
                </a:solidFill>
                <a:effectLst/>
                <a:latin typeface="Söhne"/>
              </a:rPr>
              <a:t>This can be used to  measure the presence of desired </a:t>
            </a:r>
            <a:r>
              <a:rPr lang="en-US" b="0" i="0" dirty="0" err="1">
                <a:solidFill>
                  <a:srgbClr val="D1D5DB"/>
                </a:solidFill>
                <a:effectLst/>
                <a:latin typeface="Söhne"/>
              </a:rPr>
              <a:t>lables</a:t>
            </a:r>
            <a:r>
              <a:rPr lang="en-US" b="0" i="0" dirty="0">
                <a:solidFill>
                  <a:srgbClr val="D1D5DB"/>
                </a:solidFill>
                <a:effectLst/>
                <a:latin typeface="Söhne"/>
              </a:rPr>
              <a:t> such as a particular ingredient which directly correlates an increase in the nutritional value of the chosen food.</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Coming to the third component the Structured Nutrition Facts. This is a simple fact chart where the value of nutrition quality can be assessed based on the amount of nutrients per 100 units of food, based on the serving unit being mg/ml.</a:t>
            </a:r>
            <a:endParaRPr dirty="0"/>
          </a:p>
        </p:txBody>
      </p:sp>
    </p:spTree>
    <p:extLst>
      <p:ext uri="{BB962C8B-B14F-4D97-AF65-F5344CB8AC3E}">
        <p14:creationId xmlns:p14="http://schemas.microsoft.com/office/powerpoint/2010/main" val="1392922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evaluate the performance of multiclass classification ML algorithms like that of elastic net regression, XGB and KNN can be deployed in conjecture with out pertained language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Food label representations can be generated by BERT which will be later used by the ML algorithms performing prediction tasks to find the major nutrient and sub nutrient categories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Elementary but vital metrics of performance evaluation r square and MSE values can be used to evaluate the final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understand the complete pipeline preprocessed labels are used by BERT is used to generate embedded texts.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BoW utilized to capture additional features  needed for better categorization.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Results from BERT and BoW can be comprised into a Feature Matrix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Feature matrix will be the input for our ML Algorithms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Consider </a:t>
            </a:r>
            <a:r>
              <a:rPr lang="en-US" b="0" i="0" dirty="0">
                <a:solidFill>
                  <a:srgbClr val="D1D5DB"/>
                </a:solidFill>
                <a:effectLst/>
                <a:latin typeface="Söhne"/>
              </a:rPr>
              <a:t>XGBoost is an ensemble learning algorithm that leverages the predictive power of multiple decision tree models. Takes up the Feature matrix am models the food to categorize them based on nutritional Value.</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Same can be performed with both KNN and Elastic Net Regression to compare final evaluations.</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029314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39b5b8a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39b5b8a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800" b="0" i="0" u="none" strike="noStrike" baseline="0" dirty="0">
                <a:latin typeface="AdvTT5843c571"/>
              </a:rPr>
              <a:t>In conclusion, the application of a novel NLP method and machine learning in processing text information on food labels reduces the time needed for manual food categorization and nutrition quality score calculation of a large number of food products. </a:t>
            </a:r>
          </a:p>
          <a:p>
            <a:pPr marL="158750" indent="0" algn="l">
              <a:buNone/>
            </a:pPr>
            <a:endParaRPr lang="en-US" sz="1800" b="0" i="0" u="none" strike="noStrike" baseline="0" dirty="0">
              <a:latin typeface="AdvTT5843c571"/>
            </a:endParaRPr>
          </a:p>
          <a:p>
            <a:pPr marL="158750" indent="0" algn="l">
              <a:buNone/>
            </a:pPr>
            <a:r>
              <a:rPr lang="en-US" sz="1800" b="0" i="0" u="none" strike="noStrike" baseline="0" dirty="0">
                <a:latin typeface="AdvTT5843c571"/>
              </a:rPr>
              <a:t>This effective and generalizable automated process is feasible and reliable for food composition databases.</a:t>
            </a:r>
          </a:p>
          <a:p>
            <a:pPr marL="158750" indent="0" algn="l">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We enhance our comprehension of food labels by using BERT to gain context-rich insights and employing Bag of Words (BoW) for extracting other essential features.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Discussed ML algorithms are capable of effectively handling nutrient data with multiple dimensions, </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Elastic Net aided by K-Nearest Neighbors (KNN) for categorizing similar foods and XGBoost to improve predictive accuracy is a great combination to perform the task as a whole.</a:t>
            </a:r>
          </a:p>
          <a:p>
            <a:pPr marL="0" lvl="0" indent="0" algn="l" rtl="0">
              <a:spcBef>
                <a:spcPts val="0"/>
              </a:spcBef>
              <a:spcAft>
                <a:spcPts val="0"/>
              </a:spcAft>
              <a:buNone/>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D1D5DB"/>
                </a:solidFill>
                <a:effectLst/>
                <a:latin typeface="Söhne"/>
              </a:rPr>
              <a:t>The combination of these techniques discussed enhances the precision and relevance of nutritional analysis, supporting informed dietary choices and health-conscious decisions.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lang="en-US" b="0" i="0" dirty="0">
              <a:solidFill>
                <a:srgbClr val="D1D5DB"/>
              </a:solidFill>
              <a:effectLst/>
              <a:latin typeface="Söhne"/>
            </a:endParaRPr>
          </a:p>
        </p:txBody>
      </p:sp>
    </p:spTree>
    <p:extLst>
      <p:ext uri="{BB962C8B-B14F-4D97-AF65-F5344CB8AC3E}">
        <p14:creationId xmlns:p14="http://schemas.microsoft.com/office/powerpoint/2010/main" val="198171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www.thehindu.com/news/international/indias-imports-from-china-reach-record-high-in-2022-trade-deficit-surges-beyond-100-billion/article66372861.ec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thehindu.com/business/indiachina-trade-record-31-bn-deficit-in-2013/article5562569.ece" TargetMode="External"/><Relationship Id="rId5" Type="http://schemas.openxmlformats.org/officeDocument/2006/relationships/hyperlink" Target="https://timesofindia.indiatimes.com/business/india-business/indias-trade-deficit-with-china-hits-100bn-for-first-time/articleshow/96979850.cms" TargetMode="External"/><Relationship Id="rId4" Type="http://schemas.openxmlformats.org/officeDocument/2006/relationships/hyperlink" Target="https://economictimes.indiatimes.com/news/economy/indicators/indias-october-trade-deficit-widens-to-26-91-billion/articleshow/95529500.cms?from=md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8095474" cy="4553704"/>
          </a:xfrm>
          <a:prstGeom prst="rect">
            <a:avLst/>
          </a:prstGeom>
          <a:noFill/>
          <a:ln>
            <a:noFill/>
          </a:ln>
        </p:spPr>
      </p:pic>
      <p:sp>
        <p:nvSpPr>
          <p:cNvPr id="55" name="Google Shape;55;p13"/>
          <p:cNvSpPr/>
          <p:nvPr/>
        </p:nvSpPr>
        <p:spPr>
          <a:xfrm>
            <a:off x="13850" y="2375"/>
            <a:ext cx="8095500" cy="4553700"/>
          </a:xfrm>
          <a:prstGeom prst="rect">
            <a:avLst/>
          </a:prstGeom>
          <a:solidFill>
            <a:srgbClr val="000000">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3325525" y="1467125"/>
            <a:ext cx="5650500" cy="3281700"/>
          </a:xfrm>
          <a:prstGeom prst="rect">
            <a:avLst/>
          </a:prstGeom>
          <a:no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3493500" y="1615201"/>
            <a:ext cx="5650500" cy="3281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subTitle" idx="1"/>
          </p:nvPr>
        </p:nvSpPr>
        <p:spPr>
          <a:xfrm>
            <a:off x="4252500" y="3663738"/>
            <a:ext cx="4132500" cy="525300"/>
          </a:xfrm>
          <a:prstGeom prst="rect">
            <a:avLst/>
          </a:prstGeom>
        </p:spPr>
        <p:txBody>
          <a:bodyPr spcFirstLastPara="1" wrap="square" lIns="91425" tIns="91425" rIns="91425" bIns="91425" anchor="t" anchorCtr="0">
            <a:normAutofit fontScale="85000" lnSpcReduction="10000"/>
          </a:bodyPr>
          <a:lstStyle/>
          <a:p>
            <a:pPr marL="0" lvl="0" indent="0" rtl="0">
              <a:spcBef>
                <a:spcPts val="0"/>
              </a:spcBef>
              <a:spcAft>
                <a:spcPts val="0"/>
              </a:spcAft>
              <a:buNone/>
            </a:pPr>
            <a:r>
              <a:rPr lang="sv-SE" sz="1800" dirty="0">
                <a:solidFill>
                  <a:schemeClr val="tx1"/>
                </a:solidFill>
                <a:latin typeface="Roboto Medium"/>
                <a:ea typeface="Roboto Medium"/>
                <a:cs typeface="Roboto Medium"/>
                <a:sym typeface="Roboto Medium"/>
              </a:rPr>
              <a:t>Harika Konada, Ramesh Chandra, Varun Balle</a:t>
            </a:r>
            <a:endParaRPr lang="en-IN" sz="1800" dirty="0">
              <a:solidFill>
                <a:schemeClr val="tx1"/>
              </a:solidFill>
              <a:latin typeface="Roboto Medium"/>
              <a:ea typeface="Roboto Medium"/>
              <a:cs typeface="Roboto Medium"/>
              <a:sym typeface="Roboto Medium"/>
            </a:endParaRPr>
          </a:p>
        </p:txBody>
      </p:sp>
      <p:sp>
        <p:nvSpPr>
          <p:cNvPr id="59" name="Google Shape;59;p13"/>
          <p:cNvSpPr txBox="1">
            <a:spLocks noGrp="1"/>
          </p:cNvSpPr>
          <p:nvPr>
            <p:ph type="ctrTitle"/>
          </p:nvPr>
        </p:nvSpPr>
        <p:spPr>
          <a:xfrm>
            <a:off x="4085700" y="2508613"/>
            <a:ext cx="4466100" cy="101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500" dirty="0">
                <a:latin typeface="Oswald Medium"/>
                <a:ea typeface="Oswald Medium"/>
                <a:cs typeface="Oswald Medium"/>
                <a:sym typeface="Oswald Medium"/>
              </a:rPr>
              <a:t>Unraveling India-China Trade Relations</a:t>
            </a:r>
            <a:br>
              <a:rPr lang="en-US" sz="2500" dirty="0">
                <a:latin typeface="Oswald Medium"/>
                <a:ea typeface="Oswald Medium"/>
                <a:cs typeface="Oswald Medium"/>
                <a:sym typeface="Oswald Medium"/>
              </a:rPr>
            </a:br>
            <a:r>
              <a:rPr lang="en-US" sz="2500" dirty="0">
                <a:latin typeface="Oswald Medium"/>
                <a:ea typeface="Oswald Medium"/>
                <a:cs typeface="Oswald Medium"/>
                <a:sym typeface="Oswald Medium"/>
              </a:rPr>
              <a:t>from an NLP Perspective</a:t>
            </a:r>
          </a:p>
        </p:txBody>
      </p:sp>
      <p:cxnSp>
        <p:nvCxnSpPr>
          <p:cNvPr id="60" name="Google Shape;60;p13"/>
          <p:cNvCxnSpPr/>
          <p:nvPr/>
        </p:nvCxnSpPr>
        <p:spPr>
          <a:xfrm>
            <a:off x="4004250" y="3570288"/>
            <a:ext cx="4629000" cy="0"/>
          </a:xfrm>
          <a:prstGeom prst="straightConnector1">
            <a:avLst/>
          </a:prstGeom>
          <a:noFill/>
          <a:ln w="19050" cap="flat" cmpd="sng">
            <a:solidFill>
              <a:schemeClr val="dk2"/>
            </a:solidFill>
            <a:prstDash val="solid"/>
            <a:round/>
            <a:headEnd type="none" w="med" len="med"/>
            <a:tailEnd type="none" w="med" len="med"/>
          </a:ln>
        </p:spPr>
      </p:cxnSp>
      <p:sp>
        <p:nvSpPr>
          <p:cNvPr id="61" name="Google Shape;61;p13"/>
          <p:cNvSpPr txBox="1"/>
          <p:nvPr/>
        </p:nvSpPr>
        <p:spPr>
          <a:xfrm>
            <a:off x="4157348" y="1685078"/>
            <a:ext cx="42963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latin typeface="Roboto Medium"/>
                <a:ea typeface="Roboto Medium"/>
                <a:cs typeface="Roboto Medium"/>
                <a:sym typeface="Roboto Medium"/>
              </a:rPr>
              <a:t>DATA 690 Introduction to Natural Language Processing </a:t>
            </a:r>
          </a:p>
        </p:txBody>
      </p:sp>
      <p:sp>
        <p:nvSpPr>
          <p:cNvPr id="62" name="Google Shape;62;p13"/>
          <p:cNvSpPr txBox="1">
            <a:spLocks noGrp="1"/>
          </p:cNvSpPr>
          <p:nvPr>
            <p:ph type="subTitle" idx="1"/>
          </p:nvPr>
        </p:nvSpPr>
        <p:spPr>
          <a:xfrm>
            <a:off x="4681659" y="4007311"/>
            <a:ext cx="3504100" cy="802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a:solidFill>
                  <a:schemeClr val="tx1"/>
                </a:solidFill>
                <a:latin typeface="Roboto Medium"/>
                <a:ea typeface="Roboto Medium"/>
                <a:cs typeface="Roboto Medium"/>
                <a:sym typeface="Roboto Medium"/>
              </a:rPr>
              <a:t> Dr. Tony Diana </a:t>
            </a:r>
          </a:p>
          <a:p>
            <a:pPr marL="0" lvl="0" indent="0" algn="ctr" rtl="0">
              <a:spcBef>
                <a:spcPts val="0"/>
              </a:spcBef>
              <a:spcAft>
                <a:spcPts val="0"/>
              </a:spcAft>
              <a:buNone/>
            </a:pPr>
            <a:r>
              <a:rPr lang="en-US" sz="1300" dirty="0">
                <a:solidFill>
                  <a:schemeClr val="tx1"/>
                </a:solidFill>
                <a:latin typeface="Roboto Medium"/>
                <a:ea typeface="Roboto Medium"/>
                <a:cs typeface="Roboto Medium"/>
                <a:sym typeface="Roboto Medium"/>
              </a:rPr>
              <a:t>FALL 2023 </a:t>
            </a:r>
          </a:p>
          <a:p>
            <a:pPr marL="0" lvl="0" indent="0" algn="ctr" rtl="0">
              <a:spcBef>
                <a:spcPts val="0"/>
              </a:spcBef>
              <a:spcAft>
                <a:spcPts val="0"/>
              </a:spcAft>
              <a:buNone/>
            </a:pPr>
            <a:r>
              <a:rPr lang="en-US" sz="1300" dirty="0">
                <a:solidFill>
                  <a:schemeClr val="tx1"/>
                </a:solidFill>
                <a:latin typeface="Roboto Medium"/>
                <a:ea typeface="Roboto Medium"/>
                <a:cs typeface="Roboto Medium"/>
                <a:sym typeface="Roboto Medium"/>
              </a:rPr>
              <a:t>University of Maryland Baltimore County</a:t>
            </a:r>
          </a:p>
        </p:txBody>
      </p:sp>
    </p:spTree>
  </p:cSld>
  <p:clrMapOvr>
    <a:masterClrMapping/>
  </p:clrMapOvr>
  <p:transition spd="slow" advTm="12497">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8" name="Google Shape;68;p14"/>
          <p:cNvSpPr txBox="1">
            <a:spLocks noGrp="1"/>
          </p:cNvSpPr>
          <p:nvPr>
            <p:ph type="body" idx="1"/>
          </p:nvPr>
        </p:nvSpPr>
        <p:spPr>
          <a:xfrm>
            <a:off x="1579875" y="877621"/>
            <a:ext cx="7366200" cy="3416400"/>
          </a:xfrm>
          <a:prstGeom prst="rect">
            <a:avLst/>
          </a:prstGeom>
        </p:spPr>
        <p:txBody>
          <a:bodyPr spcFirstLastPara="1" wrap="square" lIns="91425" tIns="91425" rIns="91425" bIns="91425" anchor="t" anchorCtr="0">
            <a:noAutofit/>
          </a:bodyPr>
          <a:lstStyle/>
          <a:p>
            <a:pPr algn="l">
              <a:lnSpc>
                <a:spcPct val="150000"/>
              </a:lnSpc>
              <a:buFont typeface="Arial" panose="020B0604020202020204" pitchFamily="34" charset="0"/>
              <a:buChar char="•"/>
            </a:pPr>
            <a:r>
              <a:rPr lang="en-US" sz="14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Emotional Dynamics in Article Sentiment:</a:t>
            </a:r>
            <a:endParaRPr lang="en-US" sz="14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Analyzed sentiment fluctuations in articles, revealing varying emotions across chunks.</a:t>
            </a: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Highlighted mixed perspectives, nuanced changes, and emotional trajectories in different articles.</a:t>
            </a:r>
          </a:p>
          <a:p>
            <a:pPr algn="l">
              <a:lnSpc>
                <a:spcPct val="150000"/>
              </a:lnSpc>
              <a:buFont typeface="Arial" panose="020B0604020202020204" pitchFamily="34" charset="0"/>
              <a:buChar char="•"/>
            </a:pPr>
            <a:r>
              <a:rPr lang="en-US" sz="14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Longformer Model Sentiment Analysis:</a:t>
            </a:r>
            <a:endParaRPr lang="en-US" sz="14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Applied Longformer for sentiment analysis on the entire corpus, resulting in a neutral sentiment.</a:t>
            </a: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Implications of a neutral sentiment suggest a balanced tone in the overall coverage.</a:t>
            </a:r>
          </a:p>
        </p:txBody>
      </p:sp>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Medium"/>
                <a:ea typeface="Oswald Medium"/>
                <a:cs typeface="Oswald Medium"/>
                <a:sym typeface="Oswald Medium"/>
              </a:rPr>
              <a:t>Model Evaluation</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Tree>
    <p:extLst>
      <p:ext uri="{BB962C8B-B14F-4D97-AF65-F5344CB8AC3E}">
        <p14:creationId xmlns:p14="http://schemas.microsoft.com/office/powerpoint/2010/main" val="2762283252"/>
      </p:ext>
    </p:extLst>
  </p:cSld>
  <p:clrMapOvr>
    <a:masterClrMapping/>
  </p:clrMapOvr>
  <p:transition spd="slow" advTm="63859">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8" name="Google Shape;68;p14"/>
          <p:cNvSpPr txBox="1">
            <a:spLocks noGrp="1"/>
          </p:cNvSpPr>
          <p:nvPr>
            <p:ph type="body" idx="1"/>
          </p:nvPr>
        </p:nvSpPr>
        <p:spPr>
          <a:xfrm>
            <a:off x="1579875" y="1228350"/>
            <a:ext cx="7366200" cy="3416400"/>
          </a:xfrm>
          <a:prstGeom prst="rect">
            <a:avLst/>
          </a:prstGeom>
        </p:spPr>
        <p:txBody>
          <a:bodyPr spcFirstLastPara="1" wrap="square" lIns="91425" tIns="91425" rIns="91425" bIns="91425" anchor="t" anchorCtr="0">
            <a:normAutofit/>
          </a:bodyPr>
          <a:lstStyle/>
          <a:p>
            <a:pPr algn="l">
              <a:lnSpc>
                <a:spcPct val="200000"/>
              </a:lnSpc>
              <a:buFont typeface="Arial" panose="020B0604020202020204" pitchFamily="34" charset="0"/>
              <a:buChar char="•"/>
            </a:pPr>
            <a:r>
              <a:rPr lang="en-US" sz="1400" i="0" dirty="0">
                <a:solidFill>
                  <a:schemeClr val="tx1"/>
                </a:solidFill>
                <a:effectLst/>
                <a:latin typeface="Roboto" panose="02000000000000000000" pitchFamily="2" charset="0"/>
                <a:ea typeface="Roboto" panose="02000000000000000000" pitchFamily="2" charset="0"/>
                <a:cs typeface="Roboto" panose="02000000000000000000" pitchFamily="2" charset="0"/>
              </a:rPr>
              <a:t>The study successfully integrates diverse techniques to analyze India-China trade articles. The nuanced sentiment analysis provides a deeper layer of understanding, while abstractive summarization condenses complex information. </a:t>
            </a:r>
          </a:p>
          <a:p>
            <a:pPr algn="l">
              <a:lnSpc>
                <a:spcPct val="200000"/>
              </a:lnSpc>
              <a:buFont typeface="Arial" panose="020B0604020202020204" pitchFamily="34" charset="0"/>
              <a:buChar char="•"/>
            </a:pPr>
            <a:r>
              <a:rPr lang="en-US" sz="1400" i="0" dirty="0">
                <a:solidFill>
                  <a:schemeClr val="tx1"/>
                </a:solidFill>
                <a:effectLst/>
                <a:latin typeface="Roboto" panose="02000000000000000000" pitchFamily="2" charset="0"/>
                <a:ea typeface="Roboto" panose="02000000000000000000" pitchFamily="2" charset="0"/>
                <a:cs typeface="Roboto" panose="02000000000000000000" pitchFamily="2" charset="0"/>
              </a:rPr>
              <a:t>The neutral sentiment across the corpus indicates a balanced portrayal. </a:t>
            </a:r>
          </a:p>
          <a:p>
            <a:pPr algn="l">
              <a:lnSpc>
                <a:spcPct val="200000"/>
              </a:lnSpc>
              <a:buFont typeface="Arial" panose="020B0604020202020204" pitchFamily="34" charset="0"/>
              <a:buChar char="•"/>
            </a:pPr>
            <a:r>
              <a:rPr lang="en-US" sz="1400" i="0" dirty="0">
                <a:solidFill>
                  <a:schemeClr val="tx1"/>
                </a:solidFill>
                <a:effectLst/>
                <a:latin typeface="Roboto" panose="02000000000000000000" pitchFamily="2" charset="0"/>
                <a:ea typeface="Roboto" panose="02000000000000000000" pitchFamily="2" charset="0"/>
                <a:cs typeface="Roboto" panose="02000000000000000000" pitchFamily="2" charset="0"/>
              </a:rPr>
              <a:t>Further optimization and exploration of advanced models may enhance the depth of analysis in future research.</a:t>
            </a:r>
          </a:p>
        </p:txBody>
      </p:sp>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Medium"/>
                <a:ea typeface="Oswald Medium"/>
                <a:cs typeface="Oswald Medium"/>
                <a:sym typeface="Oswald Medium"/>
              </a:rPr>
              <a:t>Conclusion</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Tree>
    <p:extLst>
      <p:ext uri="{BB962C8B-B14F-4D97-AF65-F5344CB8AC3E}">
        <p14:creationId xmlns:p14="http://schemas.microsoft.com/office/powerpoint/2010/main" val="1801610063"/>
      </p:ext>
    </p:extLst>
  </p:cSld>
  <p:clrMapOvr>
    <a:masterClrMapping/>
  </p:clrMapOvr>
  <p:transition spd="slow" advTm="63859">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8" name="Google Shape;68;p14"/>
          <p:cNvSpPr txBox="1">
            <a:spLocks noGrp="1"/>
          </p:cNvSpPr>
          <p:nvPr>
            <p:ph type="body" idx="1"/>
          </p:nvPr>
        </p:nvSpPr>
        <p:spPr>
          <a:xfrm>
            <a:off x="1567349" y="852569"/>
            <a:ext cx="7366200" cy="3416400"/>
          </a:xfrm>
          <a:prstGeom prst="rect">
            <a:avLst/>
          </a:prstGeom>
        </p:spPr>
        <p:txBody>
          <a:bodyPr spcFirstLastPara="1" wrap="square" lIns="91425" tIns="91425" rIns="91425" bIns="91425" anchor="t" anchorCtr="0">
            <a:noAutofit/>
          </a:bodyPr>
          <a:lstStyle/>
          <a:p>
            <a:pPr marL="114300" indent="-228600" algn="l">
              <a:buNone/>
            </a:pPr>
            <a:r>
              <a:rPr lang="en-US" sz="1300" i="0" dirty="0">
                <a:solidFill>
                  <a:schemeClr val="tx1"/>
                </a:solidFill>
                <a:effectLst/>
                <a:latin typeface="Roboto" panose="02000000000000000000" pitchFamily="2" charset="0"/>
                <a:ea typeface="Roboto" panose="02000000000000000000" pitchFamily="2" charset="0"/>
                <a:cs typeface="Roboto" panose="02000000000000000000" pitchFamily="2" charset="0"/>
              </a:rPr>
              <a:t>(2022, November 15). India’s October trade deficit widens to $26.91 billion as exports decline 17%. The Economic Times. </a:t>
            </a:r>
            <a:r>
              <a:rPr lang="en-US" sz="1300" i="0" dirty="0">
                <a:solidFill>
                  <a:schemeClr val="accent1"/>
                </a:solidFill>
                <a:effectLst/>
                <a:latin typeface="Roboto" panose="02000000000000000000" pitchFamily="2" charset="0"/>
                <a:ea typeface="Roboto" panose="02000000000000000000" pitchFamily="2" charset="0"/>
                <a:cs typeface="Roboto" panose="02000000000000000000" pitchFamily="2" charset="0"/>
                <a:hlinkClick r:id="rId4">
                  <a:extLst>
                    <a:ext uri="{A12FA001-AC4F-418D-AE19-62706E023703}">
                      <ahyp:hlinkClr xmlns:ahyp="http://schemas.microsoft.com/office/drawing/2018/hyperlinkcolor" val="tx"/>
                    </a:ext>
                  </a:extLst>
                </a:hlinkClick>
              </a:rPr>
              <a:t>https://economictimes.indiatimes.com/news/economy/indicators/indias-october-trade-deficit-widens-to-26-91-billion/articleshow/95529500.cms?from=mdr</a:t>
            </a:r>
            <a:endParaRPr lang="en-US" sz="1300" i="0" dirty="0">
              <a:solidFill>
                <a:schemeClr val="accent1"/>
              </a:solidFill>
              <a:effectLst/>
              <a:latin typeface="Roboto" panose="02000000000000000000" pitchFamily="2" charset="0"/>
              <a:ea typeface="Roboto" panose="02000000000000000000" pitchFamily="2" charset="0"/>
              <a:cs typeface="Roboto" panose="02000000000000000000" pitchFamily="2" charset="0"/>
            </a:endParaRPr>
          </a:p>
          <a:p>
            <a:pPr marL="114300" indent="-228600" algn="l">
              <a:buNone/>
            </a:pPr>
            <a:endParaRPr lang="en-US" sz="130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114300" indent="-228600" algn="l">
              <a:buNone/>
            </a:pPr>
            <a:r>
              <a:rPr lang="en-US" sz="1300" i="0" dirty="0">
                <a:solidFill>
                  <a:schemeClr val="tx1"/>
                </a:solidFill>
                <a:effectLst/>
                <a:latin typeface="Roboto" panose="02000000000000000000" pitchFamily="2" charset="0"/>
                <a:ea typeface="Roboto" panose="02000000000000000000" pitchFamily="2" charset="0"/>
                <a:cs typeface="Roboto" panose="02000000000000000000" pitchFamily="2" charset="0"/>
              </a:rPr>
              <a:t>(2023, January 14). India's trade deficit with China hits $100bn for first time. Times Of India. </a:t>
            </a:r>
            <a:r>
              <a:rPr lang="en-US" sz="1300" i="0" dirty="0">
                <a:solidFill>
                  <a:schemeClr val="accent1"/>
                </a:solidFill>
                <a:effectLst/>
                <a:latin typeface="Roboto" panose="02000000000000000000" pitchFamily="2" charset="0"/>
                <a:ea typeface="Roboto" panose="02000000000000000000" pitchFamily="2" charset="0"/>
                <a:cs typeface="Roboto" panose="02000000000000000000" pitchFamily="2" charset="0"/>
                <a:hlinkClick r:id="rId5">
                  <a:extLst>
                    <a:ext uri="{A12FA001-AC4F-418D-AE19-62706E023703}">
                      <ahyp:hlinkClr xmlns:ahyp="http://schemas.microsoft.com/office/drawing/2018/hyperlinkcolor" val="tx"/>
                    </a:ext>
                  </a:extLst>
                </a:hlinkClick>
              </a:rPr>
              <a:t>https://timesofindia.indiatimes.com/business/india-business/indias-trade-deficit-with-china-hits-100bn-for-first-time/articleshow/96979850.cms</a:t>
            </a:r>
            <a:endParaRPr lang="en-US" sz="1300" i="0" dirty="0">
              <a:solidFill>
                <a:schemeClr val="accent1"/>
              </a:solidFill>
              <a:effectLst/>
              <a:latin typeface="Roboto" panose="02000000000000000000" pitchFamily="2" charset="0"/>
              <a:ea typeface="Roboto" panose="02000000000000000000" pitchFamily="2" charset="0"/>
              <a:cs typeface="Roboto" panose="02000000000000000000" pitchFamily="2" charset="0"/>
            </a:endParaRPr>
          </a:p>
          <a:p>
            <a:pPr marL="114300" indent="-228600" algn="l">
              <a:buNone/>
            </a:pPr>
            <a:endParaRPr lang="en-US" sz="130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114300" indent="-228600" algn="l">
              <a:buNone/>
            </a:pPr>
            <a:r>
              <a:rPr lang="en-US" sz="1300" i="0" dirty="0">
                <a:solidFill>
                  <a:schemeClr val="tx1"/>
                </a:solidFill>
                <a:effectLst/>
                <a:latin typeface="Roboto" panose="02000000000000000000" pitchFamily="2" charset="0"/>
                <a:ea typeface="Roboto" panose="02000000000000000000" pitchFamily="2" charset="0"/>
                <a:cs typeface="Roboto" panose="02000000000000000000" pitchFamily="2" charset="0"/>
              </a:rPr>
              <a:t>KRISHNAN, A. (2014, January 10). India-China trade: Record $ 31 bn deficit in 2013. THE HINDU. </a:t>
            </a:r>
            <a:r>
              <a:rPr lang="en-US" sz="1300" i="0" dirty="0">
                <a:solidFill>
                  <a:schemeClr val="accent1"/>
                </a:solidFill>
                <a:effectLst/>
                <a:latin typeface="Roboto" panose="02000000000000000000" pitchFamily="2" charset="0"/>
                <a:ea typeface="Roboto" panose="02000000000000000000" pitchFamily="2" charset="0"/>
                <a:cs typeface="Roboto" panose="02000000000000000000" pitchFamily="2" charset="0"/>
                <a:hlinkClick r:id="rId6">
                  <a:extLst>
                    <a:ext uri="{A12FA001-AC4F-418D-AE19-62706E023703}">
                      <ahyp:hlinkClr xmlns:ahyp="http://schemas.microsoft.com/office/drawing/2018/hyperlinkcolor" val="tx"/>
                    </a:ext>
                  </a:extLst>
                </a:hlinkClick>
              </a:rPr>
              <a:t>https://www.thehindu.com/business/indiachina-trade-record-31-bn-deficit-in-2013/article5562569.ece</a:t>
            </a:r>
            <a:endParaRPr lang="en-US" sz="130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114300" indent="-228600" algn="l">
              <a:buNone/>
            </a:pPr>
            <a:endParaRPr lang="en-US" sz="130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114300" indent="-228600" algn="l">
              <a:buNone/>
            </a:pPr>
            <a:r>
              <a:rPr lang="en-US" sz="1300" i="0" dirty="0">
                <a:solidFill>
                  <a:schemeClr val="tx1"/>
                </a:solidFill>
                <a:effectLst/>
                <a:latin typeface="Roboto" panose="02000000000000000000" pitchFamily="2" charset="0"/>
                <a:ea typeface="Roboto" panose="02000000000000000000" pitchFamily="2" charset="0"/>
                <a:cs typeface="Roboto" panose="02000000000000000000" pitchFamily="2" charset="0"/>
              </a:rPr>
              <a:t>KRISHNAN, A. (2023, January 13). India’s imports from China reach record high in 2022, trade deficit surges beyond $100 billion. THE HINDU. </a:t>
            </a:r>
            <a:r>
              <a:rPr lang="en-US" sz="1300" i="0" dirty="0">
                <a:solidFill>
                  <a:schemeClr val="accent1"/>
                </a:solidFill>
                <a:effectLst/>
                <a:latin typeface="Roboto" panose="02000000000000000000" pitchFamily="2" charset="0"/>
                <a:ea typeface="Roboto" panose="02000000000000000000" pitchFamily="2" charset="0"/>
                <a:cs typeface="Roboto" panose="02000000000000000000" pitchFamily="2" charset="0"/>
                <a:hlinkClick r:id="rId7">
                  <a:extLst>
                    <a:ext uri="{A12FA001-AC4F-418D-AE19-62706E023703}">
                      <ahyp:hlinkClr xmlns:ahyp="http://schemas.microsoft.com/office/drawing/2018/hyperlinkcolor" val="tx"/>
                    </a:ext>
                  </a:extLst>
                </a:hlinkClick>
              </a:rPr>
              <a:t>https://www.thehindu.com/news/international/indias-imports-from-china-reach-record-high-in-2022-trade-deficit-surges-beyond-100-billion/article66372861.ece</a:t>
            </a:r>
            <a:endParaRPr lang="en-US" sz="1300" i="0" dirty="0">
              <a:solidFill>
                <a:schemeClr val="accent1"/>
              </a:solidFill>
              <a:effectLst/>
              <a:latin typeface="Roboto" panose="02000000000000000000" pitchFamily="2" charset="0"/>
              <a:ea typeface="Roboto" panose="02000000000000000000" pitchFamily="2" charset="0"/>
              <a:cs typeface="Roboto" panose="02000000000000000000" pitchFamily="2" charset="0"/>
            </a:endParaRPr>
          </a:p>
          <a:p>
            <a:pPr marL="114300" indent="-228600" algn="l">
              <a:buNone/>
            </a:pPr>
            <a:endParaRPr lang="en-US" sz="130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10988"/>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Medium"/>
                <a:ea typeface="Oswald Medium"/>
                <a:cs typeface="Oswald Medium"/>
                <a:sym typeface="Oswald Medium"/>
              </a:rPr>
              <a:t>References</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Tree>
    <p:extLst>
      <p:ext uri="{BB962C8B-B14F-4D97-AF65-F5344CB8AC3E}">
        <p14:creationId xmlns:p14="http://schemas.microsoft.com/office/powerpoint/2010/main" val="4082007434"/>
      </p:ext>
    </p:extLst>
  </p:cSld>
  <p:clrMapOvr>
    <a:masterClrMapping/>
  </p:clrMapOvr>
  <p:transition spd="slow" advTm="63859">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9"/>
          <p:cNvSpPr/>
          <p:nvPr/>
        </p:nvSpPr>
        <p:spPr>
          <a:xfrm>
            <a:off x="2059107" y="1491596"/>
            <a:ext cx="4788000" cy="2006400"/>
          </a:xfrm>
          <a:prstGeom prst="rect">
            <a:avLst/>
          </a:prstGeom>
          <a:no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9"/>
          <p:cNvSpPr/>
          <p:nvPr/>
        </p:nvSpPr>
        <p:spPr>
          <a:xfrm>
            <a:off x="2149194" y="1399607"/>
            <a:ext cx="4857300" cy="20064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9"/>
          <p:cNvSpPr txBox="1">
            <a:spLocks noGrp="1"/>
          </p:cNvSpPr>
          <p:nvPr>
            <p:ph type="ctrTitle"/>
          </p:nvPr>
        </p:nvSpPr>
        <p:spPr>
          <a:xfrm>
            <a:off x="2384551" y="1412859"/>
            <a:ext cx="4466100" cy="101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latin typeface="Oswald Medium"/>
                <a:ea typeface="Oswald Medium"/>
                <a:cs typeface="Oswald Medium"/>
                <a:sym typeface="Oswald Medium"/>
              </a:rPr>
              <a:t>Thank You!</a:t>
            </a:r>
            <a:endParaRPr sz="3000" dirty="0">
              <a:latin typeface="Oswald Medium"/>
              <a:ea typeface="Oswald Medium"/>
              <a:cs typeface="Oswald Medium"/>
              <a:sym typeface="Oswald Medium"/>
            </a:endParaRPr>
          </a:p>
        </p:txBody>
      </p:sp>
      <p:cxnSp>
        <p:nvCxnSpPr>
          <p:cNvPr id="823" name="Google Shape;823;p19"/>
          <p:cNvCxnSpPr/>
          <p:nvPr/>
        </p:nvCxnSpPr>
        <p:spPr>
          <a:xfrm rot="10800000" flipH="1">
            <a:off x="2670457" y="2414774"/>
            <a:ext cx="3973800" cy="17700"/>
          </a:xfrm>
          <a:prstGeom prst="straightConnector1">
            <a:avLst/>
          </a:prstGeom>
          <a:noFill/>
          <a:ln w="19050" cap="flat" cmpd="sng">
            <a:solidFill>
              <a:schemeClr val="dk2"/>
            </a:solidFill>
            <a:prstDash val="solid"/>
            <a:round/>
            <a:headEnd type="none" w="med" len="med"/>
            <a:tailEnd type="none" w="med" len="med"/>
          </a:ln>
        </p:spPr>
      </p:cxnSp>
      <p:sp>
        <p:nvSpPr>
          <p:cNvPr id="7" name="Google Shape;822;p19">
            <a:extLst>
              <a:ext uri="{FF2B5EF4-FFF2-40B4-BE49-F238E27FC236}">
                <a16:creationId xmlns:a16="http://schemas.microsoft.com/office/drawing/2014/main" id="{B6E4DEDF-608C-CD1F-0CDF-5CD868B1636D}"/>
              </a:ext>
            </a:extLst>
          </p:cNvPr>
          <p:cNvSpPr txBox="1">
            <a:spLocks/>
          </p:cNvSpPr>
          <p:nvPr/>
        </p:nvSpPr>
        <p:spPr>
          <a:xfrm>
            <a:off x="0" y="5143500"/>
            <a:ext cx="8465906" cy="8190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endParaRPr lang="en-IN" sz="3000" dirty="0">
              <a:latin typeface="Oswald Medium"/>
              <a:ea typeface="Oswald Medium"/>
              <a:cs typeface="Oswald Medium"/>
              <a:sym typeface="Oswald Medium"/>
            </a:endParaRPr>
          </a:p>
        </p:txBody>
      </p:sp>
    </p:spTree>
  </p:cSld>
  <p:clrMapOvr>
    <a:masterClrMapping/>
  </p:clrMapOvr>
  <p:transition spd="slow" advTm="207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8" name="Google Shape;68;p14"/>
          <p:cNvSpPr txBox="1">
            <a:spLocks noGrp="1"/>
          </p:cNvSpPr>
          <p:nvPr>
            <p:ph type="body" idx="1"/>
          </p:nvPr>
        </p:nvSpPr>
        <p:spPr>
          <a:xfrm>
            <a:off x="1579875" y="1086678"/>
            <a:ext cx="7366200" cy="3776870"/>
          </a:xfrm>
          <a:prstGeom prst="rect">
            <a:avLst/>
          </a:prstGeom>
        </p:spPr>
        <p:txBody>
          <a:bodyPr spcFirstLastPara="1" wrap="square" lIns="91425" tIns="91425" rIns="91425" bIns="91425" anchor="t" anchorCtr="0">
            <a:noAutofit/>
          </a:bodyPr>
          <a:lstStyle/>
          <a:p>
            <a:pPr marL="285750" indent="-285750">
              <a:spcAft>
                <a:spcPts val="1200"/>
              </a:spcAft>
              <a:buFont typeface="Arial" panose="020B0604020202020204" pitchFamily="34" charset="0"/>
              <a:buChar char="•"/>
            </a:pPr>
            <a:r>
              <a:rPr lang="en-US" sz="1500" dirty="0">
                <a:solidFill>
                  <a:schemeClr val="tx1"/>
                </a:solidFill>
                <a:latin typeface="Roboto"/>
                <a:ea typeface="Roboto"/>
                <a:cs typeface="Roboto"/>
                <a:sym typeface="Roboto"/>
              </a:rPr>
              <a:t>Abstract</a:t>
            </a:r>
          </a:p>
          <a:p>
            <a:pPr marL="285750" indent="-285750">
              <a:spcAft>
                <a:spcPts val="1200"/>
              </a:spcAft>
              <a:buFont typeface="Arial" panose="020B0604020202020204" pitchFamily="34" charset="0"/>
              <a:buChar char="•"/>
            </a:pPr>
            <a:r>
              <a:rPr lang="en-US" sz="1500" dirty="0">
                <a:solidFill>
                  <a:schemeClr val="tx1"/>
                </a:solidFill>
                <a:latin typeface="Roboto"/>
                <a:ea typeface="Roboto"/>
                <a:cs typeface="Roboto"/>
                <a:sym typeface="Roboto"/>
              </a:rPr>
              <a:t>Introduction</a:t>
            </a:r>
          </a:p>
          <a:p>
            <a:pPr marL="285750" indent="-285750">
              <a:spcAft>
                <a:spcPts val="1200"/>
              </a:spcAft>
              <a:buFont typeface="Arial" panose="020B0604020202020204" pitchFamily="34" charset="0"/>
              <a:buChar char="•"/>
            </a:pPr>
            <a:r>
              <a:rPr lang="en-US" sz="1500" dirty="0">
                <a:solidFill>
                  <a:schemeClr val="tx1"/>
                </a:solidFill>
                <a:latin typeface="Roboto"/>
                <a:ea typeface="Roboto"/>
                <a:cs typeface="Roboto"/>
                <a:sym typeface="Roboto"/>
              </a:rPr>
              <a:t>Problem Statement</a:t>
            </a:r>
          </a:p>
          <a:p>
            <a:pPr marL="285750" indent="-285750">
              <a:spcAft>
                <a:spcPts val="1200"/>
              </a:spcAft>
              <a:buFont typeface="Arial" panose="020B0604020202020204" pitchFamily="34" charset="0"/>
              <a:buChar char="•"/>
            </a:pPr>
            <a:r>
              <a:rPr lang="en-US" sz="1500" dirty="0">
                <a:solidFill>
                  <a:schemeClr val="tx1"/>
                </a:solidFill>
                <a:latin typeface="Roboto"/>
                <a:ea typeface="Roboto"/>
                <a:cs typeface="Roboto"/>
                <a:sym typeface="Roboto"/>
              </a:rPr>
              <a:t>Literature Review</a:t>
            </a:r>
          </a:p>
          <a:p>
            <a:pPr marL="285750" indent="-285750">
              <a:spcAft>
                <a:spcPts val="1200"/>
              </a:spcAft>
              <a:buFont typeface="Arial" panose="020B0604020202020204" pitchFamily="34" charset="0"/>
              <a:buChar char="•"/>
            </a:pPr>
            <a:r>
              <a:rPr lang="en-US" sz="1500" dirty="0">
                <a:solidFill>
                  <a:schemeClr val="tx1"/>
                </a:solidFill>
                <a:latin typeface="Roboto"/>
                <a:ea typeface="Roboto"/>
                <a:cs typeface="Roboto"/>
                <a:sym typeface="Roboto"/>
              </a:rPr>
              <a:t>Aims and Objectives</a:t>
            </a:r>
          </a:p>
          <a:p>
            <a:pPr marL="285750" indent="-285750">
              <a:spcAft>
                <a:spcPts val="1200"/>
              </a:spcAft>
              <a:buFont typeface="Arial" panose="020B0604020202020204" pitchFamily="34" charset="0"/>
              <a:buChar char="•"/>
            </a:pPr>
            <a:r>
              <a:rPr lang="en-US" sz="1500" dirty="0">
                <a:solidFill>
                  <a:schemeClr val="tx1"/>
                </a:solidFill>
                <a:latin typeface="Roboto"/>
                <a:ea typeface="Roboto"/>
                <a:cs typeface="Roboto"/>
                <a:sym typeface="Roboto"/>
              </a:rPr>
              <a:t>Methodology</a:t>
            </a:r>
          </a:p>
          <a:p>
            <a:pPr marL="285750" indent="-285750">
              <a:spcAft>
                <a:spcPts val="1200"/>
              </a:spcAft>
              <a:buFont typeface="Arial" panose="020B0604020202020204" pitchFamily="34" charset="0"/>
              <a:buChar char="•"/>
            </a:pPr>
            <a:r>
              <a:rPr lang="en-US" sz="1500" dirty="0">
                <a:solidFill>
                  <a:schemeClr val="tx1"/>
                </a:solidFill>
                <a:latin typeface="Roboto"/>
                <a:ea typeface="Roboto"/>
                <a:cs typeface="Roboto"/>
                <a:sym typeface="Roboto"/>
              </a:rPr>
              <a:t>Model Evaluation</a:t>
            </a:r>
          </a:p>
          <a:p>
            <a:pPr marL="285750" indent="-285750">
              <a:spcAft>
                <a:spcPts val="1200"/>
              </a:spcAft>
              <a:buFont typeface="Arial" panose="020B0604020202020204" pitchFamily="34" charset="0"/>
              <a:buChar char="•"/>
            </a:pPr>
            <a:r>
              <a:rPr lang="en-US" sz="1500" dirty="0">
                <a:solidFill>
                  <a:schemeClr val="tx1"/>
                </a:solidFill>
                <a:latin typeface="Roboto"/>
                <a:ea typeface="Roboto"/>
                <a:cs typeface="Roboto"/>
                <a:sym typeface="Roboto"/>
              </a:rPr>
              <a:t>Conclusion</a:t>
            </a:r>
          </a:p>
          <a:p>
            <a:pPr marL="285750" indent="-285750">
              <a:spcAft>
                <a:spcPts val="1200"/>
              </a:spcAft>
              <a:buFont typeface="Arial" panose="020B0604020202020204" pitchFamily="34" charset="0"/>
              <a:buChar char="•"/>
            </a:pPr>
            <a:r>
              <a:rPr lang="en-US" sz="1500" dirty="0">
                <a:solidFill>
                  <a:schemeClr val="tx1"/>
                </a:solidFill>
                <a:latin typeface="Roboto"/>
                <a:ea typeface="Roboto"/>
                <a:cs typeface="Roboto"/>
                <a:sym typeface="Roboto"/>
              </a:rPr>
              <a:t>References</a:t>
            </a:r>
            <a:endParaRPr sz="1500" dirty="0">
              <a:solidFill>
                <a:schemeClr val="tx1"/>
              </a:solidFill>
              <a:latin typeface="Roboto"/>
              <a:ea typeface="Roboto"/>
              <a:cs typeface="Roboto"/>
              <a:sym typeface="Roboto"/>
            </a:endParaRPr>
          </a:p>
        </p:txBody>
      </p:sp>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Oswald Medium"/>
                <a:ea typeface="Oswald Medium"/>
                <a:cs typeface="Oswald Medium"/>
                <a:sym typeface="Oswald Medium"/>
              </a:rPr>
              <a:t>Table of Contents</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Tree>
  </p:cSld>
  <p:clrMapOvr>
    <a:masterClrMapping/>
  </p:clrMapOvr>
  <p:transition spd="slow" advTm="14229">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8" name="Google Shape;68;p14"/>
          <p:cNvSpPr txBox="1">
            <a:spLocks noGrp="1"/>
          </p:cNvSpPr>
          <p:nvPr>
            <p:ph type="body" idx="1"/>
          </p:nvPr>
        </p:nvSpPr>
        <p:spPr>
          <a:xfrm>
            <a:off x="1579875" y="1086678"/>
            <a:ext cx="7366200" cy="3776870"/>
          </a:xfrm>
          <a:prstGeom prst="rect">
            <a:avLst/>
          </a:prstGeom>
        </p:spPr>
        <p:txBody>
          <a:bodyPr spcFirstLastPara="1" wrap="square" lIns="91425" tIns="91425" rIns="91425" bIns="91425" anchor="t" anchorCtr="0">
            <a:normAutofit/>
          </a:bodyPr>
          <a:lstStyle/>
          <a:p>
            <a:pPr algn="just">
              <a:lnSpc>
                <a:spcPct val="150000"/>
              </a:lnSpc>
              <a:buFont typeface="Arial" panose="020B0604020202020204" pitchFamily="34" charset="0"/>
              <a:buChar char="•"/>
            </a:pPr>
            <a:r>
              <a:rPr lang="en-US" sz="140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This research employs a multi-faceted approach, integrating Natural Language Processing (NLP) and Machine Learning (ML) techniques, to analyze and summarize articles on India-China trade relations. The study includes data collection from diverse news sources, text data preprocessing, topic modeling, abstract summarization, and sentiment analysis. </a:t>
            </a:r>
          </a:p>
          <a:p>
            <a:pPr algn="just">
              <a:lnSpc>
                <a:spcPct val="150000"/>
              </a:lnSpc>
              <a:buFont typeface="Arial" panose="020B0604020202020204" pitchFamily="34" charset="0"/>
              <a:buChar char="•"/>
            </a:pPr>
            <a:r>
              <a:rPr lang="en-US" sz="140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The first hypothesis posits that both abstractive and extractive summarization sentiment should be similar, but our investigation reveals nuanced differences. The sentiment analysis leverages the Longformer model for a comprehensive evaluation. The findings aim to enhance understanding and insight into the subtle aspects of sentiment across different sections of the articles. </a:t>
            </a:r>
          </a:p>
        </p:txBody>
      </p:sp>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Medium"/>
                <a:ea typeface="Oswald Medium"/>
                <a:cs typeface="Oswald Medium"/>
                <a:sym typeface="Oswald Medium"/>
              </a:rPr>
              <a:t>Abstract</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Tree>
    <p:extLst>
      <p:ext uri="{BB962C8B-B14F-4D97-AF65-F5344CB8AC3E}">
        <p14:creationId xmlns:p14="http://schemas.microsoft.com/office/powerpoint/2010/main" val="2348802525"/>
      </p:ext>
    </p:extLst>
  </p:cSld>
  <p:clrMapOvr>
    <a:masterClrMapping/>
  </p:clrMapOvr>
  <p:transition spd="slow" advTm="14229">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8" name="Google Shape;68;p14"/>
          <p:cNvSpPr txBox="1">
            <a:spLocks noGrp="1"/>
          </p:cNvSpPr>
          <p:nvPr>
            <p:ph type="body" idx="1"/>
          </p:nvPr>
        </p:nvSpPr>
        <p:spPr>
          <a:xfrm>
            <a:off x="1579874" y="1084300"/>
            <a:ext cx="7413813" cy="3800850"/>
          </a:xfrm>
          <a:prstGeom prst="rect">
            <a:avLst/>
          </a:prstGeom>
        </p:spPr>
        <p:txBody>
          <a:bodyPr spcFirstLastPara="1" wrap="square" lIns="91425" tIns="91425" rIns="91425" bIns="91425" anchor="t" anchorCtr="0">
            <a:normAutofit fontScale="77500" lnSpcReduction="20000"/>
          </a:bodyPr>
          <a:lstStyle/>
          <a:p>
            <a:pPr marL="285750" indent="-285750" algn="just">
              <a:lnSpc>
                <a:spcPct val="150000"/>
              </a:lnSpc>
              <a:spcAft>
                <a:spcPts val="1200"/>
              </a:spcAft>
              <a:buFont typeface="Arial" panose="020B0604020202020204" pitchFamily="34" charset="0"/>
              <a:buChar char="•"/>
            </a:pPr>
            <a:r>
              <a:rPr lang="en-US" dirty="0">
                <a:solidFill>
                  <a:schemeClr val="tx1"/>
                </a:solidFill>
                <a:latin typeface="Roboto"/>
                <a:ea typeface="Roboto"/>
                <a:cs typeface="Roboto"/>
                <a:sym typeface="Roboto"/>
              </a:rPr>
              <a:t>Global Impact of India-China Trade: The intricate dynamics of India-China trade wield a substantial global influence, shaping economies and geopolitical landscapes worldwide.</a:t>
            </a:r>
          </a:p>
          <a:p>
            <a:pPr marL="285750" indent="-285750" algn="just">
              <a:lnSpc>
                <a:spcPct val="150000"/>
              </a:lnSpc>
              <a:spcAft>
                <a:spcPts val="1200"/>
              </a:spcAft>
              <a:buFont typeface="Arial" panose="020B0604020202020204" pitchFamily="34" charset="0"/>
              <a:buChar char="•"/>
            </a:pPr>
            <a:r>
              <a:rPr lang="en-US" dirty="0">
                <a:solidFill>
                  <a:schemeClr val="tx1"/>
                </a:solidFill>
                <a:latin typeface="Roboto"/>
                <a:ea typeface="Roboto"/>
                <a:cs typeface="Roboto"/>
                <a:sym typeface="Roboto"/>
              </a:rPr>
              <a:t>Addressing Escalating Trade Deficit Concerns: Focused on India's economic landscape, this project aims to analyze the burgeoning trade deficit with China, reaching a record USD 105.62 billion in 2022, sparking apprehensions about India's economic stability and competitiveness in the global market.</a:t>
            </a:r>
          </a:p>
          <a:p>
            <a:pPr marL="285750" indent="-285750" algn="just">
              <a:lnSpc>
                <a:spcPct val="150000"/>
              </a:lnSpc>
              <a:spcAft>
                <a:spcPts val="1200"/>
              </a:spcAft>
              <a:buFont typeface="Arial" panose="020B0604020202020204" pitchFamily="34" charset="0"/>
              <a:buChar char="•"/>
            </a:pPr>
            <a:r>
              <a:rPr lang="en-US" sz="1800" dirty="0">
                <a:solidFill>
                  <a:schemeClr val="tx1"/>
                </a:solidFill>
              </a:rPr>
              <a:t>Pioneering an innovative hybrid approach, this project integrates NLP, machine learning, and topic modeling, utilizing a transformer-based seq2seq model. This advanced methodology aims to comprehensively analyze articles on India's trade deficit with China, extracting and synthesizing pivotal information for a nuanced understanding.</a:t>
            </a:r>
            <a:endParaRPr lang="en-US" dirty="0">
              <a:solidFill>
                <a:schemeClr val="tx1"/>
              </a:solidFill>
              <a:latin typeface="Roboto"/>
              <a:ea typeface="Roboto"/>
              <a:cs typeface="Roboto"/>
              <a:sym typeface="Roboto"/>
            </a:endParaRPr>
          </a:p>
        </p:txBody>
      </p:sp>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Oswald Medium"/>
                <a:ea typeface="Oswald Medium"/>
                <a:cs typeface="Oswald Medium"/>
                <a:sym typeface="Oswald Medium"/>
              </a:rPr>
              <a:t>Introduction</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Tree>
    <p:extLst>
      <p:ext uri="{BB962C8B-B14F-4D97-AF65-F5344CB8AC3E}">
        <p14:creationId xmlns:p14="http://schemas.microsoft.com/office/powerpoint/2010/main" val="3895997060"/>
      </p:ext>
    </p:extLst>
  </p:cSld>
  <p:clrMapOvr>
    <a:masterClrMapping/>
  </p:clrMapOvr>
  <p:transition spd="slow" advTm="51358">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8" name="Google Shape;68;p14"/>
          <p:cNvSpPr txBox="1">
            <a:spLocks noGrp="1"/>
          </p:cNvSpPr>
          <p:nvPr>
            <p:ph type="body" idx="1"/>
          </p:nvPr>
        </p:nvSpPr>
        <p:spPr>
          <a:xfrm>
            <a:off x="1579875" y="1228350"/>
            <a:ext cx="7366200" cy="3416400"/>
          </a:xfrm>
          <a:prstGeom prst="rect">
            <a:avLst/>
          </a:prstGeom>
        </p:spPr>
        <p:txBody>
          <a:bodyPr spcFirstLastPara="1" wrap="square" lIns="91425" tIns="91425" rIns="91425" bIns="91425" anchor="t" anchorCtr="0">
            <a:normAutofit/>
          </a:bodyPr>
          <a:lstStyle/>
          <a:p>
            <a:pPr marL="285750" lvl="0" indent="-285750" algn="just" rtl="0">
              <a:lnSpc>
                <a:spcPct val="150000"/>
              </a:lnSpc>
              <a:spcBef>
                <a:spcPts val="0"/>
              </a:spcBef>
              <a:spcAft>
                <a:spcPts val="1200"/>
              </a:spcAft>
              <a:buFont typeface="Arial" panose="020B0604020202020204" pitchFamily="34" charset="0"/>
              <a:buChar char="•"/>
            </a:pPr>
            <a:r>
              <a:rPr lang="en-US" sz="14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The escalating complexity of India-China trade dynamics, as evidenced by the growing trade deficit reaching a record high of USD 105.62 billion in 2022, raises concerns about India's economic stability and its ability to compete globally with China. </a:t>
            </a:r>
          </a:p>
          <a:p>
            <a:pPr marL="285750" lvl="0" indent="-285750" algn="just" rtl="0">
              <a:lnSpc>
                <a:spcPct val="150000"/>
              </a:lnSpc>
              <a:spcBef>
                <a:spcPts val="0"/>
              </a:spcBef>
              <a:spcAft>
                <a:spcPts val="1200"/>
              </a:spcAft>
              <a:buFont typeface="Arial" panose="020B0604020202020204" pitchFamily="34" charset="0"/>
              <a:buChar char="•"/>
            </a:pPr>
            <a:r>
              <a:rPr lang="en-US" sz="14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This research aims to address the challenge of comprehensively understanding the nuanced sentiments and narratives surrounding India-China trade relations through advanced text analysis methodologies.</a:t>
            </a:r>
          </a:p>
        </p:txBody>
      </p:sp>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Medium"/>
                <a:ea typeface="Oswald Medium"/>
                <a:cs typeface="Oswald Medium"/>
                <a:sym typeface="Oswald Medium"/>
              </a:rPr>
              <a:t>Problem Statement</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Tree>
    <p:extLst>
      <p:ext uri="{BB962C8B-B14F-4D97-AF65-F5344CB8AC3E}">
        <p14:creationId xmlns:p14="http://schemas.microsoft.com/office/powerpoint/2010/main" val="3633233362"/>
      </p:ext>
    </p:extLst>
  </p:cSld>
  <p:clrMapOvr>
    <a:masterClrMapping/>
  </p:clrMapOvr>
  <p:transition spd="slow" advTm="3803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8" name="Google Shape;68;p14"/>
          <p:cNvSpPr txBox="1">
            <a:spLocks noGrp="1"/>
          </p:cNvSpPr>
          <p:nvPr>
            <p:ph type="body" idx="1"/>
          </p:nvPr>
        </p:nvSpPr>
        <p:spPr>
          <a:xfrm>
            <a:off x="1579875" y="1228350"/>
            <a:ext cx="7366200" cy="3416400"/>
          </a:xfrm>
          <a:prstGeom prst="rect">
            <a:avLst/>
          </a:prstGeom>
        </p:spPr>
        <p:txBody>
          <a:bodyPr spcFirstLastPara="1" wrap="square" lIns="91425" tIns="91425" rIns="91425" bIns="91425" anchor="t" anchorCtr="0">
            <a:normAutofit/>
          </a:bodyPr>
          <a:lstStyle/>
          <a:p>
            <a:pPr marL="285750" lvl="0" indent="-285750" algn="just" rtl="0">
              <a:lnSpc>
                <a:spcPct val="150000"/>
              </a:lnSpc>
              <a:spcBef>
                <a:spcPts val="0"/>
              </a:spcBef>
              <a:spcAft>
                <a:spcPts val="1200"/>
              </a:spcAft>
              <a:buFont typeface="Arial" panose="020B0604020202020204" pitchFamily="34" charset="0"/>
              <a:buChar char="•"/>
            </a:pPr>
            <a:r>
              <a:rPr lang="en-US" sz="14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The literature review delves into existing studies on India-China trade and text analysis. It identifies gaps in the literature that the current analysis aims to fill.</a:t>
            </a:r>
          </a:p>
          <a:p>
            <a:pPr marL="285750" lvl="0" indent="-285750" algn="just" rtl="0">
              <a:lnSpc>
                <a:spcPct val="150000"/>
              </a:lnSpc>
              <a:spcBef>
                <a:spcPts val="0"/>
              </a:spcBef>
              <a:spcAft>
                <a:spcPts val="1200"/>
              </a:spcAft>
              <a:buFont typeface="Arial" panose="020B0604020202020204" pitchFamily="34" charset="0"/>
              <a:buChar char="•"/>
            </a:pPr>
            <a:r>
              <a:rPr lang="en-US" sz="14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Transformer models, such as Longformer, are recognized for their role in capturing document-level sentiments, marking an evolution in sentiment analysis</a:t>
            </a:r>
          </a:p>
          <a:p>
            <a:pPr marL="285750" lvl="0" indent="-285750" algn="just" rtl="0">
              <a:lnSpc>
                <a:spcPct val="150000"/>
              </a:lnSpc>
              <a:spcBef>
                <a:spcPts val="0"/>
              </a:spcBef>
              <a:spcAft>
                <a:spcPts val="1200"/>
              </a:spcAft>
              <a:buFont typeface="Arial" panose="020B0604020202020204" pitchFamily="34" charset="0"/>
              <a:buChar char="•"/>
            </a:pPr>
            <a:r>
              <a:rPr lang="en-US" sz="14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Studies highlight the role of abstractive summarization and topic modeling in extracting meaningful insights from textual data. The integration of transformer models, such as Longformer, signifies the evolving landscape of sentiment analysis in capturing document-level sentiments.</a:t>
            </a:r>
          </a:p>
        </p:txBody>
      </p:sp>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Medium"/>
                <a:ea typeface="Oswald Medium"/>
                <a:cs typeface="Oswald Medium"/>
                <a:sym typeface="Oswald Medium"/>
              </a:rPr>
              <a:t>Literature review</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Tree>
    <p:extLst>
      <p:ext uri="{BB962C8B-B14F-4D97-AF65-F5344CB8AC3E}">
        <p14:creationId xmlns:p14="http://schemas.microsoft.com/office/powerpoint/2010/main" val="2017568437"/>
      </p:ext>
    </p:extLst>
  </p:cSld>
  <p:clrMapOvr>
    <a:masterClrMapping/>
  </p:clrMapOvr>
  <p:transition spd="slow" advTm="3803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Medium"/>
                <a:ea typeface="Oswald Medium"/>
                <a:cs typeface="Oswald Medium"/>
                <a:sym typeface="Oswald Medium"/>
              </a:rPr>
              <a:t>Aims and Objectives</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
        <p:nvSpPr>
          <p:cNvPr id="2" name="Google Shape;68;p14">
            <a:extLst>
              <a:ext uri="{FF2B5EF4-FFF2-40B4-BE49-F238E27FC236}">
                <a16:creationId xmlns:a16="http://schemas.microsoft.com/office/drawing/2014/main" id="{5344A0DB-9135-F4AB-C947-34E6FC4463A3}"/>
              </a:ext>
            </a:extLst>
          </p:cNvPr>
          <p:cNvSpPr txBox="1">
            <a:spLocks noGrp="1"/>
          </p:cNvSpPr>
          <p:nvPr>
            <p:ph type="body" idx="1"/>
          </p:nvPr>
        </p:nvSpPr>
        <p:spPr>
          <a:xfrm>
            <a:off x="1579875" y="1228350"/>
            <a:ext cx="7366200" cy="3600434"/>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1200"/>
              </a:spcAft>
              <a:buFont typeface="Arial" panose="020B0604020202020204" pitchFamily="34" charset="0"/>
              <a:buChar char="•"/>
            </a:pPr>
            <a:r>
              <a:rPr lang="en-US" sz="14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Comprehensive Analysis: </a:t>
            </a:r>
            <a:r>
              <a:rPr lang="en-US" sz="14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Employ Natural Language Processing (NLP) and Machine Learning (ML) techniques to comprehensively analyze and summarize articles on India-China trade relations.</a:t>
            </a:r>
          </a:p>
          <a:p>
            <a:pPr marL="285750" lvl="0" indent="-285750" algn="just" rtl="0">
              <a:lnSpc>
                <a:spcPct val="150000"/>
              </a:lnSpc>
              <a:spcBef>
                <a:spcPts val="0"/>
              </a:spcBef>
              <a:spcAft>
                <a:spcPts val="1200"/>
              </a:spcAft>
              <a:buFont typeface="Arial" panose="020B0604020202020204" pitchFamily="34" charset="0"/>
              <a:buChar char="•"/>
            </a:pPr>
            <a:r>
              <a:rPr lang="en-US" sz="14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Sentiment Dynamics Exploration: </a:t>
            </a:r>
            <a:r>
              <a:rPr lang="en-US" sz="14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Investigate nuanced differences in sentiment between abstractive and extractive summarization, leveraging the Longformer model for comprehensive sentiment analysis.</a:t>
            </a:r>
          </a:p>
          <a:p>
            <a:pPr marL="285750" lvl="0" indent="-285750" algn="just" rtl="0">
              <a:lnSpc>
                <a:spcPct val="150000"/>
              </a:lnSpc>
              <a:spcBef>
                <a:spcPts val="0"/>
              </a:spcBef>
              <a:spcAft>
                <a:spcPts val="1200"/>
              </a:spcAft>
              <a:buFont typeface="Arial" panose="020B0604020202020204" pitchFamily="34" charset="0"/>
              <a:buChar char="•"/>
            </a:pPr>
            <a:r>
              <a:rPr lang="en-US" sz="14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Insight Generation: </a:t>
            </a:r>
            <a:r>
              <a:rPr lang="en-US" sz="14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Extract and synthesize pivotal information using a transformer-based seq2seq model, providing in-depth insights into the evolving nature of India-China trade narratives.</a:t>
            </a:r>
          </a:p>
        </p:txBody>
      </p:sp>
    </p:spTree>
    <p:extLst>
      <p:ext uri="{BB962C8B-B14F-4D97-AF65-F5344CB8AC3E}">
        <p14:creationId xmlns:p14="http://schemas.microsoft.com/office/powerpoint/2010/main" val="622117525"/>
      </p:ext>
    </p:extLst>
  </p:cSld>
  <p:clrMapOvr>
    <a:masterClrMapping/>
  </p:clrMapOvr>
  <p:transition spd="slow" advTm="106323">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Medium"/>
                <a:ea typeface="Oswald Medium"/>
                <a:cs typeface="Oswald Medium"/>
                <a:sym typeface="Oswald Medium"/>
              </a:rPr>
              <a:t>Methodology</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
        <p:nvSpPr>
          <p:cNvPr id="3" name="Google Shape;68;p14">
            <a:extLst>
              <a:ext uri="{FF2B5EF4-FFF2-40B4-BE49-F238E27FC236}">
                <a16:creationId xmlns:a16="http://schemas.microsoft.com/office/drawing/2014/main" id="{7E9C664F-8F3D-501C-E51D-336827F377E7}"/>
              </a:ext>
            </a:extLst>
          </p:cNvPr>
          <p:cNvSpPr txBox="1">
            <a:spLocks noGrp="1"/>
          </p:cNvSpPr>
          <p:nvPr>
            <p:ph type="body" idx="1"/>
          </p:nvPr>
        </p:nvSpPr>
        <p:spPr>
          <a:xfrm>
            <a:off x="1542297" y="789939"/>
            <a:ext cx="7366200" cy="3416400"/>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1200"/>
              </a:spcAft>
              <a:buFont typeface="Arial" panose="020B0604020202020204" pitchFamily="34" charset="0"/>
              <a:buChar char="•"/>
            </a:pPr>
            <a:r>
              <a:rPr lang="en-US" sz="1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Data Collection: </a:t>
            </a:r>
            <a:r>
              <a:rPr lang="en-US"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Gather diverse news articles on India-China trade, employing the </a:t>
            </a:r>
            <a:r>
              <a:rPr lang="en-US" sz="1200" i="1" dirty="0" err="1">
                <a:solidFill>
                  <a:schemeClr val="tx1"/>
                </a:solidFill>
                <a:latin typeface="Roboto" panose="02000000000000000000" pitchFamily="2" charset="0"/>
                <a:ea typeface="Roboto" panose="02000000000000000000" pitchFamily="2" charset="0"/>
                <a:cs typeface="Roboto" panose="02000000000000000000" pitchFamily="2" charset="0"/>
                <a:sym typeface="Roboto"/>
              </a:rPr>
              <a:t>get_article_text</a:t>
            </a:r>
            <a:r>
              <a:rPr lang="en-US" sz="1200" i="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 </a:t>
            </a:r>
            <a:r>
              <a:rPr lang="en-US"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function for URL-based data collection.</a:t>
            </a:r>
          </a:p>
          <a:p>
            <a:pPr marL="285750" lvl="0" indent="-285750" algn="just" rtl="0">
              <a:lnSpc>
                <a:spcPct val="150000"/>
              </a:lnSpc>
              <a:spcBef>
                <a:spcPts val="0"/>
              </a:spcBef>
              <a:spcAft>
                <a:spcPts val="1200"/>
              </a:spcAft>
              <a:buFont typeface="Arial" panose="020B0604020202020204" pitchFamily="34" charset="0"/>
              <a:buChar char="•"/>
            </a:pPr>
            <a:r>
              <a:rPr lang="en-US" sz="1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Preprocessing: </a:t>
            </a:r>
            <a:r>
              <a:rPr lang="en-US"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Clean and vectorize textual data using the </a:t>
            </a:r>
            <a:r>
              <a:rPr lang="en-US" sz="1200" i="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preprocess_text </a:t>
            </a:r>
            <a:r>
              <a:rPr lang="en-US"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function, ensuring uniformity and integrity.</a:t>
            </a:r>
          </a:p>
          <a:p>
            <a:pPr marL="285750" lvl="0" indent="-285750" algn="just" rtl="0">
              <a:lnSpc>
                <a:spcPct val="150000"/>
              </a:lnSpc>
              <a:spcBef>
                <a:spcPts val="0"/>
              </a:spcBef>
              <a:spcAft>
                <a:spcPts val="1200"/>
              </a:spcAft>
              <a:buFont typeface="Arial" panose="020B0604020202020204" pitchFamily="34" charset="0"/>
              <a:buChar char="•"/>
            </a:pPr>
            <a:r>
              <a:rPr lang="en-US" sz="1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Topic Modeling: </a:t>
            </a:r>
            <a:r>
              <a:rPr lang="en-US"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Utilize Latent Dirichlet Allocation (LDA) to provide a structural framework for analyzing articles and uncovering distinct topics.</a:t>
            </a:r>
          </a:p>
          <a:p>
            <a:pPr marL="285750" lvl="0" indent="-285750" algn="just" rtl="0">
              <a:lnSpc>
                <a:spcPct val="150000"/>
              </a:lnSpc>
              <a:spcBef>
                <a:spcPts val="0"/>
              </a:spcBef>
              <a:spcAft>
                <a:spcPts val="1200"/>
              </a:spcAft>
              <a:buFont typeface="Arial" panose="020B0604020202020204" pitchFamily="34" charset="0"/>
              <a:buChar char="•"/>
            </a:pPr>
            <a:r>
              <a:rPr lang="en-US" sz="1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Abstractive Summarization: </a:t>
            </a:r>
            <a:r>
              <a:rPr lang="en-US"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Apply the T5 transformer model for condensing textual information and emphasizing key aspects.</a:t>
            </a:r>
          </a:p>
          <a:p>
            <a:pPr marL="285750" lvl="0" indent="-285750" algn="just" rtl="0">
              <a:lnSpc>
                <a:spcPct val="150000"/>
              </a:lnSpc>
              <a:spcBef>
                <a:spcPts val="0"/>
              </a:spcBef>
              <a:spcAft>
                <a:spcPts val="1200"/>
              </a:spcAft>
              <a:buFont typeface="Arial" panose="020B0604020202020204" pitchFamily="34" charset="0"/>
              <a:buChar char="•"/>
            </a:pPr>
            <a:r>
              <a:rPr lang="en-US" sz="1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Extractive Summarization: </a:t>
            </a:r>
            <a:r>
              <a:rPr lang="en-US"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Apply LDA for extracting a summarization of the articles</a:t>
            </a:r>
          </a:p>
          <a:p>
            <a:pPr marL="285750" lvl="0" indent="-285750" algn="just" rtl="0">
              <a:lnSpc>
                <a:spcPct val="150000"/>
              </a:lnSpc>
              <a:spcBef>
                <a:spcPts val="0"/>
              </a:spcBef>
              <a:spcAft>
                <a:spcPts val="1200"/>
              </a:spcAft>
              <a:buFont typeface="Arial" panose="020B0604020202020204" pitchFamily="34" charset="0"/>
              <a:buChar char="•"/>
            </a:pPr>
            <a:r>
              <a:rPr lang="en-US" sz="1200" b="1"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Sentiment Analysis: </a:t>
            </a:r>
            <a:r>
              <a:rPr lang="en-US" sz="1200" dirty="0">
                <a:solidFill>
                  <a:schemeClr val="tx1"/>
                </a:solidFill>
                <a:latin typeface="Roboto" panose="02000000000000000000" pitchFamily="2" charset="0"/>
                <a:ea typeface="Roboto" panose="02000000000000000000" pitchFamily="2" charset="0"/>
                <a:cs typeface="Roboto" panose="02000000000000000000" pitchFamily="2" charset="0"/>
                <a:sym typeface="Roboto"/>
              </a:rPr>
              <a:t>Leverage the Longformer model for sentiment analysis, examining emotional dynamics within each article and determining the overall sentiment for the entire corpus.</a:t>
            </a:r>
          </a:p>
        </p:txBody>
      </p:sp>
    </p:spTree>
    <p:extLst>
      <p:ext uri="{BB962C8B-B14F-4D97-AF65-F5344CB8AC3E}">
        <p14:creationId xmlns:p14="http://schemas.microsoft.com/office/powerpoint/2010/main" val="3021338151"/>
      </p:ext>
    </p:extLst>
  </p:cSld>
  <p:clrMapOvr>
    <a:masterClrMapping/>
  </p:clrMapOvr>
  <p:transition spd="slow" advTm="75652">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mt="58000"/>
          </a:blip>
          <a:srcRect l="41343" r="39870"/>
          <a:stretch/>
        </p:blipFill>
        <p:spPr>
          <a:xfrm>
            <a:off x="0" y="0"/>
            <a:ext cx="1466174" cy="5143500"/>
          </a:xfrm>
          <a:prstGeom prst="rect">
            <a:avLst/>
          </a:prstGeom>
          <a:noFill/>
          <a:ln>
            <a:noFill/>
          </a:ln>
          <a:effectLst>
            <a:outerShdw blurRad="57150" dist="19050" dir="5400000" algn="bl" rotWithShape="0">
              <a:srgbClr val="000000">
                <a:alpha val="50000"/>
              </a:srgbClr>
            </a:outerShdw>
          </a:effectLst>
        </p:spPr>
      </p:pic>
      <p:sp>
        <p:nvSpPr>
          <p:cNvPr id="68" name="Google Shape;68;p14"/>
          <p:cNvSpPr txBox="1">
            <a:spLocks noGrp="1"/>
          </p:cNvSpPr>
          <p:nvPr>
            <p:ph type="body" idx="1"/>
          </p:nvPr>
        </p:nvSpPr>
        <p:spPr>
          <a:xfrm>
            <a:off x="1517245" y="733571"/>
            <a:ext cx="7366200" cy="4076423"/>
          </a:xfrm>
          <a:prstGeom prst="rect">
            <a:avLst/>
          </a:prstGeom>
        </p:spPr>
        <p:txBody>
          <a:bodyPr spcFirstLastPara="1" wrap="square" lIns="91425" tIns="91425" rIns="91425" bIns="91425" anchor="t" anchorCtr="0">
            <a:noAutofit/>
          </a:bodyPr>
          <a:lstStyle/>
          <a:p>
            <a:pPr algn="l">
              <a:lnSpc>
                <a:spcPct val="150000"/>
              </a:lnSpc>
              <a:buFont typeface="Arial" panose="020B0604020202020204" pitchFamily="34" charset="0"/>
              <a:buChar char="•"/>
            </a:pPr>
            <a:r>
              <a:rPr lang="en-US" sz="14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Mann-Whitney U Test:</a:t>
            </a:r>
            <a:endParaRPr lang="en-US" sz="14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Conducted Mann-Whitney U test on article lengths before and after cleaning.</a:t>
            </a: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Resulted in a non-significant p-value of 0.6857, indicating no significant difference.</a:t>
            </a:r>
          </a:p>
          <a:p>
            <a:pPr algn="l">
              <a:lnSpc>
                <a:spcPct val="150000"/>
              </a:lnSpc>
              <a:buFont typeface="Arial" panose="020B0604020202020204" pitchFamily="34" charset="0"/>
              <a:buChar char="•"/>
            </a:pPr>
            <a:r>
              <a:rPr lang="en-US" sz="14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Abstractive Summarization:</a:t>
            </a:r>
            <a:endParaRPr lang="en-US" sz="14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Introduced abstractive summarization, emphasizing the decline in Indian exports to China.</a:t>
            </a: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Aims to capture core meanings and context, providing flexibility in capturing nuanced sentiments.</a:t>
            </a:r>
          </a:p>
          <a:p>
            <a:pPr algn="l">
              <a:lnSpc>
                <a:spcPct val="150000"/>
              </a:lnSpc>
              <a:buFont typeface="Arial" panose="020B0604020202020204" pitchFamily="34" charset="0"/>
              <a:buChar char="•"/>
            </a:pPr>
            <a:r>
              <a:rPr lang="en-US" sz="14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Extractive Summarization (LDA):</a:t>
            </a:r>
            <a:endParaRPr lang="en-US" sz="1400"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Explained extractive summarization using Latent Dirichlet Allocation (LDA).</a:t>
            </a:r>
          </a:p>
          <a:p>
            <a:pPr lvl="1">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Selected sentences based on relevance to trade deficit figures and India-China relations.</a:t>
            </a:r>
          </a:p>
        </p:txBody>
      </p:sp>
      <p:sp>
        <p:nvSpPr>
          <p:cNvPr id="69" name="Google Shape;69;p14"/>
          <p:cNvSpPr/>
          <p:nvPr/>
        </p:nvSpPr>
        <p:spPr>
          <a:xfrm>
            <a:off x="254150" y="204725"/>
            <a:ext cx="8628600" cy="5727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1466175" y="204725"/>
            <a:ext cx="6552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Oswald Medium"/>
                <a:ea typeface="Oswald Medium"/>
                <a:cs typeface="Oswald Medium"/>
                <a:sym typeface="Oswald Medium"/>
              </a:rPr>
              <a:t>Model Evaluation</a:t>
            </a:r>
            <a:endParaRPr dirty="0">
              <a:latin typeface="Oswald Medium"/>
              <a:ea typeface="Oswald Medium"/>
              <a:cs typeface="Oswald Medium"/>
              <a:sym typeface="Oswald Medium"/>
            </a:endParaRPr>
          </a:p>
        </p:txBody>
      </p:sp>
      <p:cxnSp>
        <p:nvCxnSpPr>
          <p:cNvPr id="71" name="Google Shape;71;p14"/>
          <p:cNvCxnSpPr/>
          <p:nvPr/>
        </p:nvCxnSpPr>
        <p:spPr>
          <a:xfrm rot="10800000" flipH="1">
            <a:off x="254145" y="777435"/>
            <a:ext cx="2758800" cy="10200"/>
          </a:xfrm>
          <a:prstGeom prst="straightConnector1">
            <a:avLst/>
          </a:prstGeom>
          <a:noFill/>
          <a:ln w="38100" cap="flat" cmpd="sng">
            <a:solidFill>
              <a:srgbClr val="CC0000"/>
            </a:solidFill>
            <a:prstDash val="solid"/>
            <a:round/>
            <a:headEnd type="none" w="med" len="med"/>
            <a:tailEnd type="none" w="med" len="med"/>
          </a:ln>
        </p:spPr>
      </p:cxnSp>
    </p:spTree>
    <p:extLst>
      <p:ext uri="{BB962C8B-B14F-4D97-AF65-F5344CB8AC3E}">
        <p14:creationId xmlns:p14="http://schemas.microsoft.com/office/powerpoint/2010/main" val="2581974002"/>
      </p:ext>
    </p:extLst>
  </p:cSld>
  <p:clrMapOvr>
    <a:masterClrMapping/>
  </p:clrMapOvr>
  <p:transition spd="slow" advTm="63859">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1261</TotalTime>
  <Words>2075</Words>
  <Application>Microsoft Office PowerPoint</Application>
  <PresentationFormat>On-screen Show (16:9)</PresentationFormat>
  <Paragraphs>152</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Oswald Medium</vt:lpstr>
      <vt:lpstr>Söhne</vt:lpstr>
      <vt:lpstr>Google Sans</vt:lpstr>
      <vt:lpstr>AdvTT5843c571</vt:lpstr>
      <vt:lpstr>Roboto</vt:lpstr>
      <vt:lpstr>Roboto Medium</vt:lpstr>
      <vt:lpstr>Simple Light</vt:lpstr>
      <vt:lpstr>Unraveling India-China Trade Relations from an NLP Perspective</vt:lpstr>
      <vt:lpstr>Table of Contents</vt:lpstr>
      <vt:lpstr>Abstract</vt:lpstr>
      <vt:lpstr>Introduction</vt:lpstr>
      <vt:lpstr>Problem Statement</vt:lpstr>
      <vt:lpstr>Literature review</vt:lpstr>
      <vt:lpstr>Aims and Objectives</vt:lpstr>
      <vt:lpstr>Methodology</vt:lpstr>
      <vt:lpstr>Model Evaluation</vt:lpstr>
      <vt:lpstr>Model Evaluation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Redesign of UMBC Library Website</dc:title>
  <dc:creator>Varun</dc:creator>
  <cp:lastModifiedBy>Varun B</cp:lastModifiedBy>
  <cp:revision>38</cp:revision>
  <dcterms:modified xsi:type="dcterms:W3CDTF">2023-12-04T23:49:45Z</dcterms:modified>
</cp:coreProperties>
</file>