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verage" panose="020B0604020202020204" charset="0"/>
      <p:regular r:id="rId16"/>
    </p:embeddedFont>
    <p:embeddedFont>
      <p:font typeface="Calibri" panose="020F0502020204030204" pitchFamily="34" charset="0"/>
      <p:regular r:id="rId17"/>
      <p:bold r:id="rId18"/>
      <p:italic r:id="rId19"/>
      <p:boldItalic r:id="rId20"/>
    </p:embeddedFont>
    <p:embeddedFont>
      <p:font typeface="Georgia" panose="02040502050405020303" pitchFamily="18" charset="0"/>
      <p:regular r:id="rId21"/>
      <p:bold r:id="rId22"/>
      <p:italic r:id="rId23"/>
      <p:boldItalic r:id="rId24"/>
    </p:embeddedFont>
    <p:embeddedFont>
      <p:font typeface="Oswald" panose="00000500000000000000" pitchFamily="2" charset="0"/>
      <p:regular r:id="rId25"/>
      <p:bold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3357" autoAdjust="0"/>
  </p:normalViewPr>
  <p:slideViewPr>
    <p:cSldViewPr snapToGrid="0">
      <p:cViewPr>
        <p:scale>
          <a:sx n="75" d="100"/>
          <a:sy n="75" d="100"/>
        </p:scale>
        <p:origin x="1020" y="4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a8180192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a8180192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a818019274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a81801927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a8180192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a81801927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a81801927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a81801927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a607218019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a607218019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a6072180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a6072180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a607218019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a607218019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a607218019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a607218019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a818019274_3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g1a818019274_3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0" i="0" dirty="0">
                <a:solidFill>
                  <a:srgbClr val="212529"/>
                </a:solidFill>
                <a:latin typeface="Arial"/>
                <a:ea typeface="Arial"/>
                <a:cs typeface="Arial"/>
                <a:sym typeface="Arial"/>
              </a:rPr>
              <a:t>Citizen science is a global phenomenon, as millions of volunteers are collecting, analyzing, and sharing data that contribute to scientific knowledge. Recognizing its potential, the U.S. 2013 Open Government National Action Plan encouraged Federal agencies to harness American ingenuity toward helping address a broad range of scientific and societal challenges, specifically invoking crowd-sourcing and citizen science. The October 2015 Plan reinforced this charge, calling on agencies to increase public participation through both means. Thus, citizen science opportunities are actively being sought across a wide range of Federal programs. </a:t>
            </a:r>
            <a:endParaRPr dirty="0"/>
          </a:p>
          <a:p>
            <a:pPr marL="0" lvl="0" indent="0" algn="l" rtl="0">
              <a:spcBef>
                <a:spcPts val="0"/>
              </a:spcBef>
              <a:spcAft>
                <a:spcPts val="0"/>
              </a:spcAft>
              <a:buNone/>
            </a:pPr>
            <a:endParaRPr dirty="0"/>
          </a:p>
        </p:txBody>
      </p:sp>
      <p:sp>
        <p:nvSpPr>
          <p:cNvPr id="107" name="Google Shape;107;g1a818019274_3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a818019274_3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1a818019274_3_8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0" i="0" dirty="0">
                <a:solidFill>
                  <a:srgbClr val="BDC1C6"/>
                </a:solidFill>
                <a:latin typeface="Roboto"/>
                <a:ea typeface="Roboto"/>
                <a:cs typeface="Roboto"/>
                <a:sym typeface="Roboto"/>
              </a:rPr>
              <a:t>The Global Biodiversity Information Facility is an international organisation that focuses on making scientific data on biodiversity available via the Internet using web services</a:t>
            </a:r>
            <a:endParaRPr dirty="0"/>
          </a:p>
        </p:txBody>
      </p:sp>
      <p:sp>
        <p:nvSpPr>
          <p:cNvPr id="115" name="Google Shape;115;g1a818019274_3_8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a818019274_3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g1a818019274_3_9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0" i="0" dirty="0">
                <a:solidFill>
                  <a:srgbClr val="333333"/>
                </a:solidFill>
                <a:latin typeface="Georgia"/>
                <a:ea typeface="Georgia"/>
                <a:cs typeface="Georgia"/>
                <a:sym typeface="Georgia"/>
              </a:rPr>
              <a:t> For instance, researchers may use the platform to give participants regular updates about the research, or ask participants to upload new health data throughout the duration of the research project. Research participants may use the platform to set up their preferences regarding access to their health data by third parties or how often they would like to be contacted by the researchers.</a:t>
            </a:r>
            <a:endParaRPr dirty="0"/>
          </a:p>
          <a:p>
            <a:pPr marL="0" lvl="0" indent="0" algn="l" rtl="0">
              <a:spcBef>
                <a:spcPts val="0"/>
              </a:spcBef>
              <a:spcAft>
                <a:spcPts val="0"/>
              </a:spcAft>
              <a:buNone/>
            </a:pPr>
            <a:endParaRPr b="0" i="0" dirty="0">
              <a:solidFill>
                <a:srgbClr val="333333"/>
              </a:solidFill>
              <a:latin typeface="Georgia"/>
              <a:ea typeface="Georgia"/>
              <a:cs typeface="Georgia"/>
              <a:sym typeface="Georgia"/>
            </a:endParaRPr>
          </a:p>
          <a:p>
            <a:pPr marL="0" lvl="0" indent="0" algn="l" rtl="0">
              <a:spcBef>
                <a:spcPts val="0"/>
              </a:spcBef>
              <a:spcAft>
                <a:spcPts val="0"/>
              </a:spcAft>
              <a:buNone/>
            </a:pPr>
            <a:endParaRPr b="0" i="0" dirty="0">
              <a:solidFill>
                <a:srgbClr val="333333"/>
              </a:solidFill>
              <a:latin typeface="Georgia"/>
              <a:ea typeface="Georgia"/>
              <a:cs typeface="Georgia"/>
              <a:sym typeface="Georgia"/>
            </a:endParaRPr>
          </a:p>
          <a:p>
            <a:pPr marL="0" marR="0" lvl="0" indent="0" algn="l" rtl="0">
              <a:lnSpc>
                <a:spcPct val="100000"/>
              </a:lnSpc>
              <a:spcBef>
                <a:spcPts val="0"/>
              </a:spcBef>
              <a:spcAft>
                <a:spcPts val="0"/>
              </a:spcAft>
              <a:buClr>
                <a:schemeClr val="dk1"/>
              </a:buClr>
              <a:buSzPts val="1200"/>
              <a:buFont typeface="Calibri"/>
              <a:buNone/>
            </a:pPr>
            <a:r>
              <a:rPr lang="en" dirty="0"/>
              <a:t>Dynamic Consent enables researchers to provide participants with regular updates about early findings, follow-up studies, key outcomes, presentations, and publications, or invite them to information meetings or follow-up consultations.</a:t>
            </a:r>
            <a:endParaRPr dirty="0"/>
          </a:p>
          <a:p>
            <a:pPr marL="0" lvl="0" indent="0" algn="l" rtl="0">
              <a:spcBef>
                <a:spcPts val="0"/>
              </a:spcBef>
              <a:spcAft>
                <a:spcPts val="0"/>
              </a:spcAft>
              <a:buNone/>
            </a:pPr>
            <a:endParaRPr b="0" i="0" dirty="0">
              <a:solidFill>
                <a:srgbClr val="333333"/>
              </a:solidFill>
              <a:latin typeface="Georgia"/>
              <a:ea typeface="Georgia"/>
              <a:cs typeface="Georgia"/>
              <a:sym typeface="Georgia"/>
            </a:endParaRPr>
          </a:p>
        </p:txBody>
      </p:sp>
      <p:sp>
        <p:nvSpPr>
          <p:cNvPr id="124" name="Google Shape;124;g1a818019274_3_9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a81801927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a81801927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 name="Google Shape;57;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8" name="Google Shape;58;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3" name="Google Shape;63;p14"/>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64" name="Google Shape;64;p14"/>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65" name="Google Shape;65;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0" name="Google Shape;70;p15"/>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1200"/>
              </a:spcBef>
              <a:spcAft>
                <a:spcPts val="0"/>
              </a:spcAft>
              <a:buClr>
                <a:srgbClr val="888888"/>
              </a:buClr>
              <a:buSzPts val="1500"/>
              <a:buNone/>
              <a:defRPr sz="1500">
                <a:solidFill>
                  <a:srgbClr val="888888"/>
                </a:solidFill>
              </a:defRPr>
            </a:lvl2pPr>
            <a:lvl3pPr marL="1371600" lvl="2" indent="-228600" algn="l" rtl="0">
              <a:lnSpc>
                <a:spcPct val="90000"/>
              </a:lnSpc>
              <a:spcBef>
                <a:spcPts val="1200"/>
              </a:spcBef>
              <a:spcAft>
                <a:spcPts val="0"/>
              </a:spcAft>
              <a:buClr>
                <a:srgbClr val="888888"/>
              </a:buClr>
              <a:buSzPts val="1400"/>
              <a:buNone/>
              <a:defRPr sz="1400">
                <a:solidFill>
                  <a:srgbClr val="888888"/>
                </a:solidFill>
              </a:defRPr>
            </a:lvl3pPr>
            <a:lvl4pPr marL="1828800" lvl="3" indent="-228600" algn="l" rtl="0">
              <a:lnSpc>
                <a:spcPct val="90000"/>
              </a:lnSpc>
              <a:spcBef>
                <a:spcPts val="1200"/>
              </a:spcBef>
              <a:spcAft>
                <a:spcPts val="0"/>
              </a:spcAft>
              <a:buClr>
                <a:srgbClr val="888888"/>
              </a:buClr>
              <a:buSzPts val="1200"/>
              <a:buNone/>
              <a:defRPr sz="1200">
                <a:solidFill>
                  <a:srgbClr val="888888"/>
                </a:solidFill>
              </a:defRPr>
            </a:lvl4pPr>
            <a:lvl5pPr marL="2286000" lvl="4" indent="-228600" algn="l" rtl="0">
              <a:lnSpc>
                <a:spcPct val="90000"/>
              </a:lnSpc>
              <a:spcBef>
                <a:spcPts val="1200"/>
              </a:spcBef>
              <a:spcAft>
                <a:spcPts val="0"/>
              </a:spcAft>
              <a:buClr>
                <a:srgbClr val="888888"/>
              </a:buClr>
              <a:buSzPts val="1200"/>
              <a:buNone/>
              <a:defRPr sz="1200">
                <a:solidFill>
                  <a:srgbClr val="888888"/>
                </a:solidFill>
              </a:defRPr>
            </a:lvl5pPr>
            <a:lvl6pPr marL="2743200" lvl="5" indent="-228600" algn="l" rtl="0">
              <a:lnSpc>
                <a:spcPct val="90000"/>
              </a:lnSpc>
              <a:spcBef>
                <a:spcPts val="1200"/>
              </a:spcBef>
              <a:spcAft>
                <a:spcPts val="0"/>
              </a:spcAft>
              <a:buClr>
                <a:srgbClr val="888888"/>
              </a:buClr>
              <a:buSzPts val="1200"/>
              <a:buNone/>
              <a:defRPr sz="1200">
                <a:solidFill>
                  <a:srgbClr val="888888"/>
                </a:solidFill>
              </a:defRPr>
            </a:lvl6pPr>
            <a:lvl7pPr marL="3200400" lvl="6" indent="-228600" algn="l" rtl="0">
              <a:lnSpc>
                <a:spcPct val="90000"/>
              </a:lnSpc>
              <a:spcBef>
                <a:spcPts val="1200"/>
              </a:spcBef>
              <a:spcAft>
                <a:spcPts val="0"/>
              </a:spcAft>
              <a:buClr>
                <a:srgbClr val="888888"/>
              </a:buClr>
              <a:buSzPts val="1200"/>
              <a:buNone/>
              <a:defRPr sz="1200">
                <a:solidFill>
                  <a:srgbClr val="888888"/>
                </a:solidFill>
              </a:defRPr>
            </a:lvl7pPr>
            <a:lvl8pPr marL="3657600" lvl="7" indent="-228600" algn="l" rtl="0">
              <a:lnSpc>
                <a:spcPct val="90000"/>
              </a:lnSpc>
              <a:spcBef>
                <a:spcPts val="1200"/>
              </a:spcBef>
              <a:spcAft>
                <a:spcPts val="0"/>
              </a:spcAft>
              <a:buClr>
                <a:srgbClr val="888888"/>
              </a:buClr>
              <a:buSzPts val="1200"/>
              <a:buNone/>
              <a:defRPr sz="1200">
                <a:solidFill>
                  <a:srgbClr val="888888"/>
                </a:solidFill>
              </a:defRPr>
            </a:lvl8pPr>
            <a:lvl9pPr marL="4114800" lvl="8" indent="-228600" algn="l" rtl="0">
              <a:lnSpc>
                <a:spcPct val="90000"/>
              </a:lnSpc>
              <a:spcBef>
                <a:spcPts val="1200"/>
              </a:spcBef>
              <a:spcAft>
                <a:spcPts val="1200"/>
              </a:spcAft>
              <a:buClr>
                <a:srgbClr val="888888"/>
              </a:buClr>
              <a:buSzPts val="1200"/>
              <a:buNone/>
              <a:defRPr sz="1200">
                <a:solidFill>
                  <a:srgbClr val="888888"/>
                </a:solidFill>
              </a:defRPr>
            </a:lvl9pPr>
          </a:lstStyle>
          <a:p>
            <a:endParaRPr/>
          </a:p>
        </p:txBody>
      </p:sp>
      <p:sp>
        <p:nvSpPr>
          <p:cNvPr id="71" name="Google Shape;71;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spd="med">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ture.com/articles/ejhg201471.pdf?origin=ppub"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https://ojrd.biomedcentral.com/articles/10.1186/s13023-016-0528-6"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nature.com/articles/ejhg201471.pdf?origin=ppub"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bmcmedethics.biomedcentral.com/articles/10.1186/s12910-016-0162-9"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hyperlink" Target="https://link.springer.com/chapter/10.1007/978-3-030-58278-4_20#Abs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ttps://data-blog.gbif.org/post/gbif-citizen-science-data/"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70967" y="1761067"/>
            <a:ext cx="8520600" cy="902208"/>
          </a:xfrm>
        </p:spPr>
        <p:txBody>
          <a:bodyPr spcFirstLastPara="1" wrap="square" lIns="91425" tIns="91425" rIns="91425" bIns="91425" anchor="b" anchorCtr="0">
            <a:normAutofit/>
          </a:bodyPr>
          <a:lstStyle/>
          <a:p>
            <a:pPr marL="0" lvl="0" indent="0" rtl="0">
              <a:lnSpc>
                <a:spcPct val="90000"/>
              </a:lnSpc>
              <a:spcBef>
                <a:spcPts val="0"/>
              </a:spcBef>
              <a:spcAft>
                <a:spcPts val="0"/>
              </a:spcAft>
              <a:buNone/>
            </a:pPr>
            <a:r>
              <a:rPr lang="en-IN" sz="4400" dirty="0"/>
              <a:t>DYNAMIC CONSENT</a:t>
            </a:r>
          </a:p>
        </p:txBody>
      </p:sp>
      <p:sp>
        <p:nvSpPr>
          <p:cNvPr id="2" name="Text Placeholder 1">
            <a:extLst>
              <a:ext uri="{FF2B5EF4-FFF2-40B4-BE49-F238E27FC236}">
                <a16:creationId xmlns:a16="http://schemas.microsoft.com/office/drawing/2014/main" id="{63730F64-4D49-B23C-9449-96E54C6417FE}"/>
              </a:ext>
            </a:extLst>
          </p:cNvPr>
          <p:cNvSpPr>
            <a:spLocks noGrp="1"/>
          </p:cNvSpPr>
          <p:nvPr>
            <p:ph type="body" idx="1"/>
          </p:nvPr>
        </p:nvSpPr>
        <p:spPr>
          <a:xfrm>
            <a:off x="227033" y="3200400"/>
            <a:ext cx="8520600" cy="1328825"/>
          </a:xfrm>
        </p:spPr>
        <p:txBody>
          <a:bodyPr wrap="square" anchor="t">
            <a:normAutofit/>
          </a:bodyPr>
          <a:lstStyle/>
          <a:p>
            <a:pPr marL="600075" marR="0">
              <a:lnSpc>
                <a:spcPct val="105000"/>
              </a:lnSpc>
              <a:spcBef>
                <a:spcPts val="0"/>
              </a:spcBef>
              <a:spcAft>
                <a:spcPts val="800"/>
              </a:spcAft>
              <a:buFont typeface="Arial" panose="020B0604020202020204" pitchFamily="34" charset="0"/>
              <a:buChar char="•"/>
            </a:pPr>
            <a:r>
              <a:rPr lang="fi-FI" sz="1500" dirty="0">
                <a:solidFill>
                  <a:schemeClr val="tx1"/>
                </a:solidFill>
              </a:rPr>
              <a:t> </a:t>
            </a:r>
            <a:r>
              <a:rPr lang="fi-FI" sz="1500" b="0" i="0" dirty="0">
                <a:solidFill>
                  <a:schemeClr val="tx1"/>
                </a:solidFill>
                <a:effectLst/>
              </a:rPr>
              <a:t>Kalaiarasi Kaliappan       JR94931</a:t>
            </a:r>
          </a:p>
          <a:p>
            <a:pPr marL="600075" marR="0">
              <a:lnSpc>
                <a:spcPct val="105000"/>
              </a:lnSpc>
              <a:spcBef>
                <a:spcPts val="0"/>
              </a:spcBef>
              <a:spcAft>
                <a:spcPts val="800"/>
              </a:spcAft>
              <a:buFont typeface="Arial" panose="020B0604020202020204" pitchFamily="34" charset="0"/>
              <a:buChar char="•"/>
            </a:pPr>
            <a:r>
              <a:rPr lang="fi-FI" sz="1500" dirty="0">
                <a:solidFill>
                  <a:schemeClr val="tx1"/>
                </a:solidFill>
              </a:rPr>
              <a:t> </a:t>
            </a:r>
            <a:r>
              <a:rPr lang="fi-FI" sz="1500" b="0" i="0" dirty="0">
                <a:solidFill>
                  <a:schemeClr val="tx1"/>
                </a:solidFill>
                <a:effectLst/>
              </a:rPr>
              <a:t>Saineelesh Kuntimala     YT93657</a:t>
            </a:r>
          </a:p>
          <a:p>
            <a:pPr marL="600075" marR="0">
              <a:lnSpc>
                <a:spcPct val="105000"/>
              </a:lnSpc>
              <a:spcBef>
                <a:spcPts val="0"/>
              </a:spcBef>
              <a:spcAft>
                <a:spcPts val="800"/>
              </a:spcAft>
              <a:buFont typeface="Arial" panose="020B0604020202020204" pitchFamily="34" charset="0"/>
              <a:buChar char="•"/>
            </a:pPr>
            <a:r>
              <a:rPr lang="fi-FI" sz="1500" b="0" i="0" dirty="0">
                <a:solidFill>
                  <a:schemeClr val="tx1"/>
                </a:solidFill>
                <a:effectLst/>
              </a:rPr>
              <a:t> Varun Balle                     QL24695</a:t>
            </a:r>
          </a:p>
          <a:p>
            <a:pPr marL="114300" indent="0">
              <a:lnSpc>
                <a:spcPct val="105000"/>
              </a:lnSpc>
              <a:buNone/>
            </a:pPr>
            <a:endParaRPr lang="en-IN" sz="1500" dirty="0">
              <a:solidFill>
                <a:schemeClr val="tx1"/>
              </a:solidFill>
            </a:endParaRPr>
          </a:p>
        </p:txBody>
      </p:sp>
    </p:spTree>
  </p:cSld>
  <p:clrMapOvr>
    <a:masterClrMapping/>
  </p:clrMapOvr>
  <p:transition spd="med">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700"/>
              <a:t>Features of Dynamic consent</a:t>
            </a:r>
            <a:endParaRPr sz="2700"/>
          </a:p>
        </p:txBody>
      </p:sp>
      <p:sp>
        <p:nvSpPr>
          <p:cNvPr id="141" name="Google Shape;141;p25"/>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lnSpc>
                <a:spcPct val="98181"/>
              </a:lnSpc>
              <a:spcBef>
                <a:spcPts val="1000"/>
              </a:spcBef>
              <a:spcAft>
                <a:spcPts val="0"/>
              </a:spcAft>
              <a:buClr>
                <a:schemeClr val="dk1"/>
              </a:buClr>
              <a:buSzPts val="1100"/>
              <a:buFont typeface="Arial"/>
              <a:buNone/>
            </a:pPr>
            <a:r>
              <a:rPr lang="en" dirty="0">
                <a:solidFill>
                  <a:schemeClr val="dk1"/>
                </a:solidFill>
              </a:rPr>
              <a:t>•Can be tailored to meet the needs of specific research</a:t>
            </a:r>
            <a:endParaRPr dirty="0">
              <a:solidFill>
                <a:schemeClr val="dk1"/>
              </a:solidFill>
            </a:endParaRPr>
          </a:p>
          <a:p>
            <a:pPr marL="0" lvl="0" indent="0" algn="l" rtl="0">
              <a:lnSpc>
                <a:spcPct val="98181"/>
              </a:lnSpc>
              <a:spcBef>
                <a:spcPts val="1200"/>
              </a:spcBef>
              <a:spcAft>
                <a:spcPts val="0"/>
              </a:spcAft>
              <a:buClr>
                <a:schemeClr val="dk1"/>
              </a:buClr>
              <a:buSzPts val="1100"/>
              <a:buFont typeface="Arial"/>
              <a:buNone/>
            </a:pPr>
            <a:r>
              <a:rPr lang="en" dirty="0">
                <a:solidFill>
                  <a:schemeClr val="dk1"/>
                </a:solidFill>
              </a:rPr>
              <a:t>•Flexibility of Data Infrastructure</a:t>
            </a:r>
            <a:endParaRPr dirty="0">
              <a:solidFill>
                <a:schemeClr val="dk1"/>
              </a:solidFill>
            </a:endParaRPr>
          </a:p>
          <a:p>
            <a:pPr marL="0" lvl="0" indent="0" algn="l" rtl="0">
              <a:lnSpc>
                <a:spcPct val="98181"/>
              </a:lnSpc>
              <a:spcBef>
                <a:spcPts val="1200"/>
              </a:spcBef>
              <a:spcAft>
                <a:spcPts val="0"/>
              </a:spcAft>
              <a:buClr>
                <a:schemeClr val="dk1"/>
              </a:buClr>
              <a:buSzPts val="1100"/>
              <a:buFont typeface="Arial"/>
              <a:buNone/>
            </a:pPr>
            <a:r>
              <a:rPr lang="en" dirty="0">
                <a:solidFill>
                  <a:schemeClr val="dk1"/>
                </a:solidFill>
              </a:rPr>
              <a:t>•Streamlines recruitment and improves scientific literacy</a:t>
            </a:r>
            <a:endParaRPr dirty="0">
              <a:solidFill>
                <a:schemeClr val="dk1"/>
              </a:solidFill>
            </a:endParaRPr>
          </a:p>
          <a:p>
            <a:pPr marL="0" lvl="0" indent="0" algn="l" rtl="0">
              <a:lnSpc>
                <a:spcPct val="98181"/>
              </a:lnSpc>
              <a:spcBef>
                <a:spcPts val="1200"/>
              </a:spcBef>
              <a:spcAft>
                <a:spcPts val="0"/>
              </a:spcAft>
              <a:buClr>
                <a:schemeClr val="dk1"/>
              </a:buClr>
              <a:buSzPts val="1100"/>
              <a:buFont typeface="Arial"/>
              <a:buNone/>
            </a:pPr>
            <a:r>
              <a:rPr lang="en" dirty="0">
                <a:solidFill>
                  <a:schemeClr val="dk1"/>
                </a:solidFill>
              </a:rPr>
              <a:t>•Personalized communication interface</a:t>
            </a:r>
            <a:endParaRPr dirty="0">
              <a:solidFill>
                <a:schemeClr val="dk1"/>
              </a:solidFill>
            </a:endParaRPr>
          </a:p>
          <a:p>
            <a:pPr marL="0" lvl="0" indent="0" algn="l" rtl="0">
              <a:lnSpc>
                <a:spcPct val="98181"/>
              </a:lnSpc>
              <a:spcBef>
                <a:spcPts val="1200"/>
              </a:spcBef>
              <a:spcAft>
                <a:spcPts val="0"/>
              </a:spcAft>
              <a:buClr>
                <a:schemeClr val="dk1"/>
              </a:buClr>
              <a:buSzPts val="1100"/>
              <a:buFont typeface="Arial"/>
              <a:buNone/>
            </a:pPr>
            <a:r>
              <a:rPr lang="en" b="1" u="sng" dirty="0">
                <a:solidFill>
                  <a:schemeClr val="dk1"/>
                </a:solidFill>
              </a:rPr>
              <a:t>Challenges</a:t>
            </a:r>
            <a:endParaRPr b="1" u="sng" dirty="0">
              <a:solidFill>
                <a:schemeClr val="dk1"/>
              </a:solidFill>
            </a:endParaRPr>
          </a:p>
          <a:p>
            <a:pPr marL="0" lvl="0" indent="0" algn="l" rtl="0">
              <a:lnSpc>
                <a:spcPct val="98181"/>
              </a:lnSpc>
              <a:spcBef>
                <a:spcPts val="1200"/>
              </a:spcBef>
              <a:spcAft>
                <a:spcPts val="0"/>
              </a:spcAft>
              <a:buClr>
                <a:schemeClr val="dk1"/>
              </a:buClr>
              <a:buSzPts val="1100"/>
              <a:buFont typeface="Arial"/>
              <a:buNone/>
            </a:pPr>
            <a:r>
              <a:rPr lang="en" dirty="0">
                <a:solidFill>
                  <a:schemeClr val="dk1"/>
                </a:solidFill>
              </a:rPr>
              <a:t>•Adaptation to new policies, technological interfaces</a:t>
            </a:r>
            <a:endParaRPr dirty="0">
              <a:solidFill>
                <a:schemeClr val="dk1"/>
              </a:solidFill>
            </a:endParaRPr>
          </a:p>
          <a:p>
            <a:pPr marL="0" lvl="0" indent="0" algn="l" rtl="0">
              <a:lnSpc>
                <a:spcPct val="98181"/>
              </a:lnSpc>
              <a:spcBef>
                <a:spcPts val="1200"/>
              </a:spcBef>
              <a:spcAft>
                <a:spcPts val="0"/>
              </a:spcAft>
              <a:buClr>
                <a:schemeClr val="dk1"/>
              </a:buClr>
              <a:buSzPts val="1100"/>
              <a:buFont typeface="Arial"/>
              <a:buNone/>
            </a:pPr>
            <a:r>
              <a:rPr lang="en" dirty="0">
                <a:solidFill>
                  <a:schemeClr val="dk1"/>
                </a:solidFill>
              </a:rPr>
              <a:t>•Initial investments into the technical infrastructure</a:t>
            </a:r>
            <a:endParaRPr dirty="0">
              <a:solidFill>
                <a:schemeClr val="dk1"/>
              </a:solidFill>
            </a:endParaRPr>
          </a:p>
          <a:p>
            <a:pPr marL="0" lvl="0" indent="0" algn="l" rtl="0">
              <a:spcBef>
                <a:spcPts val="1200"/>
              </a:spcBef>
              <a:spcAft>
                <a:spcPts val="1200"/>
              </a:spcAft>
              <a:buNone/>
            </a:pPr>
            <a:endParaRPr dirty="0">
              <a:solidFill>
                <a:schemeClr val="dk1"/>
              </a:solidFill>
            </a:endParaRPr>
          </a:p>
        </p:txBody>
      </p:sp>
      <p:sp>
        <p:nvSpPr>
          <p:cNvPr id="142" name="Google Shape;142;p25"/>
          <p:cNvSpPr txBox="1"/>
          <p:nvPr/>
        </p:nvSpPr>
        <p:spPr>
          <a:xfrm>
            <a:off x="628650" y="4789500"/>
            <a:ext cx="5292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a:solidFill>
                  <a:schemeClr val="hlink"/>
                </a:solidFill>
                <a:hlinkClick r:id="rId3"/>
              </a:rPr>
              <a:t>https://www.nature.com/articles/ejhg201471.pdf?origin=ppub</a:t>
            </a:r>
            <a:endParaRPr>
              <a:latin typeface="Average"/>
              <a:ea typeface="Average"/>
              <a:cs typeface="Average"/>
              <a:sym typeface="Average"/>
            </a:endParaRPr>
          </a:p>
        </p:txBody>
      </p:sp>
    </p:spTree>
  </p:cSld>
  <p:clrMapOvr>
    <a:masterClrMapping/>
  </p:clrMapOvr>
  <p:transition spd="med">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700"/>
              <a:t>Ethical evaluation</a:t>
            </a:r>
            <a:endParaRPr sz="2700"/>
          </a:p>
        </p:txBody>
      </p:sp>
      <p:sp>
        <p:nvSpPr>
          <p:cNvPr id="148" name="Google Shape;148;p26"/>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0" lvl="0" indent="0" algn="l" rtl="0">
              <a:lnSpc>
                <a:spcPct val="98181"/>
              </a:lnSpc>
              <a:spcBef>
                <a:spcPts val="1000"/>
              </a:spcBef>
              <a:spcAft>
                <a:spcPts val="0"/>
              </a:spcAft>
              <a:buClr>
                <a:schemeClr val="dk1"/>
              </a:buClr>
              <a:buSzPts val="1100"/>
              <a:buFont typeface="Arial"/>
              <a:buNone/>
            </a:pPr>
            <a:r>
              <a:rPr lang="en">
                <a:solidFill>
                  <a:schemeClr val="dk1"/>
                </a:solidFill>
              </a:rPr>
              <a:t>•Kantian ethics</a:t>
            </a:r>
            <a:endParaRPr>
              <a:solidFill>
                <a:schemeClr val="dk1"/>
              </a:solidFill>
            </a:endParaRPr>
          </a:p>
          <a:p>
            <a:pPr marL="0" lvl="0" indent="0" algn="l" rtl="0">
              <a:lnSpc>
                <a:spcPct val="98181"/>
              </a:lnSpc>
              <a:spcBef>
                <a:spcPts val="1200"/>
              </a:spcBef>
              <a:spcAft>
                <a:spcPts val="0"/>
              </a:spcAft>
              <a:buClr>
                <a:schemeClr val="dk1"/>
              </a:buClr>
              <a:buSzPts val="1100"/>
              <a:buFont typeface="Arial"/>
              <a:buNone/>
            </a:pPr>
            <a:r>
              <a:rPr lang="en">
                <a:solidFill>
                  <a:schemeClr val="dk1"/>
                </a:solidFill>
              </a:rPr>
              <a:t>•Act Utilitarian ethics</a:t>
            </a:r>
            <a:endParaRPr>
              <a:solidFill>
                <a:schemeClr val="dk1"/>
              </a:solidFill>
            </a:endParaRPr>
          </a:p>
          <a:p>
            <a:pPr marL="0" lvl="0" indent="0" algn="l" rtl="0">
              <a:lnSpc>
                <a:spcPct val="98181"/>
              </a:lnSpc>
              <a:spcBef>
                <a:spcPts val="1200"/>
              </a:spcBef>
              <a:spcAft>
                <a:spcPts val="0"/>
              </a:spcAft>
              <a:buClr>
                <a:schemeClr val="dk1"/>
              </a:buClr>
              <a:buSzPts val="1100"/>
              <a:buFont typeface="Arial"/>
              <a:buNone/>
            </a:pPr>
            <a:r>
              <a:rPr lang="en">
                <a:solidFill>
                  <a:schemeClr val="dk1"/>
                </a:solidFill>
              </a:rPr>
              <a:t>•Rule Utilitarian ethics</a:t>
            </a:r>
            <a:endParaRPr>
              <a:solidFill>
                <a:schemeClr val="dk1"/>
              </a:solidFill>
            </a:endParaRPr>
          </a:p>
          <a:p>
            <a:pPr marL="0" lvl="0" indent="0" algn="l" rtl="0">
              <a:lnSpc>
                <a:spcPct val="98181"/>
              </a:lnSpc>
              <a:spcBef>
                <a:spcPts val="1200"/>
              </a:spcBef>
              <a:spcAft>
                <a:spcPts val="0"/>
              </a:spcAft>
              <a:buClr>
                <a:schemeClr val="dk1"/>
              </a:buClr>
              <a:buSzPts val="1100"/>
              <a:buFont typeface="Arial"/>
              <a:buNone/>
            </a:pPr>
            <a:r>
              <a:rPr lang="en">
                <a:solidFill>
                  <a:schemeClr val="dk1"/>
                </a:solidFill>
              </a:rPr>
              <a:t>•Social contract theory</a:t>
            </a:r>
            <a:endParaRPr>
              <a:solidFill>
                <a:schemeClr val="dk1"/>
              </a:solidFill>
            </a:endParaRPr>
          </a:p>
          <a:p>
            <a:pPr marL="0" lvl="0" indent="0" algn="l" rtl="0">
              <a:lnSpc>
                <a:spcPct val="98181"/>
              </a:lnSpc>
              <a:spcBef>
                <a:spcPts val="1200"/>
              </a:spcBef>
              <a:spcAft>
                <a:spcPts val="0"/>
              </a:spcAft>
              <a:buClr>
                <a:schemeClr val="dk1"/>
              </a:buClr>
              <a:buSzPts val="1100"/>
              <a:buFont typeface="Arial"/>
              <a:buNone/>
            </a:pPr>
            <a:r>
              <a:rPr lang="en">
                <a:solidFill>
                  <a:schemeClr val="dk1"/>
                </a:solidFill>
              </a:rPr>
              <a:t>•Virtue ethics</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transition spd="med">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700"/>
              <a:t>Industry applications</a:t>
            </a:r>
            <a:endParaRPr sz="2700"/>
          </a:p>
        </p:txBody>
      </p:sp>
      <p:sp>
        <p:nvSpPr>
          <p:cNvPr id="154" name="Google Shape;154;p27"/>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lnSpc>
                <a:spcPct val="98181"/>
              </a:lnSpc>
              <a:spcBef>
                <a:spcPts val="1000"/>
              </a:spcBef>
              <a:spcAft>
                <a:spcPts val="0"/>
              </a:spcAft>
              <a:buClr>
                <a:schemeClr val="dk1"/>
              </a:buClr>
              <a:buSzPts val="1100"/>
              <a:buFont typeface="Arial"/>
              <a:buNone/>
            </a:pPr>
            <a:r>
              <a:rPr lang="en" dirty="0">
                <a:solidFill>
                  <a:schemeClr val="tx1"/>
                </a:solidFill>
              </a:rPr>
              <a:t>•RUDY - </a:t>
            </a:r>
            <a:r>
              <a:rPr lang="en" dirty="0">
                <a:solidFill>
                  <a:schemeClr val="tx1"/>
                </a:solidFill>
                <a:highlight>
                  <a:schemeClr val="lt1"/>
                </a:highlight>
              </a:rPr>
              <a:t>Rare UK Diseases Study (five-year prospective cohort study)</a:t>
            </a:r>
            <a:endParaRPr dirty="0">
              <a:solidFill>
                <a:schemeClr val="tx1"/>
              </a:solidFill>
              <a:highlight>
                <a:schemeClr val="lt1"/>
              </a:highlight>
            </a:endParaRPr>
          </a:p>
          <a:p>
            <a:pPr marL="0" lvl="0" indent="0" algn="l" rtl="0">
              <a:lnSpc>
                <a:spcPct val="98181"/>
              </a:lnSpc>
              <a:spcBef>
                <a:spcPts val="1200"/>
              </a:spcBef>
              <a:spcAft>
                <a:spcPts val="0"/>
              </a:spcAft>
              <a:buClr>
                <a:schemeClr val="dk1"/>
              </a:buClr>
              <a:buSzPts val="1100"/>
              <a:buFont typeface="Arial"/>
              <a:buNone/>
            </a:pPr>
            <a:r>
              <a:rPr lang="en" dirty="0">
                <a:solidFill>
                  <a:schemeClr val="tx1"/>
                </a:solidFill>
                <a:highlight>
                  <a:schemeClr val="lt1"/>
                </a:highlight>
              </a:rPr>
              <a:t>•Resulted in effective feedback  </a:t>
            </a:r>
            <a:endParaRPr dirty="0">
              <a:solidFill>
                <a:schemeClr val="tx1"/>
              </a:solidFill>
              <a:highlight>
                <a:schemeClr val="lt1"/>
              </a:highlight>
            </a:endParaRPr>
          </a:p>
          <a:p>
            <a:pPr marL="0" lvl="0" indent="0" algn="l" rtl="0">
              <a:lnSpc>
                <a:spcPct val="98181"/>
              </a:lnSpc>
              <a:spcBef>
                <a:spcPts val="1200"/>
              </a:spcBef>
              <a:spcAft>
                <a:spcPts val="0"/>
              </a:spcAft>
              <a:buClr>
                <a:schemeClr val="dk1"/>
              </a:buClr>
              <a:buSzPts val="1100"/>
              <a:buFont typeface="Arial"/>
              <a:buNone/>
            </a:pPr>
            <a:r>
              <a:rPr lang="en" dirty="0">
                <a:solidFill>
                  <a:schemeClr val="tx1"/>
                </a:solidFill>
                <a:highlight>
                  <a:schemeClr val="lt1"/>
                </a:highlight>
              </a:rPr>
              <a:t>built with Laravel PHP open source</a:t>
            </a:r>
            <a:endParaRPr dirty="0">
              <a:solidFill>
                <a:schemeClr val="tx1"/>
              </a:solidFill>
              <a:highlight>
                <a:schemeClr val="lt1"/>
              </a:highlight>
            </a:endParaRPr>
          </a:p>
          <a:p>
            <a:pPr marL="0" lvl="0" indent="0" algn="l" rtl="0">
              <a:lnSpc>
                <a:spcPct val="98181"/>
              </a:lnSpc>
              <a:spcBef>
                <a:spcPts val="1200"/>
              </a:spcBef>
              <a:spcAft>
                <a:spcPts val="0"/>
              </a:spcAft>
              <a:buClr>
                <a:schemeClr val="dk1"/>
              </a:buClr>
              <a:buSzPts val="1100"/>
              <a:buFont typeface="Arial"/>
              <a:buNone/>
            </a:pPr>
            <a:r>
              <a:rPr lang="en" dirty="0">
                <a:solidFill>
                  <a:schemeClr val="tx1"/>
                </a:solidFill>
                <a:highlight>
                  <a:schemeClr val="lt1"/>
                </a:highlight>
              </a:rPr>
              <a:t>framework.</a:t>
            </a:r>
            <a:endParaRPr dirty="0">
              <a:solidFill>
                <a:schemeClr val="tx1"/>
              </a:solidFill>
              <a:highlight>
                <a:schemeClr val="lt1"/>
              </a:highlight>
            </a:endParaRPr>
          </a:p>
          <a:p>
            <a:pPr marL="0" lvl="0" indent="0" algn="l" rtl="0">
              <a:lnSpc>
                <a:spcPct val="98181"/>
              </a:lnSpc>
              <a:spcBef>
                <a:spcPts val="1200"/>
              </a:spcBef>
              <a:spcAft>
                <a:spcPts val="0"/>
              </a:spcAft>
              <a:buClr>
                <a:schemeClr val="dk1"/>
              </a:buClr>
              <a:buSzPts val="1100"/>
              <a:buFont typeface="Arial"/>
              <a:buNone/>
            </a:pPr>
            <a:r>
              <a:rPr lang="en" dirty="0">
                <a:solidFill>
                  <a:schemeClr val="tx1"/>
                </a:solidFill>
                <a:highlight>
                  <a:schemeClr val="lt1"/>
                </a:highlight>
              </a:rPr>
              <a:t>•Social media involvement</a:t>
            </a:r>
            <a:endParaRPr dirty="0">
              <a:solidFill>
                <a:schemeClr val="tx1"/>
              </a:solidFill>
              <a:highlight>
                <a:schemeClr val="lt1"/>
              </a:highlight>
            </a:endParaRPr>
          </a:p>
          <a:p>
            <a:pPr marL="0" lvl="0" indent="0" algn="l" rtl="0">
              <a:lnSpc>
                <a:spcPct val="98181"/>
              </a:lnSpc>
              <a:spcBef>
                <a:spcPts val="1200"/>
              </a:spcBef>
              <a:spcAft>
                <a:spcPts val="0"/>
              </a:spcAft>
              <a:buClr>
                <a:schemeClr val="dk1"/>
              </a:buClr>
              <a:buSzPts val="1100"/>
              <a:buFont typeface="Arial"/>
              <a:buNone/>
            </a:pPr>
            <a:r>
              <a:rPr lang="en" dirty="0">
                <a:solidFill>
                  <a:schemeClr val="tx1"/>
                </a:solidFill>
                <a:highlight>
                  <a:schemeClr val="lt1"/>
                </a:highlight>
              </a:rPr>
              <a:t>•Research opportunities and </a:t>
            </a:r>
            <a:endParaRPr dirty="0">
              <a:solidFill>
                <a:schemeClr val="tx1"/>
              </a:solidFill>
              <a:highlight>
                <a:schemeClr val="lt1"/>
              </a:highlight>
            </a:endParaRPr>
          </a:p>
          <a:p>
            <a:pPr marL="0" lvl="0" indent="0" algn="l" rtl="0">
              <a:lnSpc>
                <a:spcPct val="98181"/>
              </a:lnSpc>
              <a:spcBef>
                <a:spcPts val="1200"/>
              </a:spcBef>
              <a:spcAft>
                <a:spcPts val="0"/>
              </a:spcAft>
              <a:buClr>
                <a:schemeClr val="dk1"/>
              </a:buClr>
              <a:buSzPts val="1100"/>
              <a:buFont typeface="Arial"/>
              <a:buNone/>
            </a:pPr>
            <a:r>
              <a:rPr lang="en-US" dirty="0">
                <a:solidFill>
                  <a:schemeClr val="tx1"/>
                </a:solidFill>
                <a:highlight>
                  <a:schemeClr val="lt1"/>
                </a:highlight>
              </a:rPr>
              <a:t>Sub-studies</a:t>
            </a:r>
            <a:endParaRPr dirty="0">
              <a:solidFill>
                <a:schemeClr val="tx1"/>
              </a:solidFill>
              <a:highlight>
                <a:schemeClr val="lt1"/>
              </a:highlight>
            </a:endParaRPr>
          </a:p>
          <a:p>
            <a:pPr marL="0" lvl="0" indent="0" algn="l" rtl="0">
              <a:spcBef>
                <a:spcPts val="1200"/>
              </a:spcBef>
              <a:spcAft>
                <a:spcPts val="1200"/>
              </a:spcAft>
              <a:buNone/>
            </a:pPr>
            <a:endParaRPr dirty="0">
              <a:solidFill>
                <a:schemeClr val="tx1"/>
              </a:solidFill>
            </a:endParaRPr>
          </a:p>
        </p:txBody>
      </p:sp>
      <p:pic>
        <p:nvPicPr>
          <p:cNvPr id="155" name="Google Shape;155;p27"/>
          <p:cNvPicPr preferRelativeResize="0"/>
          <p:nvPr/>
        </p:nvPicPr>
        <p:blipFill>
          <a:blip r:embed="rId3">
            <a:alphaModFix/>
          </a:blip>
          <a:stretch>
            <a:fillRect/>
          </a:stretch>
        </p:blipFill>
        <p:spPr>
          <a:xfrm>
            <a:off x="5225150" y="1858751"/>
            <a:ext cx="3290199" cy="2478900"/>
          </a:xfrm>
          <a:prstGeom prst="rect">
            <a:avLst/>
          </a:prstGeom>
          <a:noFill/>
          <a:ln>
            <a:noFill/>
          </a:ln>
        </p:spPr>
      </p:pic>
      <p:sp>
        <p:nvSpPr>
          <p:cNvPr id="156" name="Google Shape;156;p27"/>
          <p:cNvSpPr txBox="1"/>
          <p:nvPr/>
        </p:nvSpPr>
        <p:spPr>
          <a:xfrm>
            <a:off x="628650" y="4632625"/>
            <a:ext cx="3017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a:solidFill>
                  <a:schemeClr val="hlink"/>
                </a:solidFill>
                <a:hlinkClick r:id="rId4"/>
              </a:rPr>
              <a:t>https://ojrd.biomedcentral.com/articles/10.1186/s13023-016-0528-6</a:t>
            </a:r>
            <a:endParaRPr>
              <a:latin typeface="Average"/>
              <a:ea typeface="Average"/>
              <a:cs typeface="Average"/>
              <a:sym typeface="Average"/>
            </a:endParaRPr>
          </a:p>
        </p:txBody>
      </p:sp>
    </p:spTree>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623888" y="1282303"/>
            <a:ext cx="7886700" cy="21396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
              <a:t>Thank You!</a:t>
            </a:r>
            <a:endParaRPr/>
          </a:p>
        </p:txBody>
      </p:sp>
      <p:sp>
        <p:nvSpPr>
          <p:cNvPr id="162" name="Google Shape;162;p28"/>
          <p:cNvSpPr txBox="1">
            <a:spLocks noGrp="1"/>
          </p:cNvSpPr>
          <p:nvPr>
            <p:ph type="body" idx="1"/>
          </p:nvPr>
        </p:nvSpPr>
        <p:spPr>
          <a:xfrm>
            <a:off x="623888" y="3442097"/>
            <a:ext cx="7886700" cy="1125000"/>
          </a:xfrm>
          <a:prstGeom prst="rect">
            <a:avLst/>
          </a:prstGeom>
        </p:spPr>
        <p:txBody>
          <a:bodyPr spcFirstLastPara="1" wrap="square" lIns="68575" tIns="34275" rIns="68575" bIns="34275" anchor="t" anchorCtr="0">
            <a:normAutofit/>
          </a:bodyPr>
          <a:lstStyle/>
          <a:p>
            <a:pPr marL="0" lvl="0" indent="0" algn="l" rtl="0">
              <a:spcBef>
                <a:spcPts val="800"/>
              </a:spcBef>
              <a:spcAft>
                <a:spcPts val="1200"/>
              </a:spcAft>
              <a:buNone/>
            </a:pPr>
            <a:endParaRPr/>
          </a:p>
        </p:txBody>
      </p:sp>
    </p:spTree>
  </p:cSld>
  <p:clrMapOvr>
    <a:masterClrMapping/>
  </p:clrMapOvr>
  <p:transition spd="med">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342900" algn="l" rtl="0">
              <a:lnSpc>
                <a:spcPct val="150000"/>
              </a:lnSpc>
              <a:spcBef>
                <a:spcPts val="0"/>
              </a:spcBef>
              <a:spcAft>
                <a:spcPts val="0"/>
              </a:spcAft>
              <a:buClr>
                <a:schemeClr val="dk1"/>
              </a:buClr>
              <a:buSzPts val="1800"/>
              <a:buChar char="●"/>
            </a:pPr>
            <a:r>
              <a:rPr lang="en">
                <a:solidFill>
                  <a:schemeClr val="dk1"/>
                </a:solidFill>
              </a:rPr>
              <a:t>Accumulation of huge data always prompts </a:t>
            </a:r>
            <a:r>
              <a:rPr lang="en" b="1">
                <a:solidFill>
                  <a:schemeClr val="dk1"/>
                </a:solidFill>
              </a:rPr>
              <a:t>research</a:t>
            </a:r>
            <a:r>
              <a:rPr lang="en">
                <a:solidFill>
                  <a:schemeClr val="dk1"/>
                </a:solidFill>
              </a:rPr>
              <a:t> activity in any field, and </a:t>
            </a:r>
            <a:r>
              <a:rPr lang="en" b="1">
                <a:solidFill>
                  <a:schemeClr val="dk1"/>
                </a:solidFill>
              </a:rPr>
              <a:t>consent</a:t>
            </a:r>
            <a:r>
              <a:rPr lang="en">
                <a:solidFill>
                  <a:schemeClr val="dk1"/>
                </a:solidFill>
              </a:rPr>
              <a:t> does play a major role in it.</a:t>
            </a:r>
            <a:endParaRPr>
              <a:solidFill>
                <a:schemeClr val="dk1"/>
              </a:solidFill>
            </a:endParaRPr>
          </a:p>
          <a:p>
            <a:pPr marL="457200" marR="0" lvl="0" indent="-342900" algn="l" rtl="0">
              <a:lnSpc>
                <a:spcPct val="150000"/>
              </a:lnSpc>
              <a:spcBef>
                <a:spcPts val="0"/>
              </a:spcBef>
              <a:spcAft>
                <a:spcPts val="0"/>
              </a:spcAft>
              <a:buClr>
                <a:schemeClr val="dk1"/>
              </a:buClr>
              <a:buSzPts val="1800"/>
              <a:buChar char="●"/>
            </a:pPr>
            <a:r>
              <a:rPr lang="en">
                <a:solidFill>
                  <a:schemeClr val="dk1"/>
                </a:solidFill>
              </a:rPr>
              <a:t>In general, a citizen's </a:t>
            </a:r>
            <a:r>
              <a:rPr lang="en" b="1">
                <a:solidFill>
                  <a:schemeClr val="dk1"/>
                </a:solidFill>
              </a:rPr>
              <a:t>static consent</a:t>
            </a:r>
            <a:r>
              <a:rPr lang="en">
                <a:solidFill>
                  <a:schemeClr val="dk1"/>
                </a:solidFill>
              </a:rPr>
              <a:t> is obtained before conducting any study; but, if additional research is needed, new consent may be needed, which would take a lot of time and money.</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Problems like these can be dealt with through a novel approach of </a:t>
            </a:r>
            <a:r>
              <a:rPr lang="en" b="1">
                <a:solidFill>
                  <a:schemeClr val="dk1"/>
                </a:solidFill>
              </a:rPr>
              <a:t>Dynamic consent</a:t>
            </a:r>
            <a:endParaRPr b="1">
              <a:solidFill>
                <a:schemeClr val="dk1"/>
              </a:solidFill>
            </a:endParaRPr>
          </a:p>
        </p:txBody>
      </p:sp>
    </p:spTree>
  </p:cSld>
  <p:clrMapOvr>
    <a:masterClrMapping/>
  </p:clrMapOvr>
  <p:transition spd="med">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and Why Dynamic Consent?</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marR="0" lvl="0" indent="-342900" algn="l" rtl="0">
              <a:lnSpc>
                <a:spcPct val="150000"/>
              </a:lnSpc>
              <a:spcBef>
                <a:spcPts val="0"/>
              </a:spcBef>
              <a:spcAft>
                <a:spcPts val="0"/>
              </a:spcAft>
              <a:buClr>
                <a:schemeClr val="dk1"/>
              </a:buClr>
              <a:buSzPts val="1800"/>
              <a:buChar char="●"/>
            </a:pPr>
            <a:r>
              <a:rPr lang="en">
                <a:solidFill>
                  <a:schemeClr val="dk1"/>
                </a:solidFill>
              </a:rPr>
              <a:t>Engaging individuals to give </a:t>
            </a:r>
            <a:r>
              <a:rPr lang="en" b="1">
                <a:solidFill>
                  <a:schemeClr val="dk1"/>
                </a:solidFill>
              </a:rPr>
              <a:t>consent</a:t>
            </a:r>
            <a:r>
              <a:rPr lang="en">
                <a:solidFill>
                  <a:schemeClr val="dk1"/>
                </a:solidFill>
              </a:rPr>
              <a:t> to use their </a:t>
            </a:r>
            <a:r>
              <a:rPr lang="en" b="1">
                <a:solidFill>
                  <a:schemeClr val="dk1"/>
                </a:solidFill>
              </a:rPr>
              <a:t>personal Data</a:t>
            </a:r>
            <a:r>
              <a:rPr lang="en">
                <a:solidFill>
                  <a:schemeClr val="dk1"/>
                </a:solidFill>
              </a:rPr>
              <a:t>.</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Alter consent</a:t>
            </a:r>
            <a:r>
              <a:rPr lang="en">
                <a:solidFill>
                  <a:schemeClr val="dk1"/>
                </a:solidFill>
              </a:rPr>
              <a:t> at any given time.</a:t>
            </a:r>
            <a:endParaRPr>
              <a:solidFill>
                <a:schemeClr val="dk1"/>
              </a:solidFill>
            </a:endParaRPr>
          </a:p>
          <a:p>
            <a:pPr marL="457200" marR="0" lvl="0" indent="-342900" algn="l" rtl="0">
              <a:lnSpc>
                <a:spcPct val="150000"/>
              </a:lnSpc>
              <a:spcBef>
                <a:spcPts val="0"/>
              </a:spcBef>
              <a:spcAft>
                <a:spcPts val="0"/>
              </a:spcAft>
              <a:buClr>
                <a:schemeClr val="dk1"/>
              </a:buClr>
              <a:buSzPts val="1800"/>
              <a:buChar char="●"/>
            </a:pPr>
            <a:r>
              <a:rPr lang="en" b="1">
                <a:solidFill>
                  <a:schemeClr val="dk1"/>
                </a:solidFill>
              </a:rPr>
              <a:t>Control</a:t>
            </a:r>
            <a:r>
              <a:rPr lang="en">
                <a:solidFill>
                  <a:schemeClr val="dk1"/>
                </a:solidFill>
              </a:rPr>
              <a:t> over their </a:t>
            </a:r>
            <a:r>
              <a:rPr lang="en" b="1">
                <a:solidFill>
                  <a:schemeClr val="dk1"/>
                </a:solidFill>
              </a:rPr>
              <a:t>involvement</a:t>
            </a:r>
            <a:r>
              <a:rPr lang="en">
                <a:solidFill>
                  <a:schemeClr val="dk1"/>
                </a:solidFill>
              </a:rPr>
              <a:t> in research.</a:t>
            </a:r>
            <a:endParaRPr>
              <a:solidFill>
                <a:schemeClr val="dk1"/>
              </a:solidFill>
            </a:endParaRPr>
          </a:p>
          <a:p>
            <a:pPr marL="457200" marR="0" lvl="0" indent="-342900" algn="l" rtl="0">
              <a:lnSpc>
                <a:spcPct val="150000"/>
              </a:lnSpc>
              <a:spcBef>
                <a:spcPts val="0"/>
              </a:spcBef>
              <a:spcAft>
                <a:spcPts val="0"/>
              </a:spcAft>
              <a:buClr>
                <a:schemeClr val="dk1"/>
              </a:buClr>
              <a:buSzPts val="1800"/>
              <a:buChar char="●"/>
            </a:pPr>
            <a:r>
              <a:rPr lang="en">
                <a:solidFill>
                  <a:schemeClr val="dk1"/>
                </a:solidFill>
              </a:rPr>
              <a:t>Aids in obtaining consent quickly for research.</a:t>
            </a:r>
            <a:endParaRPr>
              <a:solidFill>
                <a:schemeClr val="dk1"/>
              </a:solidFill>
            </a:endParaRPr>
          </a:p>
          <a:p>
            <a:pPr marL="457200" marR="0" lvl="0" indent="-342900" algn="l" rtl="0">
              <a:lnSpc>
                <a:spcPct val="150000"/>
              </a:lnSpc>
              <a:spcBef>
                <a:spcPts val="0"/>
              </a:spcBef>
              <a:spcAft>
                <a:spcPts val="0"/>
              </a:spcAft>
              <a:buClr>
                <a:schemeClr val="dk1"/>
              </a:buClr>
              <a:buSzPts val="1800"/>
              <a:buChar char="●"/>
            </a:pPr>
            <a:r>
              <a:rPr lang="en">
                <a:solidFill>
                  <a:schemeClr val="dk1"/>
                </a:solidFill>
              </a:rPr>
              <a:t>Receive up to date information on how their samples and data are being used and on the progress and outcomes of research</a:t>
            </a:r>
            <a:endParaRPr>
              <a:solidFill>
                <a:schemeClr val="dk1"/>
              </a:solidFill>
            </a:endParaRPr>
          </a:p>
          <a:p>
            <a:pPr marL="457200" marR="0" lvl="0" indent="-342900" algn="l" rtl="0">
              <a:lnSpc>
                <a:spcPct val="150000"/>
              </a:lnSpc>
              <a:spcBef>
                <a:spcPts val="0"/>
              </a:spcBef>
              <a:spcAft>
                <a:spcPts val="0"/>
              </a:spcAft>
              <a:buClr>
                <a:schemeClr val="dk1"/>
              </a:buClr>
              <a:buSzPts val="1800"/>
              <a:buChar char="●"/>
            </a:pPr>
            <a:r>
              <a:rPr lang="en">
                <a:solidFill>
                  <a:schemeClr val="dk1"/>
                </a:solidFill>
              </a:rPr>
              <a:t>Be contacted easily by researchers when there is a protocol change, their opinion is needed or a new consent is required.</a:t>
            </a:r>
            <a:endParaRPr>
              <a:solidFill>
                <a:schemeClr val="dk1"/>
              </a:solidFill>
            </a:endParaRPr>
          </a:p>
        </p:txBody>
      </p:sp>
      <p:sp>
        <p:nvSpPr>
          <p:cNvPr id="91" name="Google Shape;91;p18"/>
          <p:cNvSpPr txBox="1"/>
          <p:nvPr/>
        </p:nvSpPr>
        <p:spPr>
          <a:xfrm>
            <a:off x="44825" y="4703625"/>
            <a:ext cx="4829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u="sng">
                <a:solidFill>
                  <a:schemeClr val="hlink"/>
                </a:solidFill>
                <a:latin typeface="Average"/>
                <a:ea typeface="Average"/>
                <a:cs typeface="Average"/>
                <a:sym typeface="Average"/>
                <a:hlinkClick r:id="rId3"/>
              </a:rPr>
              <a:t>https://www.nature.com/articles/ejhg201471.pdf?origin=ppub</a:t>
            </a:r>
            <a:endParaRPr sz="900">
              <a:latin typeface="Average"/>
              <a:ea typeface="Average"/>
              <a:cs typeface="Average"/>
              <a:sym typeface="Average"/>
            </a:endParaRPr>
          </a:p>
        </p:txBody>
      </p:sp>
    </p:spTree>
  </p:cSld>
  <p:clrMapOvr>
    <a:masterClrMapping/>
  </p:clrMapOvr>
  <p:transition spd="med">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990"/>
              <a:buFont typeface="Arial"/>
              <a:buNone/>
            </a:pPr>
            <a:r>
              <a:rPr lang="en" sz="2700"/>
              <a:t>Ethical considerations of Static Consent</a:t>
            </a:r>
            <a:endParaRPr sz="2700"/>
          </a:p>
          <a:p>
            <a:pPr marL="0" lvl="0" indent="0" algn="l" rtl="0">
              <a:spcBef>
                <a:spcPts val="1200"/>
              </a:spcBef>
              <a:spcAft>
                <a:spcPts val="0"/>
              </a:spcAft>
              <a:buSzPts val="990"/>
              <a:buNone/>
            </a:pPr>
            <a:endParaRPr sz="2700"/>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Consent to all use of personal data.</a:t>
            </a:r>
            <a:endParaRPr>
              <a:solidFill>
                <a:schemeClr val="dk1"/>
              </a:solidFill>
            </a:endParaRPr>
          </a:p>
          <a:p>
            <a:pPr marL="457200" lvl="0" indent="0" algn="l" rtl="0">
              <a:spcBef>
                <a:spcPts val="1200"/>
              </a:spcBef>
              <a:spcAft>
                <a:spcPts val="0"/>
              </a:spcAft>
              <a:buNone/>
            </a:pP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No control over their data.</a:t>
            </a:r>
            <a:endParaRPr>
              <a:solidFill>
                <a:schemeClr val="dk1"/>
              </a:solidFill>
            </a:endParaRPr>
          </a:p>
          <a:p>
            <a:pPr marL="457200" lvl="0" indent="0" algn="l" rtl="0">
              <a:spcBef>
                <a:spcPts val="1200"/>
              </a:spcBef>
              <a:spcAft>
                <a:spcPts val="0"/>
              </a:spcAft>
              <a:buNone/>
            </a:pP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No knowledge on how data is utilized for research.</a:t>
            </a:r>
            <a:endParaRPr>
              <a:solidFill>
                <a:schemeClr val="dk1"/>
              </a:solidFill>
            </a:endParaRPr>
          </a:p>
          <a:p>
            <a:pPr marL="457200" lvl="0" indent="0" algn="l" rtl="0">
              <a:spcBef>
                <a:spcPts val="1200"/>
              </a:spcBef>
              <a:spcAft>
                <a:spcPts val="0"/>
              </a:spcAft>
              <a:buNone/>
            </a:pP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Can’t withdraw the consent over the period of time.</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transition spd="med">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498550" y="51620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990"/>
              <a:buFont typeface="Arial"/>
              <a:buNone/>
            </a:pPr>
            <a:r>
              <a:rPr lang="en" sz="2700"/>
              <a:t>Ethical Theory Evaluation of Static Consent</a:t>
            </a:r>
            <a:endParaRPr sz="2700"/>
          </a:p>
          <a:p>
            <a:pPr marL="0" lvl="0" indent="0" algn="l" rtl="0">
              <a:spcBef>
                <a:spcPts val="1200"/>
              </a:spcBef>
              <a:spcAft>
                <a:spcPts val="0"/>
              </a:spcAft>
              <a:buSzPts val="990"/>
              <a:buNone/>
            </a:pPr>
            <a:endParaRPr sz="2700"/>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marR="0" lvl="0" indent="-342900" algn="l" rtl="0">
              <a:lnSpc>
                <a:spcPct val="150000"/>
              </a:lnSpc>
              <a:spcBef>
                <a:spcPts val="0"/>
              </a:spcBef>
              <a:spcAft>
                <a:spcPts val="0"/>
              </a:spcAft>
              <a:buClr>
                <a:schemeClr val="dk1"/>
              </a:buClr>
              <a:buSzPts val="1800"/>
              <a:buChar char="●"/>
            </a:pPr>
            <a:r>
              <a:rPr lang="en" b="1">
                <a:solidFill>
                  <a:schemeClr val="dk1"/>
                </a:solidFill>
              </a:rPr>
              <a:t>Kantianism-</a:t>
            </a:r>
            <a:r>
              <a:rPr lang="en">
                <a:solidFill>
                  <a:schemeClr val="dk1"/>
                </a:solidFill>
              </a:rPr>
              <a:t> Every citizen’s consent is necessary to conduct the research, without their full awareness using the sensitive data is wrong.  </a:t>
            </a:r>
            <a:endParaRPr>
              <a:solidFill>
                <a:schemeClr val="dk1"/>
              </a:solidFill>
            </a:endParaRPr>
          </a:p>
          <a:p>
            <a:pPr marL="457200" marR="0" lvl="0" indent="-342900" algn="l" rtl="0">
              <a:lnSpc>
                <a:spcPct val="150000"/>
              </a:lnSpc>
              <a:spcBef>
                <a:spcPts val="0"/>
              </a:spcBef>
              <a:spcAft>
                <a:spcPts val="0"/>
              </a:spcAft>
              <a:buClr>
                <a:schemeClr val="dk1"/>
              </a:buClr>
              <a:buSzPts val="1800"/>
              <a:buChar char="●"/>
            </a:pPr>
            <a:r>
              <a:rPr lang="en" b="1">
                <a:solidFill>
                  <a:schemeClr val="dk1"/>
                </a:solidFill>
              </a:rPr>
              <a:t>Utilitarianism- </a:t>
            </a:r>
            <a:r>
              <a:rPr lang="en">
                <a:solidFill>
                  <a:schemeClr val="dk1"/>
                </a:solidFill>
              </a:rPr>
              <a:t>while many people may benefit from research, not everyone will agree to have their data used for a specific study.</a:t>
            </a:r>
            <a:endParaRPr>
              <a:solidFill>
                <a:schemeClr val="dk1"/>
              </a:solidFill>
            </a:endParaRPr>
          </a:p>
          <a:p>
            <a:pPr marL="457200" marR="0" lvl="0" indent="-342900" algn="l" rtl="0">
              <a:lnSpc>
                <a:spcPct val="150000"/>
              </a:lnSpc>
              <a:spcBef>
                <a:spcPts val="0"/>
              </a:spcBef>
              <a:spcAft>
                <a:spcPts val="0"/>
              </a:spcAft>
              <a:buClr>
                <a:schemeClr val="dk1"/>
              </a:buClr>
              <a:buSzPts val="1800"/>
              <a:buChar char="●"/>
            </a:pPr>
            <a:r>
              <a:rPr lang="en" b="1">
                <a:solidFill>
                  <a:schemeClr val="dk1"/>
                </a:solidFill>
              </a:rPr>
              <a:t>Social Contract theory</a:t>
            </a:r>
            <a:r>
              <a:rPr lang="en">
                <a:solidFill>
                  <a:schemeClr val="dk1"/>
                </a:solidFill>
              </a:rPr>
              <a:t> </a:t>
            </a:r>
            <a:r>
              <a:rPr lang="en" b="1">
                <a:solidFill>
                  <a:schemeClr val="dk1"/>
                </a:solidFill>
              </a:rPr>
              <a:t>analysis-</a:t>
            </a:r>
            <a:r>
              <a:rPr lang="en">
                <a:solidFill>
                  <a:schemeClr val="dk1"/>
                </a:solidFill>
              </a:rPr>
              <a:t> Everyone has their right to change their choice at any time, but in static consent it’s not possible.</a:t>
            </a:r>
            <a:endParaRPr>
              <a:solidFill>
                <a:schemeClr val="dk1"/>
              </a:solidFill>
            </a:endParaRPr>
          </a:p>
          <a:p>
            <a:pPr marL="457200" marR="0" lvl="0" indent="-342900" algn="l" rtl="0">
              <a:lnSpc>
                <a:spcPct val="150000"/>
              </a:lnSpc>
              <a:spcBef>
                <a:spcPts val="0"/>
              </a:spcBef>
              <a:spcAft>
                <a:spcPts val="0"/>
              </a:spcAft>
              <a:buClr>
                <a:schemeClr val="dk1"/>
              </a:buClr>
              <a:buSzPts val="1800"/>
              <a:buChar char="●"/>
            </a:pPr>
            <a:r>
              <a:rPr lang="en" b="1">
                <a:solidFill>
                  <a:schemeClr val="dk1"/>
                </a:solidFill>
              </a:rPr>
              <a:t>Virtue Ethics Analysis- </a:t>
            </a:r>
            <a:r>
              <a:rPr lang="en">
                <a:solidFill>
                  <a:schemeClr val="dk1"/>
                </a:solidFill>
              </a:rPr>
              <a:t>obtaining consent is fair but the right thing for the researchers is to update the consent form for a new research.</a:t>
            </a:r>
            <a:endParaRPr>
              <a:solidFill>
                <a:schemeClr val="dk1"/>
              </a:solidFill>
            </a:endParaRPr>
          </a:p>
        </p:txBody>
      </p:sp>
    </p:spTree>
  </p:cSld>
  <p:clrMapOvr>
    <a:masterClrMapping/>
  </p:clrMapOvr>
  <p:transition spd="med">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700"/>
              <a:t>Citizen Science and Static Consent</a:t>
            </a:r>
            <a:endParaRPr sz="2700"/>
          </a:p>
        </p:txBody>
      </p:sp>
      <p:sp>
        <p:nvSpPr>
          <p:cNvPr id="110" name="Google Shape;110;p21"/>
          <p:cNvSpPr txBox="1">
            <a:spLocks noGrp="1"/>
          </p:cNvSpPr>
          <p:nvPr>
            <p:ph type="body" idx="1"/>
          </p:nvPr>
        </p:nvSpPr>
        <p:spPr>
          <a:xfrm>
            <a:off x="628650" y="1369219"/>
            <a:ext cx="7993727" cy="3119654"/>
          </a:xfrm>
          <a:prstGeom prst="rect">
            <a:avLst/>
          </a:prstGeom>
          <a:noFill/>
          <a:ln>
            <a:noFill/>
          </a:ln>
        </p:spPr>
        <p:txBody>
          <a:bodyPr spcFirstLastPara="1" wrap="square" lIns="68575" tIns="34275" rIns="68575" bIns="34275" anchor="t" anchorCtr="0">
            <a:noAutofit/>
          </a:bodyPr>
          <a:lstStyle/>
          <a:p>
            <a:pPr marL="177800" lvl="0" indent="-177800" algn="just" rtl="0">
              <a:lnSpc>
                <a:spcPct val="150000"/>
              </a:lnSpc>
              <a:spcBef>
                <a:spcPts val="0"/>
              </a:spcBef>
              <a:spcAft>
                <a:spcPts val="0"/>
              </a:spcAft>
              <a:buSzPts val="1800"/>
              <a:buChar char="●"/>
            </a:pPr>
            <a:r>
              <a:rPr lang="en" sz="1800">
                <a:solidFill>
                  <a:schemeClr val="dk1"/>
                </a:solidFill>
              </a:rPr>
              <a:t>Citizen science is the practice of public participation and collaboration in scientific research to increase scientific knowledge. People share and contribute to data monitoring and collection programs through citizen science.</a:t>
            </a:r>
            <a:endParaRPr sz="1800">
              <a:solidFill>
                <a:schemeClr val="dk1"/>
              </a:solidFill>
            </a:endParaRPr>
          </a:p>
          <a:p>
            <a:pPr marL="177800" lvl="0" indent="-177800" algn="just" rtl="0">
              <a:lnSpc>
                <a:spcPct val="150000"/>
              </a:lnSpc>
              <a:spcBef>
                <a:spcPts val="800"/>
              </a:spcBef>
              <a:spcAft>
                <a:spcPts val="1200"/>
              </a:spcAft>
              <a:buSzPts val="1800"/>
              <a:buChar char="●"/>
            </a:pPr>
            <a:r>
              <a:rPr lang="en" sz="1800" i="0">
                <a:solidFill>
                  <a:schemeClr val="dk1"/>
                </a:solidFill>
              </a:rPr>
              <a:t>In citizen science, little attention has been paid to concerns about knowledge extraction, namely, the collection and circulation of (sensitive) data without explicit individual and/or community consent, and the subsequent potential traumatization of the such extraction process</a:t>
            </a:r>
            <a:endParaRPr sz="1800">
              <a:solidFill>
                <a:schemeClr val="dk1"/>
              </a:solidFill>
            </a:endParaRPr>
          </a:p>
        </p:txBody>
      </p:sp>
      <p:sp>
        <p:nvSpPr>
          <p:cNvPr id="111" name="Google Shape;111;p21"/>
          <p:cNvSpPr txBox="1"/>
          <p:nvPr/>
        </p:nvSpPr>
        <p:spPr>
          <a:xfrm>
            <a:off x="0" y="4981917"/>
            <a:ext cx="5893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b="0" i="0" u="sng" strike="noStrike" cap="none">
                <a:solidFill>
                  <a:schemeClr val="hlink"/>
                </a:solidFill>
                <a:latin typeface="Calibri"/>
                <a:ea typeface="Calibri"/>
                <a:cs typeface="Calibri"/>
                <a:sym typeface="Calibri"/>
                <a:hlinkClick r:id="rId3"/>
              </a:rPr>
              <a:t>https://bmcmedethics.biomedcentral.com/articles/10.1186/s12910-016-0162-9</a:t>
            </a:r>
            <a:endParaRPr sz="900">
              <a:solidFill>
                <a:schemeClr val="dk1"/>
              </a:solidFill>
              <a:latin typeface="Calibri"/>
              <a:ea typeface="Calibri"/>
              <a:cs typeface="Calibri"/>
              <a:sym typeface="Calibri"/>
            </a:endParaRPr>
          </a:p>
        </p:txBody>
      </p:sp>
    </p:spTree>
  </p:cSld>
  <p:clrMapOvr>
    <a:masterClrMapping/>
  </p:clrMapOvr>
  <p:transition spd="med">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700"/>
              <a:t>Research</a:t>
            </a:r>
            <a:endParaRPr sz="2700"/>
          </a:p>
        </p:txBody>
      </p:sp>
      <p:sp>
        <p:nvSpPr>
          <p:cNvPr id="118" name="Google Shape;118;p22"/>
          <p:cNvSpPr txBox="1">
            <a:spLocks noGrp="1"/>
          </p:cNvSpPr>
          <p:nvPr>
            <p:ph type="body" idx="1"/>
          </p:nvPr>
        </p:nvSpPr>
        <p:spPr>
          <a:xfrm>
            <a:off x="391738" y="1344281"/>
            <a:ext cx="3886200" cy="3263503"/>
          </a:xfrm>
          <a:prstGeom prst="rect">
            <a:avLst/>
          </a:prstGeom>
          <a:noFill/>
          <a:ln>
            <a:noFill/>
          </a:ln>
        </p:spPr>
        <p:txBody>
          <a:bodyPr spcFirstLastPara="1" wrap="square" lIns="68575" tIns="34275" rIns="68575" bIns="34275" anchor="t" anchorCtr="0">
            <a:normAutofit/>
          </a:bodyPr>
          <a:lstStyle/>
          <a:p>
            <a:pPr marL="177800" lvl="0" indent="-171450" algn="just" rtl="0">
              <a:lnSpc>
                <a:spcPct val="90000"/>
              </a:lnSpc>
              <a:spcBef>
                <a:spcPts val="0"/>
              </a:spcBef>
              <a:spcAft>
                <a:spcPts val="0"/>
              </a:spcAft>
              <a:buSzPts val="2100"/>
              <a:buChar char="●"/>
            </a:pPr>
            <a:r>
              <a:rPr lang="en">
                <a:solidFill>
                  <a:schemeClr val="dk1"/>
                </a:solidFill>
              </a:rPr>
              <a:t>Findings from various peer-reviewed papers and study shows the weightage that Dynamic Consent holds.</a:t>
            </a:r>
            <a:endParaRPr>
              <a:solidFill>
                <a:schemeClr val="dk1"/>
              </a:solidFill>
            </a:endParaRPr>
          </a:p>
          <a:p>
            <a:pPr marL="177800" lvl="0" indent="-171450" algn="just" rtl="0">
              <a:lnSpc>
                <a:spcPct val="90000"/>
              </a:lnSpc>
              <a:spcBef>
                <a:spcPts val="800"/>
              </a:spcBef>
              <a:spcAft>
                <a:spcPts val="0"/>
              </a:spcAft>
              <a:buSzPts val="2100"/>
              <a:buChar char="●"/>
            </a:pPr>
            <a:r>
              <a:rPr lang="en">
                <a:solidFill>
                  <a:schemeClr val="dk1"/>
                </a:solidFill>
              </a:rPr>
              <a:t>Many citizen science projects exist outside of institutions where regulations apply, and there is no central authority or governing body that oversees the field of citizen science. </a:t>
            </a:r>
            <a:endParaRPr>
              <a:solidFill>
                <a:schemeClr val="dk1"/>
              </a:solidFill>
            </a:endParaRPr>
          </a:p>
        </p:txBody>
      </p:sp>
      <p:pic>
        <p:nvPicPr>
          <p:cNvPr id="119" name="Google Shape;119;p22"/>
          <p:cNvPicPr preferRelativeResize="0">
            <a:picLocks noGrp="1"/>
          </p:cNvPicPr>
          <p:nvPr>
            <p:ph type="body" idx="2"/>
          </p:nvPr>
        </p:nvPicPr>
        <p:blipFill rotWithShape="1">
          <a:blip r:embed="rId3">
            <a:alphaModFix/>
          </a:blip>
          <a:srcRect/>
          <a:stretch/>
        </p:blipFill>
        <p:spPr>
          <a:xfrm>
            <a:off x="4277950" y="1090815"/>
            <a:ext cx="4812000" cy="3770400"/>
          </a:xfrm>
          <a:prstGeom prst="rect">
            <a:avLst/>
          </a:prstGeom>
          <a:noFill/>
          <a:ln>
            <a:noFill/>
          </a:ln>
        </p:spPr>
      </p:pic>
      <p:sp>
        <p:nvSpPr>
          <p:cNvPr id="120" name="Google Shape;120;p22"/>
          <p:cNvSpPr txBox="1"/>
          <p:nvPr/>
        </p:nvSpPr>
        <p:spPr>
          <a:xfrm>
            <a:off x="0" y="4963213"/>
            <a:ext cx="5893203" cy="2077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https://link.springer.com/chapter/10.1007/978-3-030-58278-4_20#Abs1</a:t>
            </a:r>
            <a:endParaRPr sz="900">
              <a:solidFill>
                <a:schemeClr val="dk1"/>
              </a:solidFill>
              <a:latin typeface="Calibri"/>
              <a:ea typeface="Calibri"/>
              <a:cs typeface="Calibri"/>
              <a:sym typeface="Calibri"/>
            </a:endParaRPr>
          </a:p>
        </p:txBody>
      </p:sp>
    </p:spTree>
  </p:cSld>
  <p:clrMapOvr>
    <a:masterClrMapping/>
  </p:clrMapOvr>
  <p:transition spd="med">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628650" y="221664"/>
            <a:ext cx="7799773"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700"/>
              <a:t>Working of Dynamic Consent</a:t>
            </a:r>
            <a:endParaRPr sz="2700"/>
          </a:p>
        </p:txBody>
      </p:sp>
      <p:sp>
        <p:nvSpPr>
          <p:cNvPr id="127" name="Google Shape;127;p23"/>
          <p:cNvSpPr txBox="1">
            <a:spLocks noGrp="1"/>
          </p:cNvSpPr>
          <p:nvPr>
            <p:ph type="body" idx="1"/>
          </p:nvPr>
        </p:nvSpPr>
        <p:spPr>
          <a:xfrm>
            <a:off x="405020" y="1239911"/>
            <a:ext cx="3504040" cy="2975372"/>
          </a:xfrm>
          <a:prstGeom prst="rect">
            <a:avLst/>
          </a:prstGeom>
          <a:noFill/>
          <a:ln>
            <a:noFill/>
          </a:ln>
        </p:spPr>
        <p:txBody>
          <a:bodyPr spcFirstLastPara="1" wrap="square" lIns="68575" tIns="34275" rIns="68575" bIns="34275" anchor="t" anchorCtr="0">
            <a:noAutofit/>
          </a:bodyPr>
          <a:lstStyle/>
          <a:p>
            <a:pPr marL="177800" lvl="0" indent="-177800" algn="just" rtl="0">
              <a:lnSpc>
                <a:spcPct val="150000"/>
              </a:lnSpc>
              <a:spcBef>
                <a:spcPts val="0"/>
              </a:spcBef>
              <a:spcAft>
                <a:spcPts val="0"/>
              </a:spcAft>
              <a:buSzPts val="1800"/>
              <a:buChar char="●"/>
            </a:pPr>
            <a:r>
              <a:rPr lang="en" sz="1800">
                <a:solidFill>
                  <a:schemeClr val="dk1"/>
                </a:solidFill>
              </a:rPr>
              <a:t>An active interface between the research scientists and the people.</a:t>
            </a:r>
            <a:endParaRPr>
              <a:solidFill>
                <a:schemeClr val="dk1"/>
              </a:solidFill>
            </a:endParaRPr>
          </a:p>
          <a:p>
            <a:pPr marL="177800" lvl="0" indent="-177800" algn="just" rtl="0">
              <a:lnSpc>
                <a:spcPct val="160000"/>
              </a:lnSpc>
              <a:spcBef>
                <a:spcPts val="800"/>
              </a:spcBef>
              <a:spcAft>
                <a:spcPts val="1200"/>
              </a:spcAft>
              <a:buSzPts val="1800"/>
              <a:buChar char="●"/>
            </a:pPr>
            <a:r>
              <a:rPr lang="en" sz="1800" b="0" i="0">
                <a:solidFill>
                  <a:schemeClr val="dk1"/>
                </a:solidFill>
              </a:rPr>
              <a:t>Designing, implementing, and maintaining a Dynamic Consent platform requires staff with good communication and IT skills. </a:t>
            </a:r>
            <a:endParaRPr>
              <a:solidFill>
                <a:schemeClr val="dk1"/>
              </a:solidFill>
            </a:endParaRPr>
          </a:p>
        </p:txBody>
      </p:sp>
      <p:pic>
        <p:nvPicPr>
          <p:cNvPr id="128" name="Google Shape;128;p23" descr="figure 1"/>
          <p:cNvPicPr preferRelativeResize="0">
            <a:picLocks noGrp="1"/>
          </p:cNvPicPr>
          <p:nvPr>
            <p:ph type="body" idx="2"/>
          </p:nvPr>
        </p:nvPicPr>
        <p:blipFill rotWithShape="1">
          <a:blip r:embed="rId3">
            <a:alphaModFix/>
          </a:blip>
          <a:srcRect/>
          <a:stretch/>
        </p:blipFill>
        <p:spPr>
          <a:xfrm>
            <a:off x="4234071" y="1177786"/>
            <a:ext cx="4820354" cy="2994162"/>
          </a:xfrm>
          <a:prstGeom prst="rect">
            <a:avLst/>
          </a:prstGeom>
          <a:noFill/>
          <a:ln>
            <a:noFill/>
          </a:ln>
        </p:spPr>
      </p:pic>
      <p:sp>
        <p:nvSpPr>
          <p:cNvPr id="129" name="Google Shape;129;p23"/>
          <p:cNvSpPr txBox="1"/>
          <p:nvPr/>
        </p:nvSpPr>
        <p:spPr>
          <a:xfrm>
            <a:off x="0" y="4981917"/>
            <a:ext cx="5893203" cy="2077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b="0" i="0" u="sng">
                <a:solidFill>
                  <a:schemeClr val="hlink"/>
                </a:solidFill>
                <a:latin typeface="Roboto"/>
                <a:ea typeface="Roboto"/>
                <a:cs typeface="Roboto"/>
                <a:sym typeface="Roboto"/>
                <a:hlinkClick r:id="rId4"/>
              </a:rPr>
              <a:t>https://data-blog.gbif.org/post/gbif-citizen-science-data/</a:t>
            </a:r>
            <a:endParaRPr sz="900">
              <a:solidFill>
                <a:schemeClr val="dk1"/>
              </a:solidFill>
              <a:latin typeface="Calibri"/>
              <a:ea typeface="Calibri"/>
              <a:cs typeface="Calibri"/>
              <a:sym typeface="Calibri"/>
            </a:endParaRPr>
          </a:p>
        </p:txBody>
      </p:sp>
    </p:spTree>
  </p:cSld>
  <p:clrMapOvr>
    <a:masterClrMapping/>
  </p:clrMapOvr>
  <p:transition spd="med">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700"/>
              <a:t>Ethical considerations</a:t>
            </a:r>
            <a:endParaRPr sz="2700"/>
          </a:p>
        </p:txBody>
      </p:sp>
      <p:sp>
        <p:nvSpPr>
          <p:cNvPr id="135" name="Google Shape;135;p24"/>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0" lvl="0" indent="0" algn="l" rtl="0">
              <a:lnSpc>
                <a:spcPct val="98181"/>
              </a:lnSpc>
              <a:spcBef>
                <a:spcPts val="1000"/>
              </a:spcBef>
              <a:spcAft>
                <a:spcPts val="0"/>
              </a:spcAft>
              <a:buClr>
                <a:schemeClr val="dk1"/>
              </a:buClr>
              <a:buSzPts val="1100"/>
              <a:buFont typeface="Arial"/>
              <a:buNone/>
            </a:pPr>
            <a:r>
              <a:rPr lang="en">
                <a:solidFill>
                  <a:schemeClr val="dk1"/>
                </a:solidFill>
              </a:rPr>
              <a:t>•Transparency</a:t>
            </a:r>
            <a:endParaRPr>
              <a:solidFill>
                <a:schemeClr val="dk1"/>
              </a:solidFill>
            </a:endParaRPr>
          </a:p>
          <a:p>
            <a:pPr marL="0" lvl="0" indent="0" algn="l" rtl="0">
              <a:lnSpc>
                <a:spcPct val="98181"/>
              </a:lnSpc>
              <a:spcBef>
                <a:spcPts val="1200"/>
              </a:spcBef>
              <a:spcAft>
                <a:spcPts val="0"/>
              </a:spcAft>
              <a:buClr>
                <a:schemeClr val="dk1"/>
              </a:buClr>
              <a:buSzPts val="1100"/>
              <a:buFont typeface="Arial"/>
              <a:buNone/>
            </a:pPr>
            <a:r>
              <a:rPr lang="en">
                <a:solidFill>
                  <a:schemeClr val="dk1"/>
                </a:solidFill>
              </a:rPr>
              <a:t>•Consent through Technology based platforms</a:t>
            </a:r>
            <a:endParaRPr>
              <a:solidFill>
                <a:schemeClr val="dk1"/>
              </a:solidFill>
            </a:endParaRPr>
          </a:p>
          <a:p>
            <a:pPr marL="0" lvl="0" indent="0" algn="l" rtl="0">
              <a:lnSpc>
                <a:spcPct val="98181"/>
              </a:lnSpc>
              <a:spcBef>
                <a:spcPts val="1200"/>
              </a:spcBef>
              <a:spcAft>
                <a:spcPts val="0"/>
              </a:spcAft>
              <a:buClr>
                <a:schemeClr val="dk1"/>
              </a:buClr>
              <a:buSzPts val="1100"/>
              <a:buFont typeface="Arial"/>
              <a:buNone/>
            </a:pPr>
            <a:r>
              <a:rPr lang="en">
                <a:solidFill>
                  <a:schemeClr val="dk1"/>
                </a:solidFill>
              </a:rPr>
              <a:t>•Wrapped information</a:t>
            </a:r>
            <a:endParaRPr>
              <a:solidFill>
                <a:schemeClr val="dk1"/>
              </a:solidFill>
            </a:endParaRPr>
          </a:p>
          <a:p>
            <a:pPr marL="0" lvl="0" indent="0" algn="l" rtl="0">
              <a:lnSpc>
                <a:spcPct val="98181"/>
              </a:lnSpc>
              <a:spcBef>
                <a:spcPts val="1200"/>
              </a:spcBef>
              <a:spcAft>
                <a:spcPts val="0"/>
              </a:spcAft>
              <a:buClr>
                <a:schemeClr val="dk1"/>
              </a:buClr>
              <a:buSzPts val="1100"/>
              <a:buFont typeface="Arial"/>
              <a:buNone/>
            </a:pPr>
            <a:r>
              <a:rPr lang="en">
                <a:solidFill>
                  <a:schemeClr val="dk1"/>
                </a:solidFill>
              </a:rPr>
              <a:t>•Choice of Opt-in an Opt-out</a:t>
            </a:r>
            <a:endParaRPr>
              <a:solidFill>
                <a:schemeClr val="dk1"/>
              </a:solidFill>
            </a:endParaRPr>
          </a:p>
          <a:p>
            <a:pPr marL="0" lvl="0" indent="0" algn="l" rtl="0">
              <a:lnSpc>
                <a:spcPct val="98181"/>
              </a:lnSpc>
              <a:spcBef>
                <a:spcPts val="1200"/>
              </a:spcBef>
              <a:spcAft>
                <a:spcPts val="0"/>
              </a:spcAft>
              <a:buClr>
                <a:schemeClr val="dk1"/>
              </a:buClr>
              <a:buSzPts val="1100"/>
              <a:buFont typeface="Arial"/>
              <a:buNone/>
            </a:pPr>
            <a:r>
              <a:rPr lang="en">
                <a:solidFill>
                  <a:schemeClr val="dk1"/>
                </a:solidFill>
              </a:rPr>
              <a:t>•Ownership of the data</a:t>
            </a:r>
            <a:endParaRPr>
              <a:solidFill>
                <a:schemeClr val="dk1"/>
              </a:solidFill>
            </a:endParaRPr>
          </a:p>
          <a:p>
            <a:pPr marL="0" lvl="0" indent="0" algn="l" rtl="0">
              <a:lnSpc>
                <a:spcPct val="98181"/>
              </a:lnSpc>
              <a:spcBef>
                <a:spcPts val="1200"/>
              </a:spcBef>
              <a:spcAft>
                <a:spcPts val="0"/>
              </a:spcAft>
              <a:buClr>
                <a:schemeClr val="dk1"/>
              </a:buClr>
              <a:buSzPts val="1100"/>
              <a:buFont typeface="Arial"/>
              <a:buNone/>
            </a:pPr>
            <a:r>
              <a:rPr lang="en">
                <a:solidFill>
                  <a:schemeClr val="dk1"/>
                </a:solidFill>
              </a:rPr>
              <a:t>•Conforms to the laws of Data protection and privacy</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transition spd="med">
    <p:push dir="u"/>
  </p:transition>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931</Words>
  <Application>Microsoft Office PowerPoint</Application>
  <PresentationFormat>On-screen Show (16:9)</PresentationFormat>
  <Paragraphs>82</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Oswald</vt:lpstr>
      <vt:lpstr>Calibri</vt:lpstr>
      <vt:lpstr>Roboto</vt:lpstr>
      <vt:lpstr>Average</vt:lpstr>
      <vt:lpstr>Arial</vt:lpstr>
      <vt:lpstr>Georgia</vt:lpstr>
      <vt:lpstr>Slate</vt:lpstr>
      <vt:lpstr>DYNAMIC CONSENT</vt:lpstr>
      <vt:lpstr>Problem Statement</vt:lpstr>
      <vt:lpstr>What and Why Dynamic Consent?</vt:lpstr>
      <vt:lpstr>Ethical considerations of Static Consent </vt:lpstr>
      <vt:lpstr>Ethical Theory Evaluation of Static Consent </vt:lpstr>
      <vt:lpstr>Citizen Science and Static Consent</vt:lpstr>
      <vt:lpstr>Research</vt:lpstr>
      <vt:lpstr>Working of Dynamic Consent</vt:lpstr>
      <vt:lpstr>Ethical considerations</vt:lpstr>
      <vt:lpstr>Features of Dynamic consent</vt:lpstr>
      <vt:lpstr>Ethical evaluation</vt:lpstr>
      <vt:lpstr>Industry 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CONSENT</dc:title>
  <cp:lastModifiedBy>Varun B</cp:lastModifiedBy>
  <cp:revision>5</cp:revision>
  <dcterms:modified xsi:type="dcterms:W3CDTF">2022-12-07T21:20:35Z</dcterms:modified>
</cp:coreProperties>
</file>