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73" r:id="rId8"/>
    <p:sldId id="261" r:id="rId9"/>
    <p:sldId id="272" r:id="rId10"/>
    <p:sldId id="262" r:id="rId11"/>
    <p:sldId id="263" r:id="rId12"/>
    <p:sldId id="264" r:id="rId13"/>
    <p:sldId id="269" r:id="rId14"/>
    <p:sldId id="271" r:id="rId15"/>
    <p:sldId id="270" r:id="rId16"/>
    <p:sldId id="267" r:id="rId17"/>
    <p:sldId id="266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1FE25-583A-4AE9-AC1F-89749DBA99CE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3082E-3897-49DB-B862-53989D14CF5C}">
      <dgm:prSet phldrT="[Text]"/>
      <dgm:spPr/>
      <dgm:t>
        <a:bodyPr/>
        <a:lstStyle/>
        <a:p>
          <a:r>
            <a:rPr lang="en-US" dirty="0" smtClean="0"/>
            <a:t>3459</a:t>
          </a:r>
          <a:endParaRPr lang="en-US" dirty="0"/>
        </a:p>
      </dgm:t>
    </dgm:pt>
    <dgm:pt modelId="{CE97FBE7-4CA5-4E35-88BE-24F27DCD3B15}" type="parTrans" cxnId="{CD1B936E-02B3-4C4C-AE13-24B6810B5BFF}">
      <dgm:prSet/>
      <dgm:spPr/>
      <dgm:t>
        <a:bodyPr/>
        <a:lstStyle/>
        <a:p>
          <a:endParaRPr lang="en-US"/>
        </a:p>
      </dgm:t>
    </dgm:pt>
    <dgm:pt modelId="{314A86E4-FA3C-4E3D-9532-0AF1DA7215FB}" type="sibTrans" cxnId="{CD1B936E-02B3-4C4C-AE13-24B6810B5BFF}">
      <dgm:prSet/>
      <dgm:spPr/>
      <dgm:t>
        <a:bodyPr/>
        <a:lstStyle/>
        <a:p>
          <a:endParaRPr lang="en-US"/>
        </a:p>
      </dgm:t>
    </dgm:pt>
    <dgm:pt modelId="{9985A711-B52C-47CC-96FF-D942A4A695DC}">
      <dgm:prSet phldrT="[Text]"/>
      <dgm:spPr/>
      <dgm:t>
        <a:bodyPr/>
        <a:lstStyle/>
        <a:p>
          <a:r>
            <a:rPr lang="en-US" dirty="0" smtClean="0"/>
            <a:t>446</a:t>
          </a:r>
          <a:endParaRPr lang="en-US" dirty="0"/>
        </a:p>
      </dgm:t>
    </dgm:pt>
    <dgm:pt modelId="{5BBE5DE6-0344-4D61-89AD-9FE5070BD337}" type="parTrans" cxnId="{A5308E5D-8EE7-4478-9D24-4982B67682AE}">
      <dgm:prSet/>
      <dgm:spPr/>
      <dgm:t>
        <a:bodyPr/>
        <a:lstStyle/>
        <a:p>
          <a:endParaRPr lang="en-US"/>
        </a:p>
      </dgm:t>
    </dgm:pt>
    <dgm:pt modelId="{88EBE147-1A63-4F2B-8E98-B45FE68EA5F0}" type="sibTrans" cxnId="{A5308E5D-8EE7-4478-9D24-4982B67682AE}">
      <dgm:prSet/>
      <dgm:spPr/>
      <dgm:t>
        <a:bodyPr/>
        <a:lstStyle/>
        <a:p>
          <a:endParaRPr lang="en-US"/>
        </a:p>
      </dgm:t>
    </dgm:pt>
    <dgm:pt modelId="{76AA5B80-3EE7-4CF0-9237-410A691092E0}">
      <dgm:prSet phldrT="[Text]"/>
      <dgm:spPr/>
      <dgm:t>
        <a:bodyPr/>
        <a:lstStyle/>
        <a:p>
          <a:r>
            <a:rPr lang="en-US" dirty="0" smtClean="0"/>
            <a:t>716</a:t>
          </a:r>
          <a:endParaRPr lang="en-US" dirty="0"/>
        </a:p>
      </dgm:t>
    </dgm:pt>
    <dgm:pt modelId="{B632A295-10D9-4602-A976-BB829D2EB8F9}" type="parTrans" cxnId="{BFBB1E93-3B67-4F47-9590-A98602579E49}">
      <dgm:prSet/>
      <dgm:spPr/>
      <dgm:t>
        <a:bodyPr/>
        <a:lstStyle/>
        <a:p>
          <a:endParaRPr lang="en-US"/>
        </a:p>
      </dgm:t>
    </dgm:pt>
    <dgm:pt modelId="{8B635E60-FE2E-488C-8CBA-B1DD472027AB}" type="sibTrans" cxnId="{BFBB1E93-3B67-4F47-9590-A98602579E49}">
      <dgm:prSet/>
      <dgm:spPr/>
      <dgm:t>
        <a:bodyPr/>
        <a:lstStyle/>
        <a:p>
          <a:endParaRPr lang="en-US"/>
        </a:p>
      </dgm:t>
    </dgm:pt>
    <dgm:pt modelId="{4D9D60BE-B442-4F56-A9CD-579605116D87}">
      <dgm:prSet phldrT="[Text]"/>
      <dgm:spPr/>
      <dgm:t>
        <a:bodyPr/>
        <a:lstStyle/>
        <a:p>
          <a:r>
            <a:rPr lang="en-US" dirty="0" smtClean="0"/>
            <a:t>1730</a:t>
          </a:r>
          <a:endParaRPr lang="en-US" dirty="0"/>
        </a:p>
      </dgm:t>
    </dgm:pt>
    <dgm:pt modelId="{A910F24F-670E-490E-8479-58129565ED7A}" type="parTrans" cxnId="{078637B1-70E3-40E2-8547-7B4087793558}">
      <dgm:prSet/>
      <dgm:spPr/>
      <dgm:t>
        <a:bodyPr/>
        <a:lstStyle/>
        <a:p>
          <a:endParaRPr lang="en-US"/>
        </a:p>
      </dgm:t>
    </dgm:pt>
    <dgm:pt modelId="{F5ECE64A-3AA7-4186-AA39-C7B11E81A4BA}" type="sibTrans" cxnId="{078637B1-70E3-40E2-8547-7B4087793558}">
      <dgm:prSet/>
      <dgm:spPr/>
      <dgm:t>
        <a:bodyPr/>
        <a:lstStyle/>
        <a:p>
          <a:endParaRPr lang="en-US"/>
        </a:p>
      </dgm:t>
    </dgm:pt>
    <dgm:pt modelId="{1D243E5B-1F36-4E19-9805-B03EB5E6F8E7}" type="pres">
      <dgm:prSet presAssocID="{1C41FE25-583A-4AE9-AC1F-89749DBA99C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E89CE5-66A0-4D91-8A23-CE168FA127DE}" type="pres">
      <dgm:prSet presAssocID="{1C41FE25-583A-4AE9-AC1F-89749DBA99CE}" presName="diamond" presStyleLbl="bgShp" presStyleIdx="0" presStyleCnt="1"/>
      <dgm:spPr/>
    </dgm:pt>
    <dgm:pt modelId="{CB5983AC-D683-4BF8-843A-7A379B678BDB}" type="pres">
      <dgm:prSet presAssocID="{1C41FE25-583A-4AE9-AC1F-89749DBA99C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97112-FC4E-4ACF-8A6D-B48BCBF80B6D}" type="pres">
      <dgm:prSet presAssocID="{1C41FE25-583A-4AE9-AC1F-89749DBA99C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35D1B-CFC2-4A3C-86E7-8BA447393912}" type="pres">
      <dgm:prSet presAssocID="{1C41FE25-583A-4AE9-AC1F-89749DBA99C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798F6-B9F9-473E-AF56-606EC1DB5273}" type="pres">
      <dgm:prSet presAssocID="{1C41FE25-583A-4AE9-AC1F-89749DBA99C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08E5D-8EE7-4478-9D24-4982B67682AE}" srcId="{1C41FE25-583A-4AE9-AC1F-89749DBA99CE}" destId="{9985A711-B52C-47CC-96FF-D942A4A695DC}" srcOrd="1" destOrd="0" parTransId="{5BBE5DE6-0344-4D61-89AD-9FE5070BD337}" sibTransId="{88EBE147-1A63-4F2B-8E98-B45FE68EA5F0}"/>
    <dgm:cxn modelId="{2BCD734E-AD01-4604-862C-2E1D1F65364A}" type="presOf" srcId="{76AA5B80-3EE7-4CF0-9237-410A691092E0}" destId="{78035D1B-CFC2-4A3C-86E7-8BA447393912}" srcOrd="0" destOrd="0" presId="urn:microsoft.com/office/officeart/2005/8/layout/matrix3"/>
    <dgm:cxn modelId="{CD1B936E-02B3-4C4C-AE13-24B6810B5BFF}" srcId="{1C41FE25-583A-4AE9-AC1F-89749DBA99CE}" destId="{4363082E-3897-49DB-B862-53989D14CF5C}" srcOrd="0" destOrd="0" parTransId="{CE97FBE7-4CA5-4E35-88BE-24F27DCD3B15}" sibTransId="{314A86E4-FA3C-4E3D-9532-0AF1DA7215FB}"/>
    <dgm:cxn modelId="{64AC1FE0-97AB-4D68-AF5E-C9954FB366F3}" type="presOf" srcId="{4363082E-3897-49DB-B862-53989D14CF5C}" destId="{CB5983AC-D683-4BF8-843A-7A379B678BDB}" srcOrd="0" destOrd="0" presId="urn:microsoft.com/office/officeart/2005/8/layout/matrix3"/>
    <dgm:cxn modelId="{078637B1-70E3-40E2-8547-7B4087793558}" srcId="{1C41FE25-583A-4AE9-AC1F-89749DBA99CE}" destId="{4D9D60BE-B442-4F56-A9CD-579605116D87}" srcOrd="3" destOrd="0" parTransId="{A910F24F-670E-490E-8479-58129565ED7A}" sibTransId="{F5ECE64A-3AA7-4186-AA39-C7B11E81A4BA}"/>
    <dgm:cxn modelId="{BFBB1E93-3B67-4F47-9590-A98602579E49}" srcId="{1C41FE25-583A-4AE9-AC1F-89749DBA99CE}" destId="{76AA5B80-3EE7-4CF0-9237-410A691092E0}" srcOrd="2" destOrd="0" parTransId="{B632A295-10D9-4602-A976-BB829D2EB8F9}" sibTransId="{8B635E60-FE2E-488C-8CBA-B1DD472027AB}"/>
    <dgm:cxn modelId="{2136327C-89D6-4515-B4D3-92C6E3B1038F}" type="presOf" srcId="{9985A711-B52C-47CC-96FF-D942A4A695DC}" destId="{F3A97112-FC4E-4ACF-8A6D-B48BCBF80B6D}" srcOrd="0" destOrd="0" presId="urn:microsoft.com/office/officeart/2005/8/layout/matrix3"/>
    <dgm:cxn modelId="{846C88B5-BEDE-4BCE-AF21-FE9D416E0FFC}" type="presOf" srcId="{4D9D60BE-B442-4F56-A9CD-579605116D87}" destId="{379798F6-B9F9-473E-AF56-606EC1DB5273}" srcOrd="0" destOrd="0" presId="urn:microsoft.com/office/officeart/2005/8/layout/matrix3"/>
    <dgm:cxn modelId="{FB5CC242-B828-4578-BAE5-3A74379FF316}" type="presOf" srcId="{1C41FE25-583A-4AE9-AC1F-89749DBA99CE}" destId="{1D243E5B-1F36-4E19-9805-B03EB5E6F8E7}" srcOrd="0" destOrd="0" presId="urn:microsoft.com/office/officeart/2005/8/layout/matrix3"/>
    <dgm:cxn modelId="{A76A4FFF-2EFF-4FF3-AB8D-9DBEC0C9888B}" type="presParOf" srcId="{1D243E5B-1F36-4E19-9805-B03EB5E6F8E7}" destId="{49E89CE5-66A0-4D91-8A23-CE168FA127DE}" srcOrd="0" destOrd="0" presId="urn:microsoft.com/office/officeart/2005/8/layout/matrix3"/>
    <dgm:cxn modelId="{4DF32AD4-689C-4F27-A999-53CCB2541601}" type="presParOf" srcId="{1D243E5B-1F36-4E19-9805-B03EB5E6F8E7}" destId="{CB5983AC-D683-4BF8-843A-7A379B678BDB}" srcOrd="1" destOrd="0" presId="urn:microsoft.com/office/officeart/2005/8/layout/matrix3"/>
    <dgm:cxn modelId="{10102C95-3CBD-4DE1-9C54-CE60C2AD8849}" type="presParOf" srcId="{1D243E5B-1F36-4E19-9805-B03EB5E6F8E7}" destId="{F3A97112-FC4E-4ACF-8A6D-B48BCBF80B6D}" srcOrd="2" destOrd="0" presId="urn:microsoft.com/office/officeart/2005/8/layout/matrix3"/>
    <dgm:cxn modelId="{676D9BA4-46EB-4999-8318-3CF7B43563F9}" type="presParOf" srcId="{1D243E5B-1F36-4E19-9805-B03EB5E6F8E7}" destId="{78035D1B-CFC2-4A3C-86E7-8BA447393912}" srcOrd="3" destOrd="0" presId="urn:microsoft.com/office/officeart/2005/8/layout/matrix3"/>
    <dgm:cxn modelId="{6CD4A2F2-42E3-4758-8E65-D0131DA60358}" type="presParOf" srcId="{1D243E5B-1F36-4E19-9805-B03EB5E6F8E7}" destId="{379798F6-B9F9-473E-AF56-606EC1DB5273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2E770-9103-4606-A3B2-1072BF6A642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3EF8A-F3D3-485F-8843-9E58FD1FDA69}">
      <dgm:prSet phldrT="[Text]"/>
      <dgm:spPr/>
      <dgm:t>
        <a:bodyPr/>
        <a:lstStyle/>
        <a:p>
          <a:r>
            <a:rPr lang="en-US" dirty="0" smtClean="0"/>
            <a:t>1394</a:t>
          </a:r>
          <a:endParaRPr lang="en-US" dirty="0"/>
        </a:p>
      </dgm:t>
    </dgm:pt>
    <dgm:pt modelId="{981B1A6D-24B3-42A3-826B-2476181C05FB}" type="parTrans" cxnId="{3AA33D98-31E8-4C4B-AB1C-1F2EFBBB2EF8}">
      <dgm:prSet/>
      <dgm:spPr/>
      <dgm:t>
        <a:bodyPr/>
        <a:lstStyle/>
        <a:p>
          <a:endParaRPr lang="en-US"/>
        </a:p>
      </dgm:t>
    </dgm:pt>
    <dgm:pt modelId="{EFEF7C25-D083-46B3-BF0F-384823E78E81}" type="sibTrans" cxnId="{3AA33D98-31E8-4C4B-AB1C-1F2EFBBB2EF8}">
      <dgm:prSet/>
      <dgm:spPr/>
      <dgm:t>
        <a:bodyPr/>
        <a:lstStyle/>
        <a:p>
          <a:endParaRPr lang="en-US"/>
        </a:p>
      </dgm:t>
    </dgm:pt>
    <dgm:pt modelId="{F5E39400-6E24-42B7-8FC4-B4B468DE1E80}">
      <dgm:prSet phldrT="[Text]"/>
      <dgm:spPr/>
      <dgm:t>
        <a:bodyPr/>
        <a:lstStyle/>
        <a:p>
          <a:r>
            <a:rPr lang="en-US" dirty="0" smtClean="0"/>
            <a:t>340</a:t>
          </a:r>
          <a:endParaRPr lang="en-US" dirty="0"/>
        </a:p>
      </dgm:t>
    </dgm:pt>
    <dgm:pt modelId="{9FDF20A3-6083-4C27-90E1-B6A736409418}" type="parTrans" cxnId="{FE208EE3-C893-4034-A1EA-BCCD09A0C3BD}">
      <dgm:prSet/>
      <dgm:spPr/>
      <dgm:t>
        <a:bodyPr/>
        <a:lstStyle/>
        <a:p>
          <a:endParaRPr lang="en-US"/>
        </a:p>
      </dgm:t>
    </dgm:pt>
    <dgm:pt modelId="{FA2312BD-68EB-449C-8EAD-D50B10042C13}" type="sibTrans" cxnId="{FE208EE3-C893-4034-A1EA-BCCD09A0C3BD}">
      <dgm:prSet/>
      <dgm:spPr/>
      <dgm:t>
        <a:bodyPr/>
        <a:lstStyle/>
        <a:p>
          <a:endParaRPr lang="en-US"/>
        </a:p>
      </dgm:t>
    </dgm:pt>
    <dgm:pt modelId="{064F80CE-4595-469D-A153-9BADB0989A94}">
      <dgm:prSet phldrT="[Text]"/>
      <dgm:spPr/>
      <dgm:t>
        <a:bodyPr/>
        <a:lstStyle/>
        <a:p>
          <a:r>
            <a:rPr lang="en-US" dirty="0" smtClean="0"/>
            <a:t>193</a:t>
          </a:r>
          <a:endParaRPr lang="en-US" dirty="0"/>
        </a:p>
      </dgm:t>
    </dgm:pt>
    <dgm:pt modelId="{25C27CBA-BAD8-4D81-8F9F-B683BD949F4F}" type="parTrans" cxnId="{1962BD2F-A207-4155-907B-CDD4D413DB60}">
      <dgm:prSet/>
      <dgm:spPr/>
      <dgm:t>
        <a:bodyPr/>
        <a:lstStyle/>
        <a:p>
          <a:endParaRPr lang="en-US"/>
        </a:p>
      </dgm:t>
    </dgm:pt>
    <dgm:pt modelId="{4CDACC99-15E4-4D54-8FE5-E83D039F0878}" type="sibTrans" cxnId="{1962BD2F-A207-4155-907B-CDD4D413DB60}">
      <dgm:prSet/>
      <dgm:spPr/>
      <dgm:t>
        <a:bodyPr/>
        <a:lstStyle/>
        <a:p>
          <a:endParaRPr lang="en-US"/>
        </a:p>
      </dgm:t>
    </dgm:pt>
    <dgm:pt modelId="{9D812090-06CC-4BF4-B7DF-9892AE96BC33}">
      <dgm:prSet phldrT="[Text]"/>
      <dgm:spPr/>
      <dgm:t>
        <a:bodyPr/>
        <a:lstStyle/>
        <a:p>
          <a:r>
            <a:rPr lang="en-US" dirty="0" smtClean="0"/>
            <a:t>796</a:t>
          </a:r>
          <a:endParaRPr lang="en-US" dirty="0"/>
        </a:p>
      </dgm:t>
    </dgm:pt>
    <dgm:pt modelId="{3123B4F6-A295-4159-A60E-CA4DB868FEF8}" type="parTrans" cxnId="{724C55DC-8200-4091-90B5-29B1B218C231}">
      <dgm:prSet/>
      <dgm:spPr/>
    </dgm:pt>
    <dgm:pt modelId="{D495CD56-BD7B-4547-954E-8921F117DC07}" type="sibTrans" cxnId="{724C55DC-8200-4091-90B5-29B1B218C231}">
      <dgm:prSet/>
      <dgm:spPr/>
    </dgm:pt>
    <dgm:pt modelId="{E6F3ED29-40E9-4CBB-8371-664C8C4C4DA7}" type="pres">
      <dgm:prSet presAssocID="{2BB2E770-9103-4606-A3B2-1072BF6A642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207AB3-E39E-4F0F-B68E-8C9AE00B95B1}" type="pres">
      <dgm:prSet presAssocID="{2BB2E770-9103-4606-A3B2-1072BF6A6426}" presName="axisShape" presStyleLbl="bgShp" presStyleIdx="0" presStyleCnt="1"/>
      <dgm:spPr/>
    </dgm:pt>
    <dgm:pt modelId="{E37CB020-D1A6-4565-A150-A5A07D272E41}" type="pres">
      <dgm:prSet presAssocID="{2BB2E770-9103-4606-A3B2-1072BF6A642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31722-34D2-4CA9-8510-0E1FC99574DF}" type="pres">
      <dgm:prSet presAssocID="{2BB2E770-9103-4606-A3B2-1072BF6A642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F61E5-8803-4EA8-8475-5B0472C13E4A}" type="pres">
      <dgm:prSet presAssocID="{2BB2E770-9103-4606-A3B2-1072BF6A642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AF87D-63AB-4DE7-A650-EE306893F58C}" type="pres">
      <dgm:prSet presAssocID="{2BB2E770-9103-4606-A3B2-1072BF6A642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08EE3-C893-4034-A1EA-BCCD09A0C3BD}" srcId="{2BB2E770-9103-4606-A3B2-1072BF6A6426}" destId="{F5E39400-6E24-42B7-8FC4-B4B468DE1E80}" srcOrd="1" destOrd="0" parTransId="{9FDF20A3-6083-4C27-90E1-B6A736409418}" sibTransId="{FA2312BD-68EB-449C-8EAD-D50B10042C13}"/>
    <dgm:cxn modelId="{096BB6FC-95EF-42F6-973D-839DF9AE277F}" type="presOf" srcId="{37B3EF8A-F3D3-485F-8843-9E58FD1FDA69}" destId="{E37CB020-D1A6-4565-A150-A5A07D272E41}" srcOrd="0" destOrd="0" presId="urn:microsoft.com/office/officeart/2005/8/layout/matrix2"/>
    <dgm:cxn modelId="{89EFA75D-F26A-4B0E-A3AA-28C35A34D819}" type="presOf" srcId="{064F80CE-4595-469D-A153-9BADB0989A94}" destId="{9B1F61E5-8803-4EA8-8475-5B0472C13E4A}" srcOrd="0" destOrd="0" presId="urn:microsoft.com/office/officeart/2005/8/layout/matrix2"/>
    <dgm:cxn modelId="{724C55DC-8200-4091-90B5-29B1B218C231}" srcId="{2BB2E770-9103-4606-A3B2-1072BF6A6426}" destId="{9D812090-06CC-4BF4-B7DF-9892AE96BC33}" srcOrd="3" destOrd="0" parTransId="{3123B4F6-A295-4159-A60E-CA4DB868FEF8}" sibTransId="{D495CD56-BD7B-4547-954E-8921F117DC07}"/>
    <dgm:cxn modelId="{939A5C66-6ABF-4F36-A437-17C7345C97C5}" type="presOf" srcId="{9D812090-06CC-4BF4-B7DF-9892AE96BC33}" destId="{E3CAF87D-63AB-4DE7-A650-EE306893F58C}" srcOrd="0" destOrd="0" presId="urn:microsoft.com/office/officeart/2005/8/layout/matrix2"/>
    <dgm:cxn modelId="{1962BD2F-A207-4155-907B-CDD4D413DB60}" srcId="{2BB2E770-9103-4606-A3B2-1072BF6A6426}" destId="{064F80CE-4595-469D-A153-9BADB0989A94}" srcOrd="2" destOrd="0" parTransId="{25C27CBA-BAD8-4D81-8F9F-B683BD949F4F}" sibTransId="{4CDACC99-15E4-4D54-8FE5-E83D039F0878}"/>
    <dgm:cxn modelId="{3AA33D98-31E8-4C4B-AB1C-1F2EFBBB2EF8}" srcId="{2BB2E770-9103-4606-A3B2-1072BF6A6426}" destId="{37B3EF8A-F3D3-485F-8843-9E58FD1FDA69}" srcOrd="0" destOrd="0" parTransId="{981B1A6D-24B3-42A3-826B-2476181C05FB}" sibTransId="{EFEF7C25-D083-46B3-BF0F-384823E78E81}"/>
    <dgm:cxn modelId="{2485A378-78C1-496F-AAB4-3CD792C12E07}" type="presOf" srcId="{F5E39400-6E24-42B7-8FC4-B4B468DE1E80}" destId="{50E31722-34D2-4CA9-8510-0E1FC99574DF}" srcOrd="0" destOrd="0" presId="urn:microsoft.com/office/officeart/2005/8/layout/matrix2"/>
    <dgm:cxn modelId="{723B4A08-FA03-4B14-B032-2A21CBF27DB4}" type="presOf" srcId="{2BB2E770-9103-4606-A3B2-1072BF6A6426}" destId="{E6F3ED29-40E9-4CBB-8371-664C8C4C4DA7}" srcOrd="0" destOrd="0" presId="urn:microsoft.com/office/officeart/2005/8/layout/matrix2"/>
    <dgm:cxn modelId="{3F4670E6-281D-41ED-8A74-1E0EB8586E4E}" type="presParOf" srcId="{E6F3ED29-40E9-4CBB-8371-664C8C4C4DA7}" destId="{A1207AB3-E39E-4F0F-B68E-8C9AE00B95B1}" srcOrd="0" destOrd="0" presId="urn:microsoft.com/office/officeart/2005/8/layout/matrix2"/>
    <dgm:cxn modelId="{E114A2A3-6413-4F97-9721-923852AF2DD0}" type="presParOf" srcId="{E6F3ED29-40E9-4CBB-8371-664C8C4C4DA7}" destId="{E37CB020-D1A6-4565-A150-A5A07D272E41}" srcOrd="1" destOrd="0" presId="urn:microsoft.com/office/officeart/2005/8/layout/matrix2"/>
    <dgm:cxn modelId="{49CD0D55-DF21-4DA0-9CEB-B5123040201E}" type="presParOf" srcId="{E6F3ED29-40E9-4CBB-8371-664C8C4C4DA7}" destId="{50E31722-34D2-4CA9-8510-0E1FC99574DF}" srcOrd="2" destOrd="0" presId="urn:microsoft.com/office/officeart/2005/8/layout/matrix2"/>
    <dgm:cxn modelId="{5BF76474-49AE-4B94-8442-206C5F476581}" type="presParOf" srcId="{E6F3ED29-40E9-4CBB-8371-664C8C4C4DA7}" destId="{9B1F61E5-8803-4EA8-8475-5B0472C13E4A}" srcOrd="3" destOrd="0" presId="urn:microsoft.com/office/officeart/2005/8/layout/matrix2"/>
    <dgm:cxn modelId="{BFAAA915-89CD-4512-8408-E2D97616F2E8}" type="presParOf" srcId="{E6F3ED29-40E9-4CBB-8371-664C8C4C4DA7}" destId="{E3CAF87D-63AB-4DE7-A650-EE306893F58C}" srcOrd="4" destOrd="0" presId="urn:microsoft.com/office/officeart/2005/8/layout/matrix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EC2F-0BC1-4EAA-915A-3D289B1FEC0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9C81-E76D-4C7A-884A-99C33857EF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672414" cy="1298575"/>
          </a:xfrm>
        </p:spPr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Lead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Score</a:t>
            </a:r>
            <a:r>
              <a:rPr lang="en-US" b="1" spc="-10" dirty="0" smtClean="0">
                <a:latin typeface="Times New Roman"/>
                <a:cs typeface="Times New Roman"/>
              </a:rPr>
              <a:t> Case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Study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14950"/>
            <a:ext cx="5929322" cy="1643050"/>
          </a:xfrm>
        </p:spPr>
        <p:txBody>
          <a:bodyPr/>
          <a:lstStyle/>
          <a:p>
            <a:pPr algn="l"/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Submitted</a:t>
            </a:r>
            <a:r>
              <a:rPr lang="en-US" b="1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Varun Kumar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City</a:t>
            </a:r>
            <a:endParaRPr lang="en-US" dirty="0"/>
          </a:p>
        </p:txBody>
      </p:sp>
      <p:pic>
        <p:nvPicPr>
          <p:cNvPr id="4" name="Content Placeholder 3" descr="C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090" y="1600200"/>
            <a:ext cx="626982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142976" y="121442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 conversion has happened from Mumbai.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US" dirty="0" smtClean="0"/>
              <a:t>Lead Source</a:t>
            </a:r>
            <a:endParaRPr lang="en-US" dirty="0"/>
          </a:p>
        </p:txBody>
      </p:sp>
      <p:pic>
        <p:nvPicPr>
          <p:cNvPr id="4" name="Content Placeholder 3" descr="le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785926"/>
            <a:ext cx="7037872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57356" y="1428736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Google and Direct traffic generates maximum number of leads.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Last Activity</a:t>
            </a:r>
            <a:endParaRPr lang="en-US" dirty="0"/>
          </a:p>
        </p:txBody>
      </p:sp>
      <p:pic>
        <p:nvPicPr>
          <p:cNvPr id="4" name="Content Placeholder 3" descr="Last 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5926"/>
            <a:ext cx="9031907" cy="4714907"/>
          </a:xfrm>
        </p:spPr>
      </p:pic>
      <p:sp>
        <p:nvSpPr>
          <p:cNvPr id="5" name="TextBox 4"/>
          <p:cNvSpPr txBox="1"/>
          <p:nvPr/>
        </p:nvSpPr>
        <p:spPr>
          <a:xfrm>
            <a:off x="1428728" y="1428736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Last</a:t>
            </a:r>
            <a:r>
              <a:rPr lang="en-US" b="1" spc="-8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Activity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value </a:t>
            </a:r>
            <a:r>
              <a:rPr lang="en-US" b="1" dirty="0" smtClean="0">
                <a:latin typeface="Times New Roman"/>
                <a:cs typeface="Times New Roman"/>
              </a:rPr>
              <a:t>of </a:t>
            </a:r>
            <a:r>
              <a:rPr lang="en-US" b="1" spc="-5" dirty="0" smtClean="0">
                <a:latin typeface="Times New Roman"/>
                <a:cs typeface="Times New Roman"/>
              </a:rPr>
              <a:t>SMS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Sent'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had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more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conversion.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7772400" cy="1470025"/>
          </a:xfrm>
        </p:spPr>
        <p:txBody>
          <a:bodyPr/>
          <a:lstStyle/>
          <a:p>
            <a:pPr algn="l"/>
            <a:r>
              <a:rPr lang="en-US" b="1" dirty="0" smtClean="0"/>
              <a:t>Data Conversion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7343804" cy="3709998"/>
          </a:xfrm>
        </p:spPr>
        <p:txBody>
          <a:bodyPr/>
          <a:lstStyle/>
          <a:p>
            <a:pPr marL="12700" algn="l">
              <a:lnSpc>
                <a:spcPct val="100000"/>
              </a:lnSpc>
              <a:spcBef>
                <a:spcPts val="130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5" dirty="0" smtClean="0">
                <a:solidFill>
                  <a:srgbClr val="404040"/>
                </a:solidFill>
                <a:cs typeface="Calibri"/>
              </a:rPr>
              <a:t> Numerical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20" dirty="0" smtClean="0">
                <a:solidFill>
                  <a:srgbClr val="404040"/>
                </a:solidFill>
                <a:cs typeface="Calibri"/>
              </a:rPr>
              <a:t>Variables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 are</a:t>
            </a:r>
            <a:r>
              <a:rPr lang="en-US" spc="-10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404040"/>
                </a:solidFill>
                <a:cs typeface="Calibri"/>
              </a:rPr>
              <a:t>Normalized</a:t>
            </a:r>
            <a:endParaRPr lang="en-US" dirty="0" smtClean="0"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" dirty="0" smtClean="0">
                <a:solidFill>
                  <a:srgbClr val="404040"/>
                </a:solidFill>
                <a:cs typeface="Calibri"/>
              </a:rPr>
              <a:t> Dummy</a:t>
            </a:r>
            <a:r>
              <a:rPr lang="en-US" spc="-2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Variables</a:t>
            </a:r>
            <a:r>
              <a:rPr lang="en-US" spc="-10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are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created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20" dirty="0" smtClean="0">
                <a:solidFill>
                  <a:srgbClr val="404040"/>
                </a:solidFill>
                <a:cs typeface="Calibri"/>
              </a:rPr>
              <a:t>for</a:t>
            </a:r>
            <a:r>
              <a:rPr lang="en-US" spc="-10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object</a:t>
            </a:r>
            <a:r>
              <a:rPr lang="en-US" spc="-10" dirty="0" smtClean="0">
                <a:solidFill>
                  <a:srgbClr val="404040"/>
                </a:solidFill>
                <a:cs typeface="Calibri"/>
              </a:rPr>
              <a:t>        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type</a:t>
            </a:r>
            <a:r>
              <a:rPr lang="en-US" spc="-10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variables</a:t>
            </a:r>
            <a:endParaRPr lang="en-US" dirty="0" smtClean="0"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75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55" dirty="0" smtClean="0">
                <a:solidFill>
                  <a:srgbClr val="404040"/>
                </a:solidFill>
                <a:cs typeface="Calibri"/>
              </a:rPr>
              <a:t>  Total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25" dirty="0" smtClean="0">
                <a:solidFill>
                  <a:srgbClr val="404040"/>
                </a:solidFill>
                <a:cs typeface="Calibri"/>
              </a:rPr>
              <a:t>Rows </a:t>
            </a:r>
            <a:r>
              <a:rPr lang="en-US" spc="-20" dirty="0" smtClean="0">
                <a:solidFill>
                  <a:srgbClr val="404040"/>
                </a:solidFill>
                <a:cs typeface="Calibri"/>
              </a:rPr>
              <a:t>for</a:t>
            </a:r>
            <a:r>
              <a:rPr lang="en-US" spc="-1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404040"/>
                </a:solidFill>
                <a:cs typeface="Calibri"/>
              </a:rPr>
              <a:t>Analysis:</a:t>
            </a:r>
            <a:r>
              <a:rPr lang="en-US" spc="-20" dirty="0" smtClean="0">
                <a:solidFill>
                  <a:srgbClr val="404040"/>
                </a:solidFill>
                <a:cs typeface="Calibri"/>
              </a:rPr>
              <a:t> 9074</a:t>
            </a:r>
            <a:endParaRPr lang="en-US" dirty="0" smtClean="0"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101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55" dirty="0" smtClean="0">
                <a:solidFill>
                  <a:srgbClr val="404040"/>
                </a:solidFill>
                <a:cs typeface="Calibri"/>
              </a:rPr>
              <a:t> Total</a:t>
            </a:r>
            <a:r>
              <a:rPr lang="en-US" spc="-20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Columns</a:t>
            </a:r>
            <a:r>
              <a:rPr lang="en-US" spc="-35" dirty="0" smtClean="0">
                <a:solidFill>
                  <a:srgbClr val="404040"/>
                </a:solidFill>
                <a:cs typeface="Calibri"/>
              </a:rPr>
              <a:t> </a:t>
            </a:r>
            <a:r>
              <a:rPr lang="en-US" spc="-20" dirty="0" smtClean="0">
                <a:solidFill>
                  <a:srgbClr val="404040"/>
                </a:solidFill>
                <a:cs typeface="Calibri"/>
              </a:rPr>
              <a:t>for</a:t>
            </a:r>
            <a:r>
              <a:rPr lang="en-US" spc="-5" dirty="0" smtClean="0">
                <a:solidFill>
                  <a:srgbClr val="404040"/>
                </a:solidFill>
                <a:cs typeface="Calibri"/>
              </a:rPr>
              <a:t> Analysis:</a:t>
            </a:r>
            <a:r>
              <a:rPr lang="en-US" spc="-25" dirty="0" smtClean="0">
                <a:solidFill>
                  <a:srgbClr val="404040"/>
                </a:solidFill>
                <a:cs typeface="Calibri"/>
              </a:rPr>
              <a:t> 69</a:t>
            </a:r>
            <a:endParaRPr lang="en-US" dirty="0" smtClean="0">
              <a:cs typeface="Calibri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04" cy="7143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Variables Impacting the Conversion Rate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214422"/>
            <a:ext cx="8572560" cy="5429288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Do Not Email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Total Visits 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Total Time Spent On Website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Lead Origin – Lead Page Submission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 Lead Origin – Lead Add Form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Lead Source - </a:t>
            </a:r>
            <a:r>
              <a:rPr lang="en-US" sz="2200" dirty="0" err="1" smtClean="0">
                <a:solidFill>
                  <a:schemeClr val="tx1"/>
                </a:solidFill>
              </a:rPr>
              <a:t>Olark</a:t>
            </a:r>
            <a:r>
              <a:rPr lang="en-US" sz="2200" dirty="0" smtClean="0">
                <a:solidFill>
                  <a:schemeClr val="tx1"/>
                </a:solidFill>
              </a:rPr>
              <a:t> Chat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 Last Source – </a:t>
            </a:r>
            <a:r>
              <a:rPr lang="en-US" sz="2200" dirty="0" err="1" smtClean="0">
                <a:solidFill>
                  <a:schemeClr val="tx1"/>
                </a:solidFill>
              </a:rPr>
              <a:t>Welingak</a:t>
            </a:r>
            <a:r>
              <a:rPr lang="en-US" sz="2200" dirty="0" smtClean="0">
                <a:solidFill>
                  <a:schemeClr val="tx1"/>
                </a:solidFill>
              </a:rPr>
              <a:t> Website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 Last Activity – Email Bounced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 Last Activity – Not Sure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Last Activity – </a:t>
            </a:r>
            <a:r>
              <a:rPr lang="en-US" sz="2200" dirty="0" err="1" smtClean="0">
                <a:solidFill>
                  <a:schemeClr val="tx1"/>
                </a:solidFill>
              </a:rPr>
              <a:t>Olark</a:t>
            </a:r>
            <a:r>
              <a:rPr lang="en-US" sz="2200" dirty="0" smtClean="0">
                <a:solidFill>
                  <a:schemeClr val="tx1"/>
                </a:solidFill>
              </a:rPr>
              <a:t> Chat Conversation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Last Activity – SMS Sent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Current Occupation – No Information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Current Occupation – Working Professional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Last Notable Activity – Had a Phone Conversation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Last Notable Activity – Unreachable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214942" cy="107154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Model Building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358246" cy="478634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Splitting the Data into Training and Testing Sets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The first basic step for regression is performing a train-test split, we have chosen 70:30  ratio.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Use RFE for Feature Selection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Running RFE with 15 variables as output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Building Model by removing the variable whose   p- value is greater than 0.05 and VIF value is greater than 5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Predictions on test data set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 Overall accuracy 81%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+mn-lt"/>
              </a:rPr>
              <a:t>ROC curve and </a:t>
            </a:r>
            <a:r>
              <a:rPr lang="en-US" sz="3600" b="1" dirty="0">
                <a:latin typeface="+mn-lt"/>
              </a:rPr>
              <a:t>Precision and Recall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/>
          </a:p>
        </p:txBody>
      </p:sp>
      <p:pic>
        <p:nvPicPr>
          <p:cNvPr id="4" name="Content Placeholder 3" descr="rec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417" y="1928802"/>
            <a:ext cx="4763584" cy="3201129"/>
          </a:xfrm>
        </p:spPr>
      </p:pic>
      <p:pic>
        <p:nvPicPr>
          <p:cNvPr id="5" name="Picture 4" descr="r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298"/>
            <a:ext cx="4286248" cy="4209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786454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Finding optimal cut off point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optimal </a:t>
            </a:r>
            <a:r>
              <a:rPr lang="en-US" dirty="0" err="1" smtClean="0"/>
              <a:t>cutt</a:t>
            </a:r>
            <a:r>
              <a:rPr lang="en-US" dirty="0" smtClean="0"/>
              <a:t> off probability is that where we get balanced sensitivity and specificity.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14298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graph depicts an optimal cut off of 0.42 based on Precision and Recall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2918"/>
            <a:ext cx="821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Evaluation - Sensitivity and Specificity on Train Data Set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500174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graph depicts an optimal cut off of 0.34 based on Accuracy, Sensitivity and Specificity</a:t>
            </a:r>
            <a:endParaRPr lang="en-US" dirty="0"/>
          </a:p>
        </p:txBody>
      </p:sp>
      <p:pic>
        <p:nvPicPr>
          <p:cNvPr id="6" name="Picture 5" descr="ac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554"/>
            <a:ext cx="4827100" cy="3378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2132" y="1500174"/>
            <a:ext cx="335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2198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Confusion</a:t>
            </a:r>
            <a:r>
              <a:rPr lang="en-US" b="1" spc="-9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Matrix</a:t>
            </a:r>
            <a:endParaRPr lang="en-US" b="1" dirty="0">
              <a:latin typeface="Times New Roman"/>
              <a:cs typeface="Times New Roman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715008" y="2071678"/>
          <a:ext cx="2571768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72066" y="3714752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Accuracy - 81%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Sensitivity - 70 %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Specificity - 88 %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False Positive Rate - 11 %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Positive Predictive Value - 79 %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Positive Predictive Value – 83 %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4291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Model Evaluation – Sensitivity and Specificity on Test Dataset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9"/>
            <a:ext cx="3071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Confusion Matrix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57224" y="1928802"/>
          <a:ext cx="2214578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4214818"/>
            <a:ext cx="27146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dirty="0" smtClean="0"/>
              <a:t>Accuracy - 80 %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Sensitivity - 80 %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Specificity - 80 %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42852"/>
            <a:ext cx="6958034" cy="5841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422"/>
            <a:ext cx="9144000" cy="542928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It was found that the variables that mattered the most in the potential buyers are  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We should make calls to the leads coming from the lead sources "</a:t>
            </a:r>
            <a:r>
              <a:rPr lang="en-US" dirty="0" err="1" smtClean="0">
                <a:solidFill>
                  <a:schemeClr val="tx1"/>
                </a:solidFill>
              </a:rPr>
              <a:t>Welingak</a:t>
            </a:r>
            <a:r>
              <a:rPr lang="en-US" dirty="0" smtClean="0">
                <a:solidFill>
                  <a:schemeClr val="tx1"/>
                </a:solidFill>
              </a:rPr>
              <a:t> Websites" and "Reference" as these are more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Wes should make calls to the leads who are the "working professionals" as they are more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We should make calls to the leads who spent "more time on the websites" as these are more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should make calls to the leads coming from the lead sources "</a:t>
            </a:r>
            <a:r>
              <a:rPr lang="en-US" dirty="0" err="1" smtClean="0">
                <a:solidFill>
                  <a:schemeClr val="tx1"/>
                </a:solidFill>
              </a:rPr>
              <a:t>Olark</a:t>
            </a:r>
            <a:r>
              <a:rPr lang="en-US" dirty="0" smtClean="0">
                <a:solidFill>
                  <a:schemeClr val="tx1"/>
                </a:solidFill>
              </a:rPr>
              <a:t> Chat" as these are more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We should make calls to the leads whose last activity was SMS Sent as they are more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We should not make calls to the leads whose last activity was "</a:t>
            </a:r>
            <a:r>
              <a:rPr lang="en-US" dirty="0" err="1" smtClean="0">
                <a:solidFill>
                  <a:schemeClr val="tx1"/>
                </a:solidFill>
              </a:rPr>
              <a:t>Olark</a:t>
            </a:r>
            <a:r>
              <a:rPr lang="en-US" dirty="0" smtClean="0">
                <a:solidFill>
                  <a:schemeClr val="tx1"/>
                </a:solidFill>
              </a:rPr>
              <a:t> Chat Conversation" as they are not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We should not make calls to the leads whose lead origin is "Landing Page Submission" as they are not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should not make calls to the leads whose Specialization was "Others" as they are not likely to get converted.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should not make calls to the leads who chose the option of "Do not Email" as "yes" as they are not likely to get converted.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Keeping these in mind the X Education can flourish as they have a very high  chance to get almost all the potential buyers to change their mind and buy their  courses.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143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spc="-5" dirty="0" smtClean="0"/>
              <a:t>Lead</a:t>
            </a:r>
            <a:r>
              <a:rPr lang="en-US" b="1" spc="5" dirty="0" smtClean="0"/>
              <a:t> </a:t>
            </a:r>
            <a:r>
              <a:rPr lang="en-US" b="1" spc="-10" dirty="0" smtClean="0"/>
              <a:t>Score</a:t>
            </a:r>
            <a:r>
              <a:rPr lang="en-US" b="1" spc="5" dirty="0" smtClean="0"/>
              <a:t> </a:t>
            </a:r>
            <a:r>
              <a:rPr lang="en-US" b="1" spc="-5" dirty="0" smtClean="0"/>
              <a:t>Case</a:t>
            </a:r>
            <a:r>
              <a:rPr lang="en-US" b="1" spc="5" dirty="0" smtClean="0"/>
              <a:t> </a:t>
            </a:r>
            <a:r>
              <a:rPr lang="en-US" b="1" spc="-5" dirty="0" smtClean="0"/>
              <a:t>Study</a:t>
            </a:r>
            <a:r>
              <a:rPr lang="en-US" b="1" spc="10" dirty="0" smtClean="0"/>
              <a:t> </a:t>
            </a:r>
            <a:r>
              <a:rPr lang="en-US" b="1" spc="-5" dirty="0" smtClean="0"/>
              <a:t>for	X</a:t>
            </a:r>
            <a:r>
              <a:rPr lang="en-US" b="1" spc="-50" dirty="0" smtClean="0"/>
              <a:t> </a:t>
            </a:r>
            <a:r>
              <a:rPr lang="en-US" b="1" spc="-5" dirty="0" smtClean="0"/>
              <a:t>Education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358246" cy="4857784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1800" b="1" spc="-5" dirty="0" smtClean="0">
                <a:latin typeface="Times New Roman"/>
                <a:cs typeface="Times New Roman"/>
              </a:rPr>
              <a:t>Problem</a:t>
            </a:r>
            <a:r>
              <a:rPr lang="en-US" sz="1800" b="1" spc="-50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Times New Roman"/>
                <a:cs typeface="Times New Roman"/>
              </a:rPr>
              <a:t>Statement</a:t>
            </a:r>
            <a:r>
              <a:rPr lang="en-US" sz="1800" b="1" spc="-5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:</a:t>
            </a:r>
          </a:p>
          <a:p>
            <a:pPr marL="36830" marR="105410">
              <a:lnSpc>
                <a:spcPts val="1620"/>
              </a:lnSpc>
              <a:buFont typeface="Wingdings" pitchFamily="2" charset="2"/>
              <a:buChar char="Ø"/>
            </a:pPr>
            <a:r>
              <a:rPr lang="en-US" sz="1600" spc="-5" dirty="0" smtClean="0">
                <a:latin typeface="Times New Roman"/>
                <a:cs typeface="Times New Roman"/>
              </a:rPr>
              <a:t>X Education sells </a:t>
            </a:r>
            <a:r>
              <a:rPr lang="en-US" sz="1600" dirty="0" smtClean="0">
                <a:latin typeface="Times New Roman"/>
                <a:cs typeface="Times New Roman"/>
              </a:rPr>
              <a:t>online </a:t>
            </a:r>
            <a:r>
              <a:rPr lang="en-US" sz="1600" spc="-5" dirty="0" smtClean="0">
                <a:latin typeface="Times New Roman"/>
                <a:cs typeface="Times New Roman"/>
              </a:rPr>
              <a:t>courses </a:t>
            </a:r>
            <a:r>
              <a:rPr lang="en-US" sz="1600" dirty="0" smtClean="0">
                <a:latin typeface="Times New Roman"/>
                <a:cs typeface="Times New Roman"/>
              </a:rPr>
              <a:t>to </a:t>
            </a:r>
            <a:r>
              <a:rPr lang="en-US" sz="1600" spc="-5" dirty="0" smtClean="0">
                <a:latin typeface="Times New Roman"/>
                <a:cs typeface="Times New Roman"/>
              </a:rPr>
              <a:t>industry </a:t>
            </a:r>
            <a:r>
              <a:rPr lang="en-US" sz="1600" dirty="0" smtClean="0">
                <a:latin typeface="Times New Roman"/>
                <a:cs typeface="Times New Roman"/>
              </a:rPr>
              <a:t>professionals. </a:t>
            </a:r>
            <a:r>
              <a:rPr lang="en-US" sz="1600" spc="-5" dirty="0" smtClean="0">
                <a:latin typeface="Times New Roman"/>
                <a:cs typeface="Times New Roman"/>
              </a:rPr>
              <a:t>We markets its courses </a:t>
            </a:r>
            <a:r>
              <a:rPr lang="en-US" sz="1600" dirty="0" smtClean="0">
                <a:latin typeface="Times New Roman"/>
                <a:cs typeface="Times New Roman"/>
              </a:rPr>
              <a:t>on </a:t>
            </a:r>
            <a:r>
              <a:rPr lang="en-US" sz="1600" spc="-5" dirty="0" smtClean="0">
                <a:latin typeface="Times New Roman"/>
                <a:cs typeface="Times New Roman"/>
              </a:rPr>
              <a:t>several websites and search engines </a:t>
            </a:r>
            <a:r>
              <a:rPr lang="en-US" sz="1600" dirty="0" smtClean="0">
                <a:latin typeface="Times New Roman"/>
                <a:cs typeface="Times New Roman"/>
              </a:rPr>
              <a:t>like </a:t>
            </a:r>
            <a:r>
              <a:rPr lang="en-US" sz="1600" spc="-36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Google.</a:t>
            </a:r>
          </a:p>
          <a:p>
            <a:pPr marL="36830" marR="105410">
              <a:lnSpc>
                <a:spcPts val="1620"/>
              </a:lnSpc>
              <a:buFont typeface="Wingdings" pitchFamily="2" charset="2"/>
              <a:buChar char="Ø"/>
            </a:pPr>
            <a:r>
              <a:rPr lang="en-US" sz="1600" spc="-5" dirty="0" smtClean="0">
                <a:latin typeface="Times New Roman"/>
                <a:cs typeface="Times New Roman"/>
              </a:rPr>
              <a:t>Once these people </a:t>
            </a:r>
            <a:r>
              <a:rPr lang="en-US" sz="1600" dirty="0" smtClean="0">
                <a:latin typeface="Times New Roman"/>
                <a:cs typeface="Times New Roman"/>
              </a:rPr>
              <a:t>land on the </a:t>
            </a:r>
            <a:r>
              <a:rPr lang="en-US" sz="1600" spc="-5" dirty="0" smtClean="0">
                <a:latin typeface="Times New Roman"/>
                <a:cs typeface="Times New Roman"/>
              </a:rPr>
              <a:t>website, they might </a:t>
            </a:r>
            <a:r>
              <a:rPr lang="en-US" sz="1600" dirty="0" smtClean="0">
                <a:latin typeface="Times New Roman"/>
                <a:cs typeface="Times New Roman"/>
              </a:rPr>
              <a:t>browse the </a:t>
            </a:r>
            <a:r>
              <a:rPr lang="en-US" sz="1600" spc="-5" dirty="0" smtClean="0">
                <a:latin typeface="Times New Roman"/>
                <a:cs typeface="Times New Roman"/>
              </a:rPr>
              <a:t>courses </a:t>
            </a:r>
            <a:r>
              <a:rPr lang="en-US" sz="1600" dirty="0" smtClean="0">
                <a:latin typeface="Times New Roman"/>
                <a:cs typeface="Times New Roman"/>
              </a:rPr>
              <a:t>or fill up a form for the </a:t>
            </a:r>
            <a:r>
              <a:rPr lang="en-US" sz="1600" spc="-5" dirty="0" smtClean="0">
                <a:latin typeface="Times New Roman"/>
                <a:cs typeface="Times New Roman"/>
              </a:rPr>
              <a:t>course </a:t>
            </a:r>
            <a:r>
              <a:rPr lang="en-US" sz="1600" dirty="0" smtClean="0">
                <a:latin typeface="Times New Roman"/>
                <a:cs typeface="Times New Roman"/>
              </a:rPr>
              <a:t>or </a:t>
            </a:r>
            <a:r>
              <a:rPr lang="en-US" sz="1600" spc="-5" dirty="0" smtClean="0">
                <a:latin typeface="Times New Roman"/>
                <a:cs typeface="Times New Roman"/>
              </a:rPr>
              <a:t>watch some videos. When these </a:t>
            </a:r>
            <a:r>
              <a:rPr lang="en-US" sz="1600" spc="-36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people </a:t>
            </a:r>
            <a:r>
              <a:rPr lang="en-US" sz="1600" dirty="0" smtClean="0">
                <a:latin typeface="Times New Roman"/>
                <a:cs typeface="Times New Roman"/>
              </a:rPr>
              <a:t>fill up a form providing </a:t>
            </a:r>
            <a:r>
              <a:rPr lang="en-US" sz="1600" spc="-5" dirty="0" smtClean="0">
                <a:latin typeface="Times New Roman"/>
                <a:cs typeface="Times New Roman"/>
              </a:rPr>
              <a:t>their </a:t>
            </a:r>
            <a:r>
              <a:rPr lang="en-US" sz="1600" spc="-10" dirty="0" smtClean="0">
                <a:latin typeface="Times New Roman"/>
                <a:cs typeface="Times New Roman"/>
              </a:rPr>
              <a:t>email </a:t>
            </a:r>
            <a:r>
              <a:rPr lang="en-US" sz="1600" spc="-5" dirty="0" smtClean="0">
                <a:latin typeface="Times New Roman"/>
                <a:cs typeface="Times New Roman"/>
              </a:rPr>
              <a:t>address </a:t>
            </a:r>
            <a:r>
              <a:rPr lang="en-US" sz="1600" dirty="0" smtClean="0">
                <a:latin typeface="Times New Roman"/>
                <a:cs typeface="Times New Roman"/>
              </a:rPr>
              <a:t>or phone </a:t>
            </a:r>
            <a:r>
              <a:rPr lang="en-US" sz="1600" spc="-15" dirty="0" smtClean="0">
                <a:latin typeface="Times New Roman"/>
                <a:cs typeface="Times New Roman"/>
              </a:rPr>
              <a:t>number, </a:t>
            </a:r>
            <a:r>
              <a:rPr lang="en-US" sz="1600" spc="-5" dirty="0" smtClean="0">
                <a:latin typeface="Times New Roman"/>
                <a:cs typeface="Times New Roman"/>
              </a:rPr>
              <a:t>they are classified </a:t>
            </a:r>
            <a:r>
              <a:rPr lang="en-US" sz="1600" dirty="0" smtClean="0">
                <a:latin typeface="Times New Roman"/>
                <a:cs typeface="Times New Roman"/>
              </a:rPr>
              <a:t>to be a </a:t>
            </a:r>
            <a:r>
              <a:rPr lang="en-US" sz="1600" spc="-5" dirty="0" smtClean="0">
                <a:latin typeface="Times New Roman"/>
                <a:cs typeface="Times New Roman"/>
              </a:rPr>
              <a:t>lead. </a:t>
            </a:r>
            <a:r>
              <a:rPr lang="en-US" sz="1600" spc="-10" dirty="0" smtClean="0">
                <a:latin typeface="Times New Roman"/>
                <a:cs typeface="Times New Roman"/>
              </a:rPr>
              <a:t>Moreover, </a:t>
            </a:r>
            <a:r>
              <a:rPr lang="en-US" sz="1600" dirty="0" smtClean="0">
                <a:latin typeface="Times New Roman"/>
                <a:cs typeface="Times New Roman"/>
              </a:rPr>
              <a:t>We </a:t>
            </a:r>
            <a:r>
              <a:rPr lang="en-US" sz="1600" spc="-5" dirty="0" smtClean="0">
                <a:latin typeface="Times New Roman"/>
                <a:cs typeface="Times New Roman"/>
              </a:rPr>
              <a:t>also gets 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leads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through</a:t>
            </a:r>
            <a:r>
              <a:rPr lang="en-US" sz="1600" spc="-4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past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referrals.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36830" marR="105410">
              <a:lnSpc>
                <a:spcPts val="1620"/>
              </a:lnSpc>
              <a:buFont typeface="Wingdings" pitchFamily="2" charset="2"/>
              <a:buChar char="Ø"/>
            </a:pPr>
            <a:r>
              <a:rPr lang="en-US" sz="1600" spc="-5" dirty="0" smtClean="0">
                <a:latin typeface="Times New Roman"/>
                <a:cs typeface="Times New Roman"/>
              </a:rPr>
              <a:t>Once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these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leads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are</a:t>
            </a:r>
            <a:r>
              <a:rPr lang="en-US" sz="1600" spc="-5" dirty="0" smtClean="0">
                <a:latin typeface="Times New Roman"/>
                <a:cs typeface="Times New Roman"/>
              </a:rPr>
              <a:t> acquired,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employees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from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5" dirty="0" smtClean="0">
                <a:latin typeface="Times New Roman"/>
                <a:cs typeface="Times New Roman"/>
              </a:rPr>
              <a:t>sales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team start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making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calls, </a:t>
            </a:r>
            <a:r>
              <a:rPr lang="en-US" sz="1600" dirty="0" smtClean="0">
                <a:latin typeface="Times New Roman"/>
                <a:cs typeface="Times New Roman"/>
              </a:rPr>
              <a:t>writing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emails,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etc.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Through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this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process,</a:t>
            </a:r>
            <a:r>
              <a:rPr lang="en-US" sz="1600" spc="6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some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of</a:t>
            </a:r>
            <a:r>
              <a:rPr lang="en-US" sz="1600" spc="-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 </a:t>
            </a:r>
            <a:r>
              <a:rPr lang="en-US" sz="1600" spc="-36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leads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get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converted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while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most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do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not.</a:t>
            </a:r>
            <a:r>
              <a:rPr lang="en-US" sz="1600" spc="-4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The typical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conversion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rate</a:t>
            </a:r>
            <a:r>
              <a:rPr lang="en-US" sz="1600" spc="-5" dirty="0" smtClean="0">
                <a:latin typeface="Times New Roman"/>
                <a:cs typeface="Times New Roman"/>
              </a:rPr>
              <a:t> at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X</a:t>
            </a:r>
            <a:r>
              <a:rPr lang="en-US" sz="160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education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is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around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spc="5" dirty="0" smtClean="0">
                <a:latin typeface="Times New Roman"/>
                <a:cs typeface="Times New Roman"/>
              </a:rPr>
              <a:t>30%.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1800" b="1" dirty="0" smtClean="0">
                <a:latin typeface="Times New Roman"/>
                <a:cs typeface="Times New Roman"/>
              </a:rPr>
              <a:t>Business</a:t>
            </a:r>
            <a:r>
              <a:rPr lang="en-US" sz="1800" b="1" spc="-35" dirty="0" smtClean="0">
                <a:latin typeface="Times New Roman"/>
                <a:cs typeface="Times New Roman"/>
              </a:rPr>
              <a:t> </a:t>
            </a:r>
            <a:r>
              <a:rPr lang="en-US" sz="1800" b="1" spc="-5" dirty="0" smtClean="0">
                <a:latin typeface="Times New Roman"/>
                <a:cs typeface="Times New Roman"/>
              </a:rPr>
              <a:t>Goal</a:t>
            </a:r>
            <a:r>
              <a:rPr lang="en-US" sz="1800" spc="-5" dirty="0" smtClean="0">
                <a:latin typeface="Times New Roman"/>
                <a:cs typeface="Times New Roman"/>
              </a:rPr>
              <a:t>:</a:t>
            </a:r>
          </a:p>
          <a:p>
            <a:pPr marL="36830">
              <a:spcBef>
                <a:spcPts val="5"/>
              </a:spcBef>
              <a:buFont typeface="Wingdings" pitchFamily="2" charset="2"/>
              <a:buChar char="Ø"/>
            </a:pPr>
            <a:r>
              <a:rPr lang="en-US" sz="1600" spc="-5" dirty="0" smtClean="0">
                <a:latin typeface="Times New Roman"/>
                <a:cs typeface="Times New Roman"/>
              </a:rPr>
              <a:t>X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Education</a:t>
            </a:r>
            <a:r>
              <a:rPr lang="en-US" sz="1600" spc="-3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needs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help</a:t>
            </a:r>
            <a:r>
              <a:rPr lang="en-US" sz="1600" dirty="0" smtClean="0">
                <a:latin typeface="Times New Roman"/>
                <a:cs typeface="Times New Roman"/>
              </a:rPr>
              <a:t> in</a:t>
            </a:r>
            <a:r>
              <a:rPr lang="en-US" sz="1600" spc="-5" dirty="0" smtClean="0">
                <a:latin typeface="Times New Roman"/>
                <a:cs typeface="Times New Roman"/>
              </a:rPr>
              <a:t> selecting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most</a:t>
            </a:r>
            <a:r>
              <a:rPr lang="en-US" sz="1600" spc="1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promising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leads,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i.e.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leads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that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are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most</a:t>
            </a:r>
            <a:r>
              <a:rPr lang="en-US" sz="1600" spc="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likely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to</a:t>
            </a:r>
            <a:r>
              <a:rPr lang="en-US" sz="1600" spc="-5" dirty="0" smtClean="0">
                <a:latin typeface="Times New Roman"/>
                <a:cs typeface="Times New Roman"/>
              </a:rPr>
              <a:t> convert</a:t>
            </a:r>
            <a:r>
              <a:rPr lang="en-US" sz="1600" dirty="0" smtClean="0">
                <a:latin typeface="Times New Roman"/>
                <a:cs typeface="Times New Roman"/>
              </a:rPr>
              <a:t> into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paying</a:t>
            </a:r>
            <a:r>
              <a:rPr lang="en-US" sz="1600" spc="5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customers.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36830">
              <a:spcBef>
                <a:spcPts val="5"/>
              </a:spcBef>
              <a:buFont typeface="Wingdings" pitchFamily="2" charset="2"/>
              <a:buChar char="Ø"/>
            </a:pPr>
            <a:r>
              <a:rPr lang="en-US" sz="1600" spc="-5" dirty="0" smtClean="0">
                <a:latin typeface="Times New Roman"/>
                <a:cs typeface="Times New Roman"/>
              </a:rPr>
              <a:t>We needs </a:t>
            </a:r>
            <a:r>
              <a:rPr lang="en-US" sz="1600" dirty="0" smtClean="0">
                <a:latin typeface="Times New Roman"/>
                <a:cs typeface="Times New Roman"/>
              </a:rPr>
              <a:t>a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model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wherein</a:t>
            </a:r>
            <a:r>
              <a:rPr lang="en-US" sz="1600" spc="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you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 score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is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assigned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to</a:t>
            </a:r>
            <a:r>
              <a:rPr lang="en-US" sz="1600" spc="-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each</a:t>
            </a:r>
            <a:r>
              <a:rPr lang="en-US" sz="1600" spc="1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of</a:t>
            </a:r>
            <a:r>
              <a:rPr lang="en-US" sz="1600" spc="-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-5" dirty="0" smtClean="0">
                <a:latin typeface="Times New Roman"/>
                <a:cs typeface="Times New Roman"/>
              </a:rPr>
              <a:t> leads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such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that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customers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with higher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</a:t>
            </a:r>
            <a:r>
              <a:rPr lang="en-US" sz="1600" spc="8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score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have </a:t>
            </a:r>
            <a:r>
              <a:rPr lang="en-US" sz="1600" spc="-36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higher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conversion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chance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and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customers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with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lower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lead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score</a:t>
            </a:r>
            <a:r>
              <a:rPr lang="en-US" sz="1600" dirty="0" smtClean="0">
                <a:latin typeface="Times New Roman"/>
                <a:cs typeface="Times New Roman"/>
              </a:rPr>
              <a:t> have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</a:t>
            </a:r>
            <a:r>
              <a:rPr lang="en-US" sz="1600" spc="-5" dirty="0" smtClean="0">
                <a:latin typeface="Times New Roman"/>
                <a:cs typeface="Times New Roman"/>
              </a:rPr>
              <a:t> lower</a:t>
            </a:r>
            <a:r>
              <a:rPr lang="en-US" sz="1600" dirty="0" smtClean="0">
                <a:latin typeface="Times New Roman"/>
                <a:cs typeface="Times New Roman"/>
              </a:rPr>
              <a:t> conversion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chance.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36830">
              <a:spcBef>
                <a:spcPts val="5"/>
              </a:spcBef>
              <a:buFont typeface="Wingdings" pitchFamily="2" charset="2"/>
              <a:buChar char="Ø"/>
            </a:pPr>
            <a:r>
              <a:rPr lang="en-US" sz="1600" spc="-5" dirty="0" smtClean="0">
                <a:latin typeface="Times New Roman"/>
                <a:cs typeface="Times New Roman"/>
              </a:rPr>
              <a:t>The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CEO,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in</a:t>
            </a:r>
            <a:r>
              <a:rPr lang="en-US" sz="1600" spc="10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particular,</a:t>
            </a:r>
            <a:r>
              <a:rPr lang="en-US" sz="1600" spc="-4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has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given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</a:t>
            </a:r>
            <a:r>
              <a:rPr lang="en-US" sz="1600" spc="5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ballpark</a:t>
            </a:r>
            <a:r>
              <a:rPr lang="en-US" sz="1600" spc="-1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of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the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target </a:t>
            </a:r>
            <a:r>
              <a:rPr lang="en-US" sz="1600" spc="-5" dirty="0" smtClean="0">
                <a:latin typeface="Times New Roman"/>
                <a:cs typeface="Times New Roman"/>
              </a:rPr>
              <a:t>lead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Times New Roman"/>
                <a:cs typeface="Times New Roman"/>
              </a:rPr>
              <a:t>conversion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rate to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be</a:t>
            </a:r>
            <a:r>
              <a:rPr lang="en-US" sz="1600" spc="-5" dirty="0" smtClean="0">
                <a:latin typeface="Times New Roman"/>
                <a:cs typeface="Times New Roman"/>
              </a:rPr>
              <a:t> around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80%.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Strategy</a:t>
            </a:r>
            <a:endParaRPr lang="en-US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214423"/>
            <a:ext cx="8715404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b="1" spc="-150" dirty="0" smtClean="0">
                <a:latin typeface="Times New Roman" pitchFamily="18" charset="0"/>
                <a:cs typeface="Times New Roman" pitchFamily="18" charset="0"/>
              </a:rPr>
              <a:t>Data cleaning and data manipulation.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Check and handle duplicate data.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Check and handle NA values and missing values.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Drop columns, if it contains large amount of missing values and not useful for the analysis.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Imputation of   the values, if necessary.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Check and handle outliers in data.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b="1" spc="-150" dirty="0" smtClean="0">
                <a:latin typeface="Times New Roman" pitchFamily="18" charset="0"/>
                <a:cs typeface="Times New Roman" pitchFamily="18" charset="0"/>
              </a:rPr>
              <a:t>	EDA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 data analysis: value count, distribution of variable etc.</a:t>
            </a:r>
          </a:p>
          <a:p>
            <a:pPr marL="355600" indent="-342900">
              <a:spcBef>
                <a:spcPts val="409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lang="en-US" spc="-150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 data analysis: correlation coefficients and pattern between the variables etc.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	Feature Scaling &amp; Dummy Variables and encoding of the data.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	Classification technique: logistic regression used for the model making and prediction.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    Evaluating the model by using different metrics - Specificity and Sensitivity or Precision and Recall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	Validation of the model.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	Model presentation.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Applying the best model in Test data based on the Sensitivity and Specificity Metrics.</a:t>
            </a:r>
          </a:p>
          <a:p>
            <a:pPr marL="12700">
              <a:spcBef>
                <a:spcPts val="409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lang="en-US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  Conclusions </a:t>
            </a:r>
          </a:p>
          <a:p>
            <a:pPr marL="12700">
              <a:spcBef>
                <a:spcPts val="409"/>
              </a:spcBef>
              <a:tabLst>
                <a:tab pos="354965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0006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Rockwell" pitchFamily="18" charset="0"/>
              </a:rPr>
              <a:t>Problem solving methodology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786842" cy="578645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596" y="1071546"/>
            <a:ext cx="2928958" cy="3000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Data Sourcing , Cleaning</a:t>
            </a:r>
          </a:p>
          <a:p>
            <a:pPr algn="ctr"/>
            <a:r>
              <a:rPr lang="en-US" sz="1600" b="1" dirty="0" smtClean="0"/>
              <a:t>  and Preparation</a:t>
            </a:r>
          </a:p>
          <a:p>
            <a:pPr algn="ctr"/>
            <a:endParaRPr lang="en-US" sz="1400" b="1" dirty="0" smtClean="0"/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    Read the Data from Source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    Convert data into clean  format   suitable   for analysis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   Remove duplicate data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   Outlier Treatment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  Exploratory Data Analysis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/>
              <a:t>  Feature Standardization</a:t>
            </a:r>
            <a:r>
              <a:rPr lang="en-US" sz="1400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86116" y="2000240"/>
            <a:ext cx="2428892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15008" y="1000108"/>
            <a:ext cx="2857520" cy="27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990" marR="168910" indent="1270" algn="ctr">
              <a:lnSpc>
                <a:spcPct val="100000"/>
              </a:lnSpc>
              <a:spcBef>
                <a:spcPts val="1430"/>
              </a:spcBef>
            </a:pPr>
            <a:r>
              <a:rPr lang="en-US" sz="1600" b="1" spc="-10" dirty="0" smtClean="0">
                <a:solidFill>
                  <a:srgbClr val="FFFFFF"/>
                </a:solidFill>
                <a:cs typeface="Calibri"/>
              </a:rPr>
              <a:t>Feature Scaling</a:t>
            </a:r>
            <a:r>
              <a:rPr lang="en-US" sz="1600" b="1" spc="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cs typeface="Calibri"/>
              </a:rPr>
              <a:t>and </a:t>
            </a:r>
            <a:r>
              <a:rPr lang="en-US" sz="1600" b="1" spc="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600" b="1" spc="-10" dirty="0" smtClean="0">
                <a:solidFill>
                  <a:srgbClr val="FFFFFF"/>
                </a:solidFill>
                <a:cs typeface="Calibri"/>
              </a:rPr>
              <a:t>Splitting </a:t>
            </a:r>
            <a:r>
              <a:rPr lang="en-US" sz="1600" b="1" spc="-30" dirty="0" smtClean="0">
                <a:solidFill>
                  <a:srgbClr val="FFFFFF"/>
                </a:solidFill>
                <a:cs typeface="Calibri"/>
              </a:rPr>
              <a:t>Train </a:t>
            </a:r>
            <a:r>
              <a:rPr lang="en-US" sz="1600" b="1" dirty="0" smtClean="0">
                <a:solidFill>
                  <a:srgbClr val="FFFFFF"/>
                </a:solidFill>
                <a:cs typeface="Calibri"/>
              </a:rPr>
              <a:t>and </a:t>
            </a:r>
            <a:r>
              <a:rPr lang="en-US" sz="1600" b="1" spc="-45" dirty="0" smtClean="0">
                <a:solidFill>
                  <a:srgbClr val="FFFFFF"/>
                </a:solidFill>
                <a:cs typeface="Calibri"/>
              </a:rPr>
              <a:t>Test </a:t>
            </a:r>
            <a:r>
              <a:rPr lang="en-US" sz="1600" b="1" spc="-39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600" b="1" spc="-5" dirty="0" smtClean="0">
                <a:solidFill>
                  <a:srgbClr val="FFFFFF"/>
                </a:solidFill>
                <a:cs typeface="Calibri"/>
              </a:rPr>
              <a:t>Sets</a:t>
            </a:r>
          </a:p>
          <a:p>
            <a:pPr marL="378460" indent="-287020">
              <a:lnSpc>
                <a:spcPct val="100000"/>
              </a:lnSpc>
              <a:buFont typeface="Wingdings" pitchFamily="2" charset="2"/>
              <a:buChar char="Ø"/>
              <a:tabLst>
                <a:tab pos="378460" algn="l"/>
                <a:tab pos="379095" algn="l"/>
              </a:tabLst>
            </a:pPr>
            <a:r>
              <a:rPr lang="en-US" sz="1400" spc="-10" dirty="0" smtClean="0">
                <a:solidFill>
                  <a:srgbClr val="FFFFFF"/>
                </a:solidFill>
                <a:cs typeface="Calibri"/>
              </a:rPr>
              <a:t>Feature </a:t>
            </a:r>
            <a:r>
              <a:rPr lang="en-US" sz="1400" spc="-5" dirty="0">
                <a:solidFill>
                  <a:srgbClr val="FFFFFF"/>
                </a:solidFill>
                <a:cs typeface="Calibri"/>
              </a:rPr>
              <a:t>Scaling of</a:t>
            </a:r>
            <a:r>
              <a:rPr lang="en-US" sz="14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cs typeface="Calibri"/>
              </a:rPr>
              <a:t>Numeric </a:t>
            </a:r>
            <a:r>
              <a:rPr lang="en-US" sz="1400" spc="-10" dirty="0" smtClean="0">
                <a:solidFill>
                  <a:srgbClr val="FFFFFF"/>
                </a:solidFill>
                <a:cs typeface="Calibri"/>
              </a:rPr>
              <a:t>data.</a:t>
            </a:r>
            <a:endParaRPr lang="en-US" sz="1400" dirty="0">
              <a:cs typeface="Calibri"/>
            </a:endParaRPr>
          </a:p>
          <a:p>
            <a:pPr marL="378460" marR="395605" indent="-287020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Ø"/>
              <a:tabLst>
                <a:tab pos="378460" algn="l"/>
                <a:tab pos="379095" algn="l"/>
              </a:tabLst>
            </a:pPr>
            <a:r>
              <a:rPr lang="en-US" sz="1400" spc="-10" dirty="0" smtClean="0">
                <a:solidFill>
                  <a:srgbClr val="FFFFFF"/>
                </a:solidFill>
                <a:cs typeface="Calibri"/>
              </a:rPr>
              <a:t>Splitting</a:t>
            </a:r>
            <a:r>
              <a:rPr lang="en-US" sz="1400" spc="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400" spc="-10" dirty="0" smtClean="0">
                <a:solidFill>
                  <a:srgbClr val="FFFFFF"/>
                </a:solidFill>
                <a:cs typeface="Calibri"/>
              </a:rPr>
              <a:t>data</a:t>
            </a:r>
            <a:r>
              <a:rPr lang="en-US" sz="1400" spc="-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400" spc="-10" dirty="0" smtClean="0">
                <a:solidFill>
                  <a:srgbClr val="FFFFFF"/>
                </a:solidFill>
                <a:cs typeface="Calibri"/>
              </a:rPr>
              <a:t>into</a:t>
            </a:r>
            <a:r>
              <a:rPr lang="en-US" sz="1400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cs typeface="Calibri"/>
              </a:rPr>
              <a:t>train </a:t>
            </a:r>
            <a:r>
              <a:rPr lang="en-US" sz="1400" spc="-30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400" spc="-5" dirty="0" smtClean="0">
                <a:solidFill>
                  <a:srgbClr val="FFFFFF"/>
                </a:solidFill>
                <a:cs typeface="Calibri"/>
              </a:rPr>
              <a:t>and </a:t>
            </a:r>
            <a:r>
              <a:rPr lang="en-US" sz="1400" spc="-10" dirty="0" smtClean="0">
                <a:solidFill>
                  <a:srgbClr val="FFFFFF"/>
                </a:solidFill>
                <a:cs typeface="Calibri"/>
              </a:rPr>
              <a:t>test</a:t>
            </a:r>
            <a:r>
              <a:rPr lang="en-US" sz="1400" spc="-5" dirty="0" smtClean="0">
                <a:solidFill>
                  <a:srgbClr val="FFFFFF"/>
                </a:solidFill>
                <a:cs typeface="Calibri"/>
              </a:rPr>
              <a:t> set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214346" y="0"/>
            <a:ext cx="9358346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57884" y="4286256"/>
            <a:ext cx="2857520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Model Building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   </a:t>
            </a:r>
            <a:r>
              <a:rPr lang="en-US" sz="1400" dirty="0" smtClean="0"/>
              <a:t>Feature Selection using RFE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  Determine the optimal model</a:t>
            </a:r>
          </a:p>
          <a:p>
            <a:pPr algn="ctr"/>
            <a:r>
              <a:rPr lang="en-US" sz="1400" dirty="0" smtClean="0"/>
              <a:t>using Logistic Regression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 Calculate various metrics like    accuracy, sensitivity, specificity,  precision and recall and  evaluate the model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3" name="Down Arrow 12"/>
          <p:cNvSpPr/>
          <p:nvPr/>
        </p:nvSpPr>
        <p:spPr>
          <a:xfrm>
            <a:off x="7000892" y="3714752"/>
            <a:ext cx="64294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flipH="1" flipV="1">
            <a:off x="3643306" y="4857760"/>
            <a:ext cx="221457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28596" y="4286256"/>
            <a:ext cx="3214710" cy="242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</a:t>
            </a:r>
          </a:p>
          <a:p>
            <a:pPr algn="ctr"/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 Determine the lead score and check if  target final predictions amounts to 80%  conversion rate.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Evaluate the final prediction on the test  set using cut off threshold from sensitivity  and specificity metrics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did you hear about X Education</a:t>
            </a:r>
            <a:endParaRPr lang="en-US" dirty="0"/>
          </a:p>
        </p:txBody>
      </p:sp>
      <p:pic>
        <p:nvPicPr>
          <p:cNvPr id="4" name="Content Placeholder 3" descr="h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57" y="1600200"/>
            <a:ext cx="77238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Specialization</a:t>
            </a:r>
            <a:endParaRPr lang="en-US" dirty="0"/>
          </a:p>
        </p:txBody>
      </p:sp>
      <p:pic>
        <p:nvPicPr>
          <p:cNvPr id="4" name="Content Placeholder 3" descr="sp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4903"/>
            <a:ext cx="8229600" cy="3976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001156" cy="92869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your current occupation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07209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Unemployed leads are the most in numbers but has around 30-35% conversion rate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un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" y="1928802"/>
            <a:ext cx="8430773" cy="448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Tags</a:t>
            </a:r>
            <a:endParaRPr lang="en-US" dirty="0"/>
          </a:p>
        </p:txBody>
      </p:sp>
      <p:pic>
        <p:nvPicPr>
          <p:cNvPr id="4" name="Content Placeholder 3" descr="Ta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7643865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Lead Origin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l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643050"/>
            <a:ext cx="7164713" cy="4786345"/>
          </a:xfrm>
        </p:spPr>
      </p:pic>
      <p:sp>
        <p:nvSpPr>
          <p:cNvPr id="5" name="TextBox 4"/>
          <p:cNvSpPr txBox="1"/>
          <p:nvPr/>
        </p:nvSpPr>
        <p:spPr>
          <a:xfrm>
            <a:off x="428596" y="128586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Lead Origin, maximum conversion happened from Landing Page  Submission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1122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Lead Score Case Study</vt:lpstr>
      <vt:lpstr>Lead Score Case Study for X Education</vt:lpstr>
      <vt:lpstr>Slide 3</vt:lpstr>
      <vt:lpstr>Problem solving methodology</vt:lpstr>
      <vt:lpstr>How did you hear about X Education</vt:lpstr>
      <vt:lpstr>Specialization</vt:lpstr>
      <vt:lpstr>What is your current occupation</vt:lpstr>
      <vt:lpstr>Tags</vt:lpstr>
      <vt:lpstr>Lead Origin </vt:lpstr>
      <vt:lpstr>City</vt:lpstr>
      <vt:lpstr>Lead Source</vt:lpstr>
      <vt:lpstr>Last Activity</vt:lpstr>
      <vt:lpstr>Data Conversion</vt:lpstr>
      <vt:lpstr>Variables Impacting the Conversion Rate</vt:lpstr>
      <vt:lpstr>Model Building</vt:lpstr>
      <vt:lpstr>ROC curve and Precision and Recall </vt:lpstr>
      <vt:lpstr>Slide 17</vt:lpstr>
      <vt:lpstr>Slide 18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varun</dc:creator>
  <cp:lastModifiedBy>varun</cp:lastModifiedBy>
  <cp:revision>30</cp:revision>
  <dcterms:created xsi:type="dcterms:W3CDTF">2023-04-26T16:24:22Z</dcterms:created>
  <dcterms:modified xsi:type="dcterms:W3CDTF">2023-04-27T17:48:09Z</dcterms:modified>
</cp:coreProperties>
</file>