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7367f7a6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7367f7a6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7367f7a6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7367f7a6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7367f7a63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7367f7a63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7367f7a6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7367f7a6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7367f7a6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7367f7a6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7367f7a6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7367f7a6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7367f7a6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7367f7a6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7367f7a6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7367f7a6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7367f7a6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7367f7a6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7367f7a6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7367f7a6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7367f7a6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7367f7a6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7367f7a6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7367f7a6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YH-9LR51GG8" TargetMode="External"/><Relationship Id="rId4" Type="http://schemas.openxmlformats.org/officeDocument/2006/relationships/image" Target="../media/image8.jpg"/><Relationship Id="rId5" Type="http://schemas.openxmlformats.org/officeDocument/2006/relationships/hyperlink" Target="http://www.youtube.com/watch?v=enBtv1EEvG4" TargetMode="External"/><Relationship Id="rId6"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7ByvxwBK6fk" TargetMode="External"/><Relationship Id="rId4" Type="http://schemas.openxmlformats.org/officeDocument/2006/relationships/image" Target="../media/image7.jpg"/><Relationship Id="rId5" Type="http://schemas.openxmlformats.org/officeDocument/2006/relationships/hyperlink" Target="http://www.youtube.com/watch?v=9UIKgaEWWFo" TargetMode="External"/><Relationship Id="rId6"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Waste Pile Sorting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Varun Walimbe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97500" y="75300"/>
            <a:ext cx="58335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of gripper without cage</a:t>
            </a:r>
            <a:endParaRPr/>
          </a:p>
        </p:txBody>
      </p:sp>
      <p:pic>
        <p:nvPicPr>
          <p:cNvPr id="156" name="Google Shape;156;p22" title="Gripper Without Cage Experiment -2">
            <a:hlinkClick r:id="rId3"/>
          </p:cNvPr>
          <p:cNvPicPr preferRelativeResize="0"/>
          <p:nvPr/>
        </p:nvPicPr>
        <p:blipFill>
          <a:blip r:embed="rId4">
            <a:alphaModFix/>
          </a:blip>
          <a:stretch>
            <a:fillRect/>
          </a:stretch>
        </p:blipFill>
        <p:spPr>
          <a:xfrm>
            <a:off x="191200" y="843750"/>
            <a:ext cx="4760975" cy="3636050"/>
          </a:xfrm>
          <a:prstGeom prst="rect">
            <a:avLst/>
          </a:prstGeom>
          <a:noFill/>
          <a:ln>
            <a:noFill/>
          </a:ln>
        </p:spPr>
      </p:pic>
      <p:sp>
        <p:nvSpPr>
          <p:cNvPr id="157" name="Google Shape;157;p22"/>
          <p:cNvSpPr txBox="1"/>
          <p:nvPr/>
        </p:nvSpPr>
        <p:spPr>
          <a:xfrm>
            <a:off x="903600" y="4479800"/>
            <a:ext cx="36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Directly cutting the complete level set</a:t>
            </a:r>
            <a:endParaRPr>
              <a:latin typeface="Roboto"/>
              <a:ea typeface="Roboto"/>
              <a:cs typeface="Roboto"/>
              <a:sym typeface="Roboto"/>
            </a:endParaRPr>
          </a:p>
        </p:txBody>
      </p:sp>
      <p:pic>
        <p:nvPicPr>
          <p:cNvPr id="158" name="Google Shape;158;p22" title="Cutting the level curves step by step method: Gripper without cage exp 2">
            <a:hlinkClick r:id="rId5"/>
          </p:cNvPr>
          <p:cNvPicPr preferRelativeResize="0"/>
          <p:nvPr/>
        </p:nvPicPr>
        <p:blipFill>
          <a:blip r:embed="rId6">
            <a:alphaModFix/>
          </a:blip>
          <a:stretch>
            <a:fillRect/>
          </a:stretch>
        </p:blipFill>
        <p:spPr>
          <a:xfrm>
            <a:off x="5225050" y="683100"/>
            <a:ext cx="3744900" cy="2808675"/>
          </a:xfrm>
          <a:prstGeom prst="rect">
            <a:avLst/>
          </a:prstGeom>
          <a:noFill/>
          <a:ln>
            <a:noFill/>
          </a:ln>
        </p:spPr>
      </p:pic>
      <p:sp>
        <p:nvSpPr>
          <p:cNvPr id="159" name="Google Shape;159;p22"/>
          <p:cNvSpPr txBox="1"/>
          <p:nvPr/>
        </p:nvSpPr>
        <p:spPr>
          <a:xfrm>
            <a:off x="5596225" y="3491775"/>
            <a:ext cx="329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Cutting the level curves step by step</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of Gripper without Cage</a:t>
            </a:r>
            <a:endParaRPr/>
          </a:p>
        </p:txBody>
      </p:sp>
      <p:sp>
        <p:nvSpPr>
          <p:cNvPr id="165" name="Google Shape;165;p23"/>
          <p:cNvSpPr txBox="1"/>
          <p:nvPr>
            <p:ph idx="1" type="body"/>
          </p:nvPr>
        </p:nvSpPr>
        <p:spPr>
          <a:xfrm>
            <a:off x="311700" y="1322950"/>
            <a:ext cx="4820400" cy="3052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Observations:</a:t>
            </a:r>
            <a:endParaRPr/>
          </a:p>
          <a:p>
            <a:pPr indent="0" lvl="0" marL="0" rtl="0" algn="l">
              <a:spcBef>
                <a:spcPts val="1200"/>
              </a:spcBef>
              <a:spcAft>
                <a:spcPts val="0"/>
              </a:spcAft>
              <a:buNone/>
            </a:pPr>
            <a:r>
              <a:rPr lang="en"/>
              <a:t>-The robot was able to successfully flatten the pile.</a:t>
            </a:r>
            <a:endParaRPr/>
          </a:p>
          <a:p>
            <a:pPr indent="0" lvl="0" marL="0" rtl="0" algn="l">
              <a:spcBef>
                <a:spcPts val="1200"/>
              </a:spcBef>
              <a:spcAft>
                <a:spcPts val="0"/>
              </a:spcAft>
              <a:buNone/>
            </a:pPr>
            <a:r>
              <a:rPr lang="en"/>
              <a:t>-The robot stopped successfully after the pile had flattened. This means it tracked level curves correctly.</a:t>
            </a:r>
            <a:endParaRPr/>
          </a:p>
          <a:p>
            <a:pPr indent="0" lvl="0" marL="0" rtl="0" algn="l">
              <a:spcBef>
                <a:spcPts val="1200"/>
              </a:spcBef>
              <a:spcAft>
                <a:spcPts val="0"/>
              </a:spcAft>
              <a:buNone/>
            </a:pPr>
            <a:r>
              <a:rPr lang="en"/>
              <a:t>- Cutting the level set directly saves time</a:t>
            </a:r>
            <a:endParaRPr/>
          </a:p>
          <a:p>
            <a:pPr indent="0" lvl="0" marL="0" rtl="0" algn="l">
              <a:spcBef>
                <a:spcPts val="1200"/>
              </a:spcBef>
              <a:spcAft>
                <a:spcPts val="0"/>
              </a:spcAft>
              <a:buNone/>
            </a:pPr>
            <a:r>
              <a:rPr lang="en"/>
              <a:t>- The Robot flattened the pile neatly without colliding with the table. It was quite accurate.</a:t>
            </a:r>
            <a:endParaRPr/>
          </a:p>
          <a:p>
            <a:pPr indent="0" lvl="0" marL="0" rtl="0" algn="l">
              <a:spcBef>
                <a:spcPts val="1200"/>
              </a:spcBef>
              <a:spcAft>
                <a:spcPts val="1200"/>
              </a:spcAft>
              <a:buNone/>
            </a:pPr>
            <a:r>
              <a:rPr lang="en"/>
              <a:t>The minimum execution time was around 16 secs after robot had arrived to sorting location.</a:t>
            </a:r>
            <a:endParaRPr/>
          </a:p>
        </p:txBody>
      </p:sp>
      <p:pic>
        <p:nvPicPr>
          <p:cNvPr id="166" name="Google Shape;166;p23"/>
          <p:cNvPicPr preferRelativeResize="0"/>
          <p:nvPr/>
        </p:nvPicPr>
        <p:blipFill>
          <a:blip r:embed="rId3">
            <a:alphaModFix/>
          </a:blip>
          <a:stretch>
            <a:fillRect/>
          </a:stretch>
        </p:blipFill>
        <p:spPr>
          <a:xfrm>
            <a:off x="5193275" y="1644975"/>
            <a:ext cx="3707100" cy="185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Comparison</a:t>
            </a:r>
            <a:endParaRPr/>
          </a:p>
        </p:txBody>
      </p:sp>
      <p:sp>
        <p:nvSpPr>
          <p:cNvPr id="172" name="Google Shape;172;p24"/>
          <p:cNvSpPr txBox="1"/>
          <p:nvPr>
            <p:ph idx="1" type="body"/>
          </p:nvPr>
        </p:nvSpPr>
        <p:spPr>
          <a:xfrm>
            <a:off x="311700" y="1106250"/>
            <a:ext cx="5185500" cy="3462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outcome of using gripper with cage and gripper without cage is nearly same. Both are successful in flattening the pile.</a:t>
            </a:r>
            <a:endParaRPr/>
          </a:p>
          <a:p>
            <a:pPr indent="0" lvl="0" marL="0" rtl="0" algn="l">
              <a:spcBef>
                <a:spcPts val="1200"/>
              </a:spcBef>
              <a:spcAft>
                <a:spcPts val="0"/>
              </a:spcAft>
              <a:buNone/>
            </a:pPr>
            <a:r>
              <a:rPr lang="en"/>
              <a:t>The gripper with cage has less execution time compared to gripper without cage. This </a:t>
            </a:r>
            <a:r>
              <a:rPr lang="en"/>
              <a:t>difference</a:t>
            </a:r>
            <a:r>
              <a:rPr lang="en"/>
              <a:t> of execution time is around 4 secs.</a:t>
            </a:r>
            <a:endParaRPr/>
          </a:p>
          <a:p>
            <a:pPr indent="0" lvl="0" marL="0" rtl="0" algn="l">
              <a:spcBef>
                <a:spcPts val="1200"/>
              </a:spcBef>
              <a:spcAft>
                <a:spcPts val="0"/>
              </a:spcAft>
              <a:buNone/>
            </a:pPr>
            <a:r>
              <a:rPr lang="en"/>
              <a:t>The flattening is little more neater for gripper with cage than gripper </a:t>
            </a:r>
            <a:r>
              <a:rPr lang="en"/>
              <a:t>without</a:t>
            </a:r>
            <a:r>
              <a:rPr lang="en"/>
              <a:t> cage.(packages fall off the table when using gripper without cage)</a:t>
            </a:r>
            <a:endParaRPr/>
          </a:p>
          <a:p>
            <a:pPr indent="0" lvl="0" marL="0" rtl="0" algn="l">
              <a:spcBef>
                <a:spcPts val="1200"/>
              </a:spcBef>
              <a:spcAft>
                <a:spcPts val="1200"/>
              </a:spcAft>
              <a:buNone/>
            </a:pPr>
            <a:r>
              <a:rPr lang="en"/>
              <a:t>In a complete level set slicing the gripper with cage flattened the pile in one go however with the gripper without one had to </a:t>
            </a:r>
            <a:r>
              <a:rPr lang="en"/>
              <a:t>perform two tries as some boxes escaped the pushing trajectory of the gripper. So we can say the gripper with cage is more accurate and can level curve slicing little more accurately.</a:t>
            </a:r>
            <a:endParaRPr/>
          </a:p>
        </p:txBody>
      </p:sp>
      <p:pic>
        <p:nvPicPr>
          <p:cNvPr id="173" name="Google Shape;173;p24"/>
          <p:cNvPicPr preferRelativeResize="0"/>
          <p:nvPr/>
        </p:nvPicPr>
        <p:blipFill>
          <a:blip r:embed="rId3">
            <a:alphaModFix/>
          </a:blip>
          <a:stretch>
            <a:fillRect/>
          </a:stretch>
        </p:blipFill>
        <p:spPr>
          <a:xfrm>
            <a:off x="5497200" y="1223075"/>
            <a:ext cx="3342000" cy="22323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148275" y="410000"/>
            <a:ext cx="27144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9" name="Google Shape;179;p25"/>
          <p:cNvSpPr txBox="1"/>
          <p:nvPr>
            <p:ph idx="1" type="body"/>
          </p:nvPr>
        </p:nvSpPr>
        <p:spPr>
          <a:xfrm>
            <a:off x="102650" y="1265900"/>
            <a:ext cx="4888500" cy="30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Both grippers are successfully able to flatten the pile.</a:t>
            </a:r>
            <a:endParaRPr/>
          </a:p>
          <a:p>
            <a:pPr indent="0" lvl="0" marL="0" rtl="0" algn="l">
              <a:spcBef>
                <a:spcPts val="1200"/>
              </a:spcBef>
              <a:spcAft>
                <a:spcPts val="0"/>
              </a:spcAft>
              <a:buNone/>
            </a:pPr>
            <a:r>
              <a:rPr lang="en"/>
              <a:t>If time is a constraint then gripper with cage can perform slightly better than the other one.</a:t>
            </a:r>
            <a:endParaRPr/>
          </a:p>
          <a:p>
            <a:pPr indent="0" lvl="0" marL="0" rtl="0" algn="l">
              <a:spcBef>
                <a:spcPts val="1200"/>
              </a:spcBef>
              <a:spcAft>
                <a:spcPts val="1200"/>
              </a:spcAft>
              <a:buNone/>
            </a:pPr>
            <a:r>
              <a:rPr lang="en"/>
              <a:t>Also, gripper with cage performs level curve slicing little better than gripper without cage as it doesn’t let boxes out of its pushing  area quite easily.</a:t>
            </a:r>
            <a:endParaRPr/>
          </a:p>
        </p:txBody>
      </p:sp>
      <p:pic>
        <p:nvPicPr>
          <p:cNvPr id="180" name="Google Shape;180;p25"/>
          <p:cNvPicPr preferRelativeResize="0"/>
          <p:nvPr/>
        </p:nvPicPr>
        <p:blipFill>
          <a:blip r:embed="rId3">
            <a:alphaModFix/>
          </a:blip>
          <a:stretch>
            <a:fillRect/>
          </a:stretch>
        </p:blipFill>
        <p:spPr>
          <a:xfrm>
            <a:off x="5200075" y="1391375"/>
            <a:ext cx="3791901" cy="2023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48250" y="263725"/>
            <a:ext cx="31959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p:txBody>
      </p:sp>
      <p:sp>
        <p:nvSpPr>
          <p:cNvPr id="92" name="Google Shape;92;p14"/>
          <p:cNvSpPr txBox="1"/>
          <p:nvPr>
            <p:ph idx="1" type="body"/>
          </p:nvPr>
        </p:nvSpPr>
        <p:spPr>
          <a:xfrm>
            <a:off x="260825" y="871513"/>
            <a:ext cx="7113300" cy="1130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-Which gripper will work the best in flattening the pile of boxes in the minimum amount of time?</a:t>
            </a:r>
            <a:endParaRPr/>
          </a:p>
        </p:txBody>
      </p:sp>
      <p:pic>
        <p:nvPicPr>
          <p:cNvPr id="93" name="Google Shape;93;p14"/>
          <p:cNvPicPr preferRelativeResize="0"/>
          <p:nvPr/>
        </p:nvPicPr>
        <p:blipFill>
          <a:blip r:embed="rId3">
            <a:alphaModFix/>
          </a:blip>
          <a:stretch>
            <a:fillRect/>
          </a:stretch>
        </p:blipFill>
        <p:spPr>
          <a:xfrm>
            <a:off x="3172375" y="2486425"/>
            <a:ext cx="2214876" cy="1915375"/>
          </a:xfrm>
          <a:prstGeom prst="rect">
            <a:avLst/>
          </a:prstGeom>
          <a:noFill/>
          <a:ln>
            <a:noFill/>
          </a:ln>
        </p:spPr>
      </p:pic>
      <p:pic>
        <p:nvPicPr>
          <p:cNvPr id="94" name="Google Shape;94;p14"/>
          <p:cNvPicPr preferRelativeResize="0"/>
          <p:nvPr/>
        </p:nvPicPr>
        <p:blipFill>
          <a:blip r:embed="rId4">
            <a:alphaModFix/>
          </a:blip>
          <a:stretch>
            <a:fillRect/>
          </a:stretch>
        </p:blipFill>
        <p:spPr>
          <a:xfrm>
            <a:off x="487675" y="2486425"/>
            <a:ext cx="2153007" cy="1915375"/>
          </a:xfrm>
          <a:prstGeom prst="rect">
            <a:avLst/>
          </a:prstGeom>
          <a:noFill/>
          <a:ln>
            <a:noFill/>
          </a:ln>
        </p:spPr>
      </p:pic>
      <p:sp>
        <p:nvSpPr>
          <p:cNvPr id="95" name="Google Shape;95;p14"/>
          <p:cNvSpPr txBox="1"/>
          <p:nvPr/>
        </p:nvSpPr>
        <p:spPr>
          <a:xfrm>
            <a:off x="666075" y="4460950"/>
            <a:ext cx="197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Gripper with Cage</a:t>
            </a:r>
            <a:endParaRPr>
              <a:latin typeface="Roboto"/>
              <a:ea typeface="Roboto"/>
              <a:cs typeface="Roboto"/>
              <a:sym typeface="Roboto"/>
            </a:endParaRPr>
          </a:p>
        </p:txBody>
      </p:sp>
      <p:sp>
        <p:nvSpPr>
          <p:cNvPr id="96" name="Google Shape;96;p14"/>
          <p:cNvSpPr txBox="1"/>
          <p:nvPr/>
        </p:nvSpPr>
        <p:spPr>
          <a:xfrm>
            <a:off x="3351750" y="4460950"/>
            <a:ext cx="20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Gripper without cage</a:t>
            </a:r>
            <a:endParaRPr>
              <a:latin typeface="Roboto"/>
              <a:ea typeface="Roboto"/>
              <a:cs typeface="Roboto"/>
              <a:sym typeface="Roboto"/>
            </a:endParaRPr>
          </a:p>
        </p:txBody>
      </p:sp>
      <p:pic>
        <p:nvPicPr>
          <p:cNvPr id="97" name="Google Shape;97;p14"/>
          <p:cNvPicPr preferRelativeResize="0"/>
          <p:nvPr/>
        </p:nvPicPr>
        <p:blipFill>
          <a:blip r:embed="rId5">
            <a:alphaModFix/>
          </a:blip>
          <a:stretch>
            <a:fillRect/>
          </a:stretch>
        </p:blipFill>
        <p:spPr>
          <a:xfrm>
            <a:off x="6027175" y="1998928"/>
            <a:ext cx="2035500" cy="1493548"/>
          </a:xfrm>
          <a:prstGeom prst="rect">
            <a:avLst/>
          </a:prstGeom>
          <a:noFill/>
          <a:ln>
            <a:noFill/>
          </a:ln>
        </p:spPr>
      </p:pic>
      <p:sp>
        <p:nvSpPr>
          <p:cNvPr id="98" name="Google Shape;98;p14"/>
          <p:cNvSpPr txBox="1"/>
          <p:nvPr/>
        </p:nvSpPr>
        <p:spPr>
          <a:xfrm>
            <a:off x="6417175" y="3492475"/>
            <a:ext cx="164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Pile of Objects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189850"/>
            <a:ext cx="28359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t>
            </a:r>
            <a:endParaRPr/>
          </a:p>
        </p:txBody>
      </p:sp>
      <p:sp>
        <p:nvSpPr>
          <p:cNvPr id="104" name="Google Shape;104;p15"/>
          <p:cNvSpPr txBox="1"/>
          <p:nvPr>
            <p:ph idx="1" type="body"/>
          </p:nvPr>
        </p:nvSpPr>
        <p:spPr>
          <a:xfrm>
            <a:off x="164650" y="1189050"/>
            <a:ext cx="4648200" cy="289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Experiment is  </a:t>
            </a:r>
            <a:r>
              <a:rPr lang="en"/>
              <a:t>performed</a:t>
            </a:r>
            <a:r>
              <a:rPr lang="en"/>
              <a:t>  for evaluating the </a:t>
            </a:r>
            <a:r>
              <a:rPr lang="en"/>
              <a:t>performance</a:t>
            </a:r>
            <a:r>
              <a:rPr lang="en"/>
              <a:t>  of the grippers:</a:t>
            </a:r>
            <a:endParaRPr/>
          </a:p>
          <a:p>
            <a:pPr indent="0" lvl="0" marL="0" rtl="0" algn="l">
              <a:spcBef>
                <a:spcPts val="1200"/>
              </a:spcBef>
              <a:spcAft>
                <a:spcPts val="1200"/>
              </a:spcAft>
              <a:buNone/>
            </a:pPr>
            <a:r>
              <a:rPr lang="en"/>
              <a:t>- </a:t>
            </a:r>
            <a:r>
              <a:rPr lang="en"/>
              <a:t>Experiment : Robot has to flatten the pile in the minimum possible amount of time. This whole experiment is </a:t>
            </a:r>
            <a:r>
              <a:rPr lang="en"/>
              <a:t>implemented</a:t>
            </a:r>
            <a:r>
              <a:rPr lang="en"/>
              <a:t> in Gazebo simulation and robot is controlled using ROS.</a:t>
            </a:r>
            <a:endParaRPr/>
          </a:p>
        </p:txBody>
      </p:sp>
      <p:pic>
        <p:nvPicPr>
          <p:cNvPr id="105" name="Google Shape;105;p15"/>
          <p:cNvPicPr preferRelativeResize="0"/>
          <p:nvPr/>
        </p:nvPicPr>
        <p:blipFill>
          <a:blip r:embed="rId3">
            <a:alphaModFix/>
          </a:blip>
          <a:stretch>
            <a:fillRect/>
          </a:stretch>
        </p:blipFill>
        <p:spPr>
          <a:xfrm>
            <a:off x="5067875" y="1277325"/>
            <a:ext cx="3193625" cy="213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111" name="Google Shape;111;p16"/>
          <p:cNvSpPr txBox="1"/>
          <p:nvPr>
            <p:ph idx="1" type="body"/>
          </p:nvPr>
        </p:nvSpPr>
        <p:spPr>
          <a:xfrm>
            <a:off x="311700" y="1275475"/>
            <a:ext cx="5915400" cy="2492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1.Execution time for sorting:Time taken by the robot to complete the task from its sorting location.</a:t>
            </a:r>
            <a:endParaRPr/>
          </a:p>
          <a:p>
            <a:pPr indent="0" lvl="0" marL="0" rtl="0" algn="l">
              <a:spcBef>
                <a:spcPts val="1200"/>
              </a:spcBef>
              <a:spcAft>
                <a:spcPts val="0"/>
              </a:spcAft>
              <a:buNone/>
            </a:pPr>
            <a:r>
              <a:rPr lang="en"/>
              <a:t>2.Success of sorting:Whether the task is </a:t>
            </a:r>
            <a:r>
              <a:rPr lang="en"/>
              <a:t>successful</a:t>
            </a:r>
            <a:r>
              <a:rPr lang="en"/>
              <a:t> or not</a:t>
            </a:r>
            <a:endParaRPr/>
          </a:p>
          <a:p>
            <a:pPr indent="0" lvl="0" marL="0" rtl="0" algn="l">
              <a:spcBef>
                <a:spcPts val="1200"/>
              </a:spcBef>
              <a:spcAft>
                <a:spcPts val="0"/>
              </a:spcAft>
              <a:buNone/>
            </a:pPr>
            <a:r>
              <a:rPr lang="en"/>
              <a:t>3.Accuracy of cutting the level Curve: How accurately the robot flattens the pile.</a:t>
            </a:r>
            <a:endParaRPr/>
          </a:p>
          <a:p>
            <a:pPr indent="0" lvl="0" marL="0" rtl="0" algn="l">
              <a:spcBef>
                <a:spcPts val="1200"/>
              </a:spcBef>
              <a:spcAft>
                <a:spcPts val="1200"/>
              </a:spcAft>
              <a:buNone/>
            </a:pPr>
            <a:r>
              <a:t/>
            </a:r>
            <a:endParaRPr/>
          </a:p>
        </p:txBody>
      </p:sp>
      <p:pic>
        <p:nvPicPr>
          <p:cNvPr id="112" name="Google Shape;112;p16"/>
          <p:cNvPicPr preferRelativeResize="0"/>
          <p:nvPr/>
        </p:nvPicPr>
        <p:blipFill>
          <a:blip r:embed="rId3">
            <a:alphaModFix/>
          </a:blip>
          <a:stretch>
            <a:fillRect/>
          </a:stretch>
        </p:blipFill>
        <p:spPr>
          <a:xfrm>
            <a:off x="6404475" y="1469775"/>
            <a:ext cx="2427825" cy="152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410000"/>
            <a:ext cx="8631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 Flatten the pile of boxes on a table</a:t>
            </a:r>
            <a:endParaRPr/>
          </a:p>
        </p:txBody>
      </p:sp>
      <p:sp>
        <p:nvSpPr>
          <p:cNvPr id="118" name="Google Shape;118;p17"/>
          <p:cNvSpPr txBox="1"/>
          <p:nvPr>
            <p:ph idx="1" type="body"/>
          </p:nvPr>
        </p:nvSpPr>
        <p:spPr>
          <a:xfrm>
            <a:off x="209050" y="1229875"/>
            <a:ext cx="8264700" cy="263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Experiment Setup: Consists of a robotic arm in gazebo world and a small set of pile on a table.</a:t>
            </a:r>
            <a:endParaRPr/>
          </a:p>
          <a:p>
            <a:pPr indent="0" lvl="0" marL="0" rtl="0" algn="l">
              <a:spcBef>
                <a:spcPts val="1200"/>
              </a:spcBef>
              <a:spcAft>
                <a:spcPts val="0"/>
              </a:spcAft>
              <a:buNone/>
            </a:pPr>
            <a:r>
              <a:rPr lang="en"/>
              <a:t>Goal: Flatten the pile of boxes as fast as </a:t>
            </a:r>
            <a:r>
              <a:rPr lang="en"/>
              <a:t>possible</a:t>
            </a:r>
            <a:r>
              <a:rPr lang="en"/>
              <a:t>.</a:t>
            </a:r>
            <a:endParaRPr/>
          </a:p>
          <a:p>
            <a:pPr indent="0" lvl="0" marL="0" rtl="0" algn="l">
              <a:spcBef>
                <a:spcPts val="1200"/>
              </a:spcBef>
              <a:spcAft>
                <a:spcPts val="1200"/>
              </a:spcAft>
              <a:buNone/>
            </a:pPr>
            <a:r>
              <a:rPr lang="en"/>
              <a:t>Method: The flattening of pile will be tracked by kinect camera on the top by using a computer vision technique of tracking level curves. The pile demonstrated in this experiment consist of 6 level curves out of which 3 level curves are part of the pile. This means that pile has height of 3 level curves. So once the robot flattens these 3 level curves then it we can say it has flattened the pile correctly. Once it has flattened the pile the robot will stop.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Tracking Level Curves</a:t>
            </a:r>
            <a:endParaRPr/>
          </a:p>
        </p:txBody>
      </p:sp>
      <p:sp>
        <p:nvSpPr>
          <p:cNvPr id="124" name="Google Shape;124;p18"/>
          <p:cNvSpPr txBox="1"/>
          <p:nvPr>
            <p:ph idx="1" type="body"/>
          </p:nvPr>
        </p:nvSpPr>
        <p:spPr>
          <a:xfrm>
            <a:off x="254675" y="1184275"/>
            <a:ext cx="5208300" cy="302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image consist of a kinect camera and pile of boxes on the table below it.</a:t>
            </a:r>
            <a:endParaRPr/>
          </a:p>
          <a:p>
            <a:pPr indent="0" lvl="0" marL="0" rtl="0" algn="l">
              <a:spcBef>
                <a:spcPts val="1200"/>
              </a:spcBef>
              <a:spcAft>
                <a:spcPts val="0"/>
              </a:spcAft>
              <a:buNone/>
            </a:pPr>
            <a:r>
              <a:rPr lang="en"/>
              <a:t>This camera will use tracking level curves method to determine the height of the pile.</a:t>
            </a:r>
            <a:endParaRPr/>
          </a:p>
          <a:p>
            <a:pPr indent="0" lvl="0" marL="0" rtl="0" algn="l">
              <a:spcBef>
                <a:spcPts val="1200"/>
              </a:spcBef>
              <a:spcAft>
                <a:spcPts val="1200"/>
              </a:spcAft>
              <a:buNone/>
            </a:pPr>
            <a:r>
              <a:rPr lang="en"/>
              <a:t>The robot will use this information to flatten the pile correctly.</a:t>
            </a:r>
            <a:endParaRPr/>
          </a:p>
        </p:txBody>
      </p:sp>
      <p:pic>
        <p:nvPicPr>
          <p:cNvPr id="125" name="Google Shape;125;p18"/>
          <p:cNvPicPr preferRelativeResize="0"/>
          <p:nvPr/>
        </p:nvPicPr>
        <p:blipFill>
          <a:blip r:embed="rId3">
            <a:alphaModFix/>
          </a:blip>
          <a:stretch>
            <a:fillRect/>
          </a:stretch>
        </p:blipFill>
        <p:spPr>
          <a:xfrm>
            <a:off x="6237250" y="178425"/>
            <a:ext cx="2595059" cy="3335625"/>
          </a:xfrm>
          <a:prstGeom prst="rect">
            <a:avLst/>
          </a:prstGeom>
          <a:noFill/>
          <a:ln>
            <a:noFill/>
          </a:ln>
        </p:spPr>
      </p:pic>
      <p:sp>
        <p:nvSpPr>
          <p:cNvPr id="126" name="Google Shape;126;p18"/>
          <p:cNvSpPr txBox="1"/>
          <p:nvPr/>
        </p:nvSpPr>
        <p:spPr>
          <a:xfrm>
            <a:off x="6888425" y="3514050"/>
            <a:ext cx="18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Kinect Camera</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Tracking Level Curves</a:t>
            </a:r>
            <a:endParaRPr/>
          </a:p>
        </p:txBody>
      </p:sp>
      <p:sp>
        <p:nvSpPr>
          <p:cNvPr id="132" name="Google Shape;132;p19"/>
          <p:cNvSpPr txBox="1"/>
          <p:nvPr>
            <p:ph idx="1" type="body"/>
          </p:nvPr>
        </p:nvSpPr>
        <p:spPr>
          <a:xfrm>
            <a:off x="231850" y="1218475"/>
            <a:ext cx="3885300" cy="3339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The image besides shows an example of pile and its tracked level curves.</a:t>
            </a:r>
            <a:endParaRPr/>
          </a:p>
          <a:p>
            <a:pPr indent="0" lvl="0" marL="0" rtl="0" algn="l">
              <a:spcBef>
                <a:spcPts val="1200"/>
              </a:spcBef>
              <a:spcAft>
                <a:spcPts val="0"/>
              </a:spcAft>
              <a:buNone/>
            </a:pPr>
            <a:r>
              <a:rPr lang="en"/>
              <a:t>Level set is a list of values : [0.93,0.9,0.87,0.84,1.2]. As it has 5 values this means level set is of 5 level curves.</a:t>
            </a:r>
            <a:endParaRPr/>
          </a:p>
          <a:p>
            <a:pPr indent="0" lvl="0" marL="0" rtl="0" algn="l">
              <a:spcBef>
                <a:spcPts val="1200"/>
              </a:spcBef>
              <a:spcAft>
                <a:spcPts val="0"/>
              </a:spcAft>
              <a:buNone/>
            </a:pPr>
            <a:r>
              <a:rPr lang="en"/>
              <a:t>Here 1.2 represents ground plane, 0.93 represents table and 0.9,0.87,0.84 represent the levels of piles respectively.</a:t>
            </a:r>
            <a:endParaRPr/>
          </a:p>
          <a:p>
            <a:pPr indent="0" lvl="0" marL="0" rtl="0" algn="l">
              <a:spcBef>
                <a:spcPts val="1200"/>
              </a:spcBef>
              <a:spcAft>
                <a:spcPts val="1200"/>
              </a:spcAft>
              <a:buNone/>
            </a:pPr>
            <a:r>
              <a:rPr lang="en"/>
              <a:t>There is a difference of 0.03m in the levels of pile because the height of box is 0.03m</a:t>
            </a:r>
            <a:endParaRPr/>
          </a:p>
        </p:txBody>
      </p:sp>
      <p:pic>
        <p:nvPicPr>
          <p:cNvPr id="133" name="Google Shape;133;p19"/>
          <p:cNvPicPr preferRelativeResize="0"/>
          <p:nvPr/>
        </p:nvPicPr>
        <p:blipFill>
          <a:blip r:embed="rId3">
            <a:alphaModFix/>
          </a:blip>
          <a:stretch>
            <a:fillRect/>
          </a:stretch>
        </p:blipFill>
        <p:spPr>
          <a:xfrm>
            <a:off x="4572000" y="672874"/>
            <a:ext cx="4355225" cy="2720050"/>
          </a:xfrm>
          <a:prstGeom prst="rect">
            <a:avLst/>
          </a:prstGeom>
          <a:noFill/>
          <a:ln>
            <a:noFill/>
          </a:ln>
        </p:spPr>
      </p:pic>
      <p:sp>
        <p:nvSpPr>
          <p:cNvPr id="134" name="Google Shape;134;p19"/>
          <p:cNvSpPr txBox="1"/>
          <p:nvPr/>
        </p:nvSpPr>
        <p:spPr>
          <a:xfrm>
            <a:off x="6215525" y="3501225"/>
            <a:ext cx="23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Level curves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90775" y="102075"/>
            <a:ext cx="49497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of Caging Gripper</a:t>
            </a:r>
            <a:endParaRPr/>
          </a:p>
        </p:txBody>
      </p:sp>
      <p:pic>
        <p:nvPicPr>
          <p:cNvPr id="140" name="Google Shape;140;p20" title="Gripper with Cage Experiment 2">
            <a:hlinkClick r:id="rId3"/>
          </p:cNvPr>
          <p:cNvPicPr preferRelativeResize="0"/>
          <p:nvPr/>
        </p:nvPicPr>
        <p:blipFill>
          <a:blip r:embed="rId4">
            <a:alphaModFix/>
          </a:blip>
          <a:stretch>
            <a:fillRect/>
          </a:stretch>
        </p:blipFill>
        <p:spPr>
          <a:xfrm>
            <a:off x="164425" y="783250"/>
            <a:ext cx="4572000" cy="3429000"/>
          </a:xfrm>
          <a:prstGeom prst="rect">
            <a:avLst/>
          </a:prstGeom>
          <a:noFill/>
          <a:ln>
            <a:noFill/>
          </a:ln>
        </p:spPr>
      </p:pic>
      <p:sp>
        <p:nvSpPr>
          <p:cNvPr id="141" name="Google Shape;141;p20"/>
          <p:cNvSpPr txBox="1"/>
          <p:nvPr/>
        </p:nvSpPr>
        <p:spPr>
          <a:xfrm>
            <a:off x="671275" y="4285625"/>
            <a:ext cx="378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Directly cutting the complete level set</a:t>
            </a:r>
            <a:endParaRPr>
              <a:latin typeface="Roboto"/>
              <a:ea typeface="Roboto"/>
              <a:cs typeface="Roboto"/>
              <a:sym typeface="Roboto"/>
            </a:endParaRPr>
          </a:p>
        </p:txBody>
      </p:sp>
      <p:pic>
        <p:nvPicPr>
          <p:cNvPr id="142" name="Google Shape;142;p20" title="Cutting the level curves step by step method : Gripper with cage exp 2">
            <a:hlinkClick r:id="rId5"/>
          </p:cNvPr>
          <p:cNvPicPr preferRelativeResize="0"/>
          <p:nvPr/>
        </p:nvPicPr>
        <p:blipFill>
          <a:blip r:embed="rId6">
            <a:alphaModFix/>
          </a:blip>
          <a:stretch>
            <a:fillRect/>
          </a:stretch>
        </p:blipFill>
        <p:spPr>
          <a:xfrm>
            <a:off x="5107425" y="495350"/>
            <a:ext cx="3924676" cy="2943500"/>
          </a:xfrm>
          <a:prstGeom prst="rect">
            <a:avLst/>
          </a:prstGeom>
          <a:noFill/>
          <a:ln>
            <a:noFill/>
          </a:ln>
        </p:spPr>
      </p:pic>
      <p:sp>
        <p:nvSpPr>
          <p:cNvPr id="143" name="Google Shape;143;p20"/>
          <p:cNvSpPr txBox="1"/>
          <p:nvPr/>
        </p:nvSpPr>
        <p:spPr>
          <a:xfrm>
            <a:off x="5670688" y="3494275"/>
            <a:ext cx="31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Cutting the level curves step by step</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10000"/>
            <a:ext cx="53514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of Gripper </a:t>
            </a:r>
            <a:r>
              <a:rPr lang="en"/>
              <a:t>with cage</a:t>
            </a:r>
            <a:endParaRPr/>
          </a:p>
        </p:txBody>
      </p:sp>
      <p:sp>
        <p:nvSpPr>
          <p:cNvPr id="149" name="Google Shape;149;p21"/>
          <p:cNvSpPr txBox="1"/>
          <p:nvPr>
            <p:ph idx="1" type="body"/>
          </p:nvPr>
        </p:nvSpPr>
        <p:spPr>
          <a:xfrm>
            <a:off x="311700" y="1229875"/>
            <a:ext cx="4521300" cy="3339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Observations:</a:t>
            </a:r>
            <a:endParaRPr/>
          </a:p>
          <a:p>
            <a:pPr indent="0" lvl="0" marL="0" rtl="0" algn="l">
              <a:spcBef>
                <a:spcPts val="1200"/>
              </a:spcBef>
              <a:spcAft>
                <a:spcPts val="0"/>
              </a:spcAft>
              <a:buNone/>
            </a:pPr>
            <a:r>
              <a:rPr lang="en"/>
              <a:t>-The robot was able to </a:t>
            </a:r>
            <a:r>
              <a:rPr lang="en"/>
              <a:t>successfully</a:t>
            </a:r>
            <a:r>
              <a:rPr lang="en"/>
              <a:t> flatten </a:t>
            </a:r>
            <a:r>
              <a:rPr lang="en"/>
              <a:t>the pile.</a:t>
            </a:r>
            <a:endParaRPr/>
          </a:p>
          <a:p>
            <a:pPr indent="0" lvl="0" marL="0" rtl="0" algn="l">
              <a:spcBef>
                <a:spcPts val="1200"/>
              </a:spcBef>
              <a:spcAft>
                <a:spcPts val="0"/>
              </a:spcAft>
              <a:buNone/>
            </a:pPr>
            <a:r>
              <a:rPr lang="en"/>
              <a:t>-The robot stopped successfully after the pile had flattened. This means it tracked level curves correctly.</a:t>
            </a:r>
            <a:endParaRPr/>
          </a:p>
          <a:p>
            <a:pPr indent="0" lvl="0" marL="0" rtl="0" algn="l">
              <a:spcBef>
                <a:spcPts val="1200"/>
              </a:spcBef>
              <a:spcAft>
                <a:spcPts val="0"/>
              </a:spcAft>
              <a:buNone/>
            </a:pPr>
            <a:r>
              <a:rPr lang="en"/>
              <a:t>- Cutting the level set directly saves time</a:t>
            </a:r>
            <a:endParaRPr/>
          </a:p>
          <a:p>
            <a:pPr indent="0" lvl="0" marL="0" rtl="0" algn="l">
              <a:spcBef>
                <a:spcPts val="1200"/>
              </a:spcBef>
              <a:spcAft>
                <a:spcPts val="0"/>
              </a:spcAft>
              <a:buNone/>
            </a:pPr>
            <a:r>
              <a:rPr lang="en"/>
              <a:t>- The Robot flattened the pile neatly without colliding with the table. It was quite accurate.</a:t>
            </a:r>
            <a:endParaRPr/>
          </a:p>
          <a:p>
            <a:pPr indent="0" lvl="0" marL="0" rtl="0" algn="l">
              <a:spcBef>
                <a:spcPts val="1200"/>
              </a:spcBef>
              <a:spcAft>
                <a:spcPts val="1200"/>
              </a:spcAft>
              <a:buNone/>
            </a:pPr>
            <a:r>
              <a:rPr lang="en"/>
              <a:t>The minimum execution time was around 12 secs after robot had arrived to sorting location.</a:t>
            </a:r>
            <a:endParaRPr/>
          </a:p>
        </p:txBody>
      </p:sp>
      <p:pic>
        <p:nvPicPr>
          <p:cNvPr id="150" name="Google Shape;150;p21"/>
          <p:cNvPicPr preferRelativeResize="0"/>
          <p:nvPr/>
        </p:nvPicPr>
        <p:blipFill>
          <a:blip r:embed="rId3">
            <a:alphaModFix/>
          </a:blip>
          <a:stretch>
            <a:fillRect/>
          </a:stretch>
        </p:blipFill>
        <p:spPr>
          <a:xfrm>
            <a:off x="4939825" y="1490350"/>
            <a:ext cx="4006200" cy="200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