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8" r:id="rId7"/>
    <p:sldId id="266" r:id="rId8"/>
    <p:sldId id="269" r:id="rId9"/>
    <p:sldId id="270" r:id="rId10"/>
    <p:sldId id="271" r:id="rId11"/>
    <p:sldId id="277" r:id="rId12"/>
    <p:sldId id="274" r:id="rId13"/>
    <p:sldId id="273" r:id="rId14"/>
    <p:sldId id="275" r:id="rId15"/>
    <p:sldId id="276"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62472-63A2-4EC9-9B5B-24A2161C0640}" v="2534" dt="2022-05-22T14:46:41.534"/>
    <p1510:client id="{113CBD31-F696-45F4-8CEC-DFA294C0C03A}" v="1593" dt="2021-10-06T11:09:05.785"/>
    <p1510:client id="{3C66D1D2-2E85-44CF-A86A-6692A5034A75}" v="10" dt="2021-12-04T11:31:45.801"/>
    <p1510:client id="{415F429E-0824-4D69-B4E6-E4650607998B}" v="2" dt="2021-11-29T10:23:34.571"/>
    <p1510:client id="{47AE58DA-AD26-4697-B272-D65952E127B9}" v="46" dt="2021-12-08T09:49:16.740"/>
    <p1510:client id="{7C9D7978-429F-4569-B5C6-0AAB8DF80F1E}" v="751" dt="2021-07-10T17:01:06.230"/>
    <p1510:client id="{81B01100-DE8A-4933-8A1E-5B8A18DFF14D}" v="75" dt="2022-05-22T14:26:40.857"/>
    <p1510:client id="{947F749A-E95D-4474-BC24-57E0E98080DC}" v="5413" dt="2021-10-07T10:48:48.540"/>
    <p1510:client id="{C5E0131F-AF11-4ED5-9CD4-AD1502EF0D47}" v="410" dt="2021-10-06T11:44:24.014"/>
    <p1510:client id="{D0E4156D-DA1E-45DA-857C-8178E5A56244}" v="8" dt="2021-12-08T06:27:10.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66611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382913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200429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xmlns="" val="2772174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3367956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11/28/2023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911526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11/28/2023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151158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3298479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74422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49979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35034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39351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pPr/>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53160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pPr/>
              <a:t>11/28/2023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299647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11/28/2023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2796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11/28/2023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70415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395773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11/28/2023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a:p>
        </p:txBody>
      </p:sp>
    </p:spTree>
    <p:extLst>
      <p:ext uri="{BB962C8B-B14F-4D97-AF65-F5344CB8AC3E}">
        <p14:creationId xmlns:p14="http://schemas.microsoft.com/office/powerpoint/2010/main" xmlns="" val="9686253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5508" y="152949"/>
            <a:ext cx="7832819" cy="1244853"/>
          </a:xfrm>
        </p:spPr>
        <p:txBody>
          <a:bodyPr/>
          <a:lstStyle/>
          <a:p>
            <a:pPr algn="ctr"/>
            <a:r>
              <a:rPr lang="en-US" sz="3800" b="1" dirty="0"/>
              <a:t>Handwritten Digit Recognition</a:t>
            </a:r>
            <a:br>
              <a:rPr lang="en-US" sz="3800" b="1" dirty="0"/>
            </a:br>
            <a:r>
              <a:rPr lang="en-US" sz="3800" b="1" dirty="0"/>
              <a:t>System Using Machine Learning</a:t>
            </a:r>
          </a:p>
        </p:txBody>
      </p:sp>
      <p:sp>
        <p:nvSpPr>
          <p:cNvPr id="5" name="TextBox 4">
            <a:extLst>
              <a:ext uri="{FF2B5EF4-FFF2-40B4-BE49-F238E27FC236}">
                <a16:creationId xmlns:a16="http://schemas.microsoft.com/office/drawing/2014/main" xmlns="" id="{9E80745E-64A6-4BF0-9FFD-FD9A659F1B40}"/>
              </a:ext>
            </a:extLst>
          </p:cNvPr>
          <p:cNvSpPr txBox="1"/>
          <p:nvPr/>
        </p:nvSpPr>
        <p:spPr>
          <a:xfrm>
            <a:off x="2356139" y="1493820"/>
            <a:ext cx="6469564"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1500" b="1" dirty="0">
                <a:ea typeface="+mn-lt"/>
                <a:cs typeface="+mn-lt"/>
              </a:rPr>
              <a:t>Presented </a:t>
            </a:r>
            <a:r>
              <a:rPr lang="en-US" sz="1500" b="1" dirty="0" smtClean="0">
                <a:ea typeface="+mn-lt"/>
                <a:cs typeface="+mn-lt"/>
              </a:rPr>
              <a:t>By</a:t>
            </a:r>
          </a:p>
          <a:p>
            <a:pPr lvl="1" algn="ctr"/>
            <a:endParaRPr lang="en-US" sz="1500" b="1" dirty="0" smtClean="0">
              <a:ea typeface="+mn-lt"/>
              <a:cs typeface="+mn-lt"/>
            </a:endParaRPr>
          </a:p>
          <a:p>
            <a:pPr lvl="1" algn="ctr"/>
            <a:r>
              <a:rPr lang="en-US" sz="1500" b="1" dirty="0" err="1" smtClean="0"/>
              <a:t>Gourav</a:t>
            </a:r>
            <a:r>
              <a:rPr lang="en-US" sz="1500" b="1" dirty="0" smtClean="0"/>
              <a:t> Sharma(2000320120075)</a:t>
            </a:r>
            <a:endParaRPr lang="en-US" sz="1500" b="1" dirty="0"/>
          </a:p>
          <a:p>
            <a:pPr lvl="1" algn="ctr"/>
            <a:r>
              <a:rPr lang="en-US" sz="1500" b="1" dirty="0" smtClean="0">
                <a:ea typeface="+mn-lt"/>
                <a:cs typeface="+mn-lt"/>
              </a:rPr>
              <a:t>Harsh Kumar </a:t>
            </a:r>
            <a:r>
              <a:rPr lang="en-US" sz="1500" b="1" dirty="0" err="1" smtClean="0">
                <a:ea typeface="+mn-lt"/>
                <a:cs typeface="+mn-lt"/>
              </a:rPr>
              <a:t>Upadhyay</a:t>
            </a:r>
            <a:r>
              <a:rPr lang="en-US" sz="1500" b="1" dirty="0" smtClean="0">
                <a:ea typeface="+mn-lt"/>
                <a:cs typeface="+mn-lt"/>
              </a:rPr>
              <a:t> (</a:t>
            </a:r>
            <a:r>
              <a:rPr lang="en-US" sz="1500" b="1" dirty="0" smtClean="0">
                <a:ea typeface="+mn-lt"/>
                <a:cs typeface="+mn-lt"/>
              </a:rPr>
              <a:t>2000320120080</a:t>
            </a:r>
            <a:r>
              <a:rPr lang="en-US" sz="1500" b="1" dirty="0" smtClean="0">
                <a:ea typeface="+mn-lt"/>
                <a:cs typeface="+mn-lt"/>
              </a:rPr>
              <a:t>)</a:t>
            </a:r>
            <a:endParaRPr lang="en-US" sz="1500" b="1" dirty="0"/>
          </a:p>
          <a:p>
            <a:pPr lvl="1" algn="ctr"/>
            <a:r>
              <a:rPr lang="en-US" sz="1500" b="1" dirty="0" smtClean="0">
                <a:ea typeface="+mn-lt"/>
                <a:cs typeface="+mn-lt"/>
              </a:rPr>
              <a:t>Harsh </a:t>
            </a:r>
            <a:r>
              <a:rPr lang="en-US" sz="1500" b="1" dirty="0" err="1" smtClean="0">
                <a:ea typeface="+mn-lt"/>
                <a:cs typeface="+mn-lt"/>
              </a:rPr>
              <a:t>Mishra</a:t>
            </a:r>
            <a:r>
              <a:rPr lang="en-US" sz="1500" b="1" dirty="0" smtClean="0">
                <a:ea typeface="+mn-lt"/>
                <a:cs typeface="+mn-lt"/>
              </a:rPr>
              <a:t> (</a:t>
            </a:r>
            <a:r>
              <a:rPr lang="en-US" sz="1500" b="1" dirty="0" smtClean="0">
                <a:ea typeface="+mn-lt"/>
                <a:cs typeface="+mn-lt"/>
              </a:rPr>
              <a:t>2000320120081</a:t>
            </a:r>
            <a:r>
              <a:rPr lang="en-US" sz="1500" b="1" dirty="0" smtClean="0">
                <a:ea typeface="+mn-lt"/>
                <a:cs typeface="+mn-lt"/>
              </a:rPr>
              <a:t>)</a:t>
            </a:r>
            <a:endParaRPr lang="en-US" sz="1500" b="1" dirty="0"/>
          </a:p>
          <a:p>
            <a:pPr lvl="1" algn="ctr"/>
            <a:r>
              <a:rPr lang="en-US" sz="1500" b="1" dirty="0" err="1" smtClean="0">
                <a:ea typeface="+mn-lt"/>
                <a:cs typeface="+mn-lt"/>
              </a:rPr>
              <a:t>Rahul</a:t>
            </a:r>
            <a:r>
              <a:rPr lang="en-US" sz="1500" b="1" dirty="0" smtClean="0">
                <a:ea typeface="+mn-lt"/>
                <a:cs typeface="+mn-lt"/>
              </a:rPr>
              <a:t> </a:t>
            </a:r>
            <a:r>
              <a:rPr lang="en-US" sz="1500" b="1" dirty="0" err="1" smtClean="0">
                <a:ea typeface="+mn-lt"/>
                <a:cs typeface="+mn-lt"/>
              </a:rPr>
              <a:t>Dabola</a:t>
            </a:r>
            <a:r>
              <a:rPr lang="en-US" sz="1500" b="1" dirty="0" smtClean="0">
                <a:ea typeface="+mn-lt"/>
                <a:cs typeface="+mn-lt"/>
              </a:rPr>
              <a:t>(2000320120130)</a:t>
            </a:r>
            <a:endParaRPr lang="en-US" sz="1500" b="1" dirty="0"/>
          </a:p>
          <a:p>
            <a:pPr lvl="1" algn="ctr"/>
            <a:endParaRPr lang="en-US" sz="1500" b="1" dirty="0">
              <a:ea typeface="+mn-lt"/>
              <a:cs typeface="+mn-lt"/>
            </a:endParaRPr>
          </a:p>
          <a:p>
            <a:pPr lvl="1" algn="ctr"/>
            <a:r>
              <a:rPr lang="en-US" sz="1500" b="1" dirty="0">
                <a:ea typeface="+mn-lt"/>
                <a:cs typeface="+mn-lt"/>
              </a:rPr>
              <a:t>Guided By</a:t>
            </a:r>
            <a:endParaRPr lang="en-US" sz="1500" b="1" dirty="0"/>
          </a:p>
          <a:p>
            <a:pPr lvl="1" algn="ctr"/>
            <a:r>
              <a:rPr lang="en-US" sz="1500" b="1" dirty="0" err="1" smtClean="0"/>
              <a:t>Mrs</a:t>
            </a:r>
            <a:r>
              <a:rPr lang="en-US" sz="1500" b="1" dirty="0" smtClean="0"/>
              <a:t> </a:t>
            </a:r>
            <a:r>
              <a:rPr lang="en-US" sz="1500" b="1" dirty="0" err="1" smtClean="0"/>
              <a:t>Ashi</a:t>
            </a:r>
            <a:r>
              <a:rPr lang="en-US" sz="1500" b="1" dirty="0" smtClean="0"/>
              <a:t> </a:t>
            </a:r>
            <a:r>
              <a:rPr lang="en-US" sz="1500" b="1" dirty="0" err="1" smtClean="0"/>
              <a:t>Aggarwal</a:t>
            </a:r>
            <a:endParaRPr lang="en-US" sz="1500" b="1" dirty="0"/>
          </a:p>
          <a:p>
            <a:pPr lvl="1" algn="ctr"/>
            <a:endParaRPr lang="en-US" sz="1500" b="1" dirty="0"/>
          </a:p>
          <a:p>
            <a:pPr lvl="1" algn="ctr"/>
            <a:endParaRPr lang="en-US" sz="1500" b="1" dirty="0"/>
          </a:p>
          <a:p>
            <a:pPr lvl="1" algn="ctr"/>
            <a:endParaRPr lang="en-US" sz="1500" b="1" dirty="0">
              <a:ea typeface="+mn-lt"/>
              <a:cs typeface="+mn-lt"/>
            </a:endParaRPr>
          </a:p>
          <a:p>
            <a:pPr lvl="1" algn="ctr"/>
            <a:endParaRPr lang="en-US" sz="1500" b="1" dirty="0">
              <a:ea typeface="+mn-lt"/>
              <a:cs typeface="+mn-lt"/>
            </a:endParaRPr>
          </a:p>
          <a:p>
            <a:pPr lvl="1" algn="ctr"/>
            <a:endParaRPr lang="en-US" sz="1500" b="1" dirty="0">
              <a:ea typeface="+mn-lt"/>
              <a:cs typeface="+mn-lt"/>
            </a:endParaRPr>
          </a:p>
          <a:p>
            <a:pPr lvl="1" algn="ctr"/>
            <a:endParaRPr lang="en-US" sz="1500" b="1" dirty="0">
              <a:ea typeface="+mn-lt"/>
              <a:cs typeface="+mn-lt"/>
            </a:endParaRPr>
          </a:p>
          <a:p>
            <a:pPr lvl="1" algn="ctr"/>
            <a:endParaRPr lang="en-US" sz="1500" b="1" dirty="0" smtClean="0">
              <a:ea typeface="+mn-lt"/>
              <a:cs typeface="+mn-lt"/>
            </a:endParaRPr>
          </a:p>
          <a:p>
            <a:pPr lvl="1" algn="ctr"/>
            <a:endParaRPr lang="en-US" sz="1500" b="1" dirty="0" smtClean="0">
              <a:ea typeface="+mn-lt"/>
              <a:cs typeface="+mn-lt"/>
            </a:endParaRPr>
          </a:p>
          <a:p>
            <a:pPr lvl="1" algn="ctr"/>
            <a:r>
              <a:rPr lang="en-US" sz="1500" b="1" dirty="0" smtClean="0">
                <a:ea typeface="+mn-lt"/>
                <a:cs typeface="+mn-lt"/>
              </a:rPr>
              <a:t>Department </a:t>
            </a:r>
            <a:r>
              <a:rPr lang="en-US" sz="1500" b="1" dirty="0">
                <a:ea typeface="+mn-lt"/>
                <a:cs typeface="+mn-lt"/>
              </a:rPr>
              <a:t>of Computer Science </a:t>
            </a:r>
            <a:r>
              <a:rPr lang="en-US" sz="1500" b="1" dirty="0" smtClean="0">
                <a:ea typeface="+mn-lt"/>
                <a:cs typeface="+mn-lt"/>
              </a:rPr>
              <a:t>&amp; Engineering</a:t>
            </a:r>
            <a:endParaRPr lang="en-US" sz="1500" b="1" dirty="0"/>
          </a:p>
          <a:p>
            <a:pPr lvl="1" algn="ctr"/>
            <a:endParaRPr lang="en-US" sz="1500" b="1" dirty="0"/>
          </a:p>
          <a:p>
            <a:pPr lvl="1" algn="ctr"/>
            <a:endParaRPr lang="en-US" sz="1500" b="1" dirty="0">
              <a:ea typeface="+mn-lt"/>
              <a:cs typeface="+mn-lt"/>
            </a:endParaRPr>
          </a:p>
        </p:txBody>
      </p:sp>
      <p:pic>
        <p:nvPicPr>
          <p:cNvPr id="6" name="Picture 5" descr="images.jpg"/>
          <p:cNvPicPr>
            <a:picLocks noChangeAspect="1"/>
          </p:cNvPicPr>
          <p:nvPr/>
        </p:nvPicPr>
        <p:blipFill>
          <a:blip r:embed="rId2"/>
          <a:stretch>
            <a:fillRect/>
          </a:stretch>
        </p:blipFill>
        <p:spPr>
          <a:xfrm>
            <a:off x="5221857" y="4031412"/>
            <a:ext cx="1266825" cy="1266825"/>
          </a:xfrm>
          <a:prstGeom prst="rect">
            <a:avLst/>
          </a:prstGeom>
        </p:spPr>
      </p:pic>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1" name="Picture 60">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7" name="Rectangle 66">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228080"/>
            <a:ext cx="993734" cy="762000"/>
          </a:xfrm>
          <a:prstGeom prst="rect">
            <a:avLst/>
          </a:prstGeom>
        </p:spPr>
      </p:pic>
      <p:sp>
        <p:nvSpPr>
          <p:cNvPr id="75"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extBox 1">
            <a:extLst>
              <a:ext uri="{FF2B5EF4-FFF2-40B4-BE49-F238E27FC236}">
                <a16:creationId xmlns:a16="http://schemas.microsoft.com/office/drawing/2014/main" xmlns="" id="{C2B3D120-74D9-43F5-9461-89D4EB81960E}"/>
              </a:ext>
            </a:extLst>
          </p:cNvPr>
          <p:cNvSpPr txBox="1"/>
          <p:nvPr/>
        </p:nvSpPr>
        <p:spPr>
          <a:xfrm>
            <a:off x="806195" y="804672"/>
            <a:ext cx="3521359" cy="52486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400" b="1" i="0" kern="1200">
                <a:solidFill>
                  <a:schemeClr val="tx2"/>
                </a:solidFill>
                <a:latin typeface="+mj-lt"/>
                <a:ea typeface="+mj-ea"/>
                <a:cs typeface="+mj-cs"/>
              </a:rPr>
              <a:t>SYSTEM DESIGN</a:t>
            </a:r>
          </a:p>
        </p:txBody>
      </p:sp>
      <p:sp>
        <p:nvSpPr>
          <p:cNvPr id="5" name="TextBox 4">
            <a:extLst>
              <a:ext uri="{FF2B5EF4-FFF2-40B4-BE49-F238E27FC236}">
                <a16:creationId xmlns:a16="http://schemas.microsoft.com/office/drawing/2014/main" xmlns="" id="{FC125D8F-DBE1-4DF0-9A87-D7C7D8888410}"/>
              </a:ext>
            </a:extLst>
          </p:cNvPr>
          <p:cNvSpPr txBox="1"/>
          <p:nvPr/>
        </p:nvSpPr>
        <p:spPr>
          <a:xfrm>
            <a:off x="4975861" y="804671"/>
            <a:ext cx="6399930" cy="52486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defTabSz="457200">
              <a:spcBef>
                <a:spcPts val="1000"/>
              </a:spcBef>
              <a:buClr>
                <a:schemeClr val="bg2">
                  <a:lumMod val="40000"/>
                  <a:lumOff val="60000"/>
                </a:schemeClr>
              </a:buClr>
              <a:buSzPct val="80000"/>
              <a:buFont typeface="Arial"/>
              <a:buChar char="•"/>
            </a:pPr>
            <a:r>
              <a:rPr lang="en-US" dirty="0">
                <a:latin typeface="+mj-lt"/>
                <a:ea typeface="+mj-ea"/>
                <a:cs typeface="+mj-cs"/>
              </a:rPr>
              <a:t>System design for a hand written digit recognition system is one of the key elements that should be implemented properly.</a:t>
            </a:r>
            <a:endParaRPr lang="en-US" dirty="0">
              <a:ea typeface="+mj-ea"/>
              <a:cs typeface="+mj-cs"/>
            </a:endParaRPr>
          </a:p>
          <a:p>
            <a:pPr marL="285750" indent="-285750" defTabSz="457200">
              <a:spcBef>
                <a:spcPts val="1000"/>
              </a:spcBef>
              <a:buClr>
                <a:schemeClr val="bg2">
                  <a:lumMod val="40000"/>
                  <a:lumOff val="60000"/>
                </a:schemeClr>
              </a:buClr>
              <a:buSzPct val="80000"/>
              <a:buFont typeface="Arial" charset="2"/>
              <a:buChar char="•"/>
            </a:pPr>
            <a:endParaRPr lang="en-US" dirty="0">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dirty="0">
                <a:latin typeface="+mj-lt"/>
                <a:ea typeface="+mj-ea"/>
                <a:cs typeface="+mj-cs"/>
              </a:rPr>
              <a:t>For doing so, we will be using the MNIST dataset and pre-process the images provided within it before classification.</a:t>
            </a:r>
          </a:p>
          <a:p>
            <a:pPr marL="285750" indent="-285750" defTabSz="457200">
              <a:spcBef>
                <a:spcPts val="1000"/>
              </a:spcBef>
              <a:buClr>
                <a:schemeClr val="bg2">
                  <a:lumMod val="40000"/>
                  <a:lumOff val="60000"/>
                </a:schemeClr>
              </a:buClr>
              <a:buSzPct val="80000"/>
              <a:buFont typeface="Arial" charset="2"/>
              <a:buChar char="•"/>
            </a:pPr>
            <a:endParaRPr lang="en-US" dirty="0">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dirty="0">
                <a:latin typeface="+mj-lt"/>
                <a:ea typeface="+mj-ea"/>
                <a:cs typeface="+mj-cs"/>
              </a:rPr>
              <a:t>Classification will then be done on the basis of a machine learning algorithm(for e.g., Convolutional Neural Networks(CNN))</a:t>
            </a:r>
          </a:p>
          <a:p>
            <a:pPr marL="285750" indent="-285750" defTabSz="457200">
              <a:spcBef>
                <a:spcPts val="1000"/>
              </a:spcBef>
              <a:buClr>
                <a:schemeClr val="bg2">
                  <a:lumMod val="40000"/>
                  <a:lumOff val="60000"/>
                </a:schemeClr>
              </a:buClr>
              <a:buSzPct val="80000"/>
              <a:buFont typeface="Arial" charset="2"/>
              <a:buChar char="•"/>
            </a:pPr>
            <a:endParaRPr lang="en-US" dirty="0">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dirty="0">
                <a:latin typeface="+mj-lt"/>
                <a:ea typeface="+mj-ea"/>
                <a:cs typeface="+mj-cs"/>
              </a:rPr>
              <a:t>The model will then be trained and evaluated to provide accurate results.</a:t>
            </a:r>
          </a:p>
        </p:txBody>
      </p:sp>
    </p:spTree>
    <p:extLst>
      <p:ext uri="{BB962C8B-B14F-4D97-AF65-F5344CB8AC3E}">
        <p14:creationId xmlns:p14="http://schemas.microsoft.com/office/powerpoint/2010/main" xmlns="" val="845766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B4AAD3FD-83A5-4B89-9F8F-01B887086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1">
            <a:extLst>
              <a:ext uri="{FF2B5EF4-FFF2-40B4-BE49-F238E27FC236}">
                <a16:creationId xmlns:a16="http://schemas.microsoft.com/office/drawing/2014/main" xmlns="" id="{61752F1D-FC0F-4103-9584-630E643CCD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xmlns="" id="{70151CB7-E7DE-4917-B831-01DF9CE01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 name="Picture 2" descr="Diagram&#10;&#10;Description automatically generated">
            <a:extLst>
              <a:ext uri="{FF2B5EF4-FFF2-40B4-BE49-F238E27FC236}">
                <a16:creationId xmlns:a16="http://schemas.microsoft.com/office/drawing/2014/main" xmlns="" id="{E08F00EB-24DC-467B-9EA5-E17AB4E6ADE0}"/>
              </a:ext>
            </a:extLst>
          </p:cNvPr>
          <p:cNvPicPr>
            <a:picLocks noChangeAspect="1"/>
          </p:cNvPicPr>
          <p:nvPr/>
        </p:nvPicPr>
        <p:blipFill>
          <a:blip r:embed="rId6"/>
          <a:stretch>
            <a:fillRect/>
          </a:stretch>
        </p:blipFill>
        <p:spPr>
          <a:xfrm>
            <a:off x="6872026" y="647698"/>
            <a:ext cx="3893820" cy="5562601"/>
          </a:xfrm>
          <a:prstGeom prst="rect">
            <a:avLst/>
          </a:prstGeom>
          <a:effectLst/>
        </p:spPr>
      </p:pic>
      <p:sp>
        <p:nvSpPr>
          <p:cNvPr id="28" name="Rectangle 27">
            <a:extLst>
              <a:ext uri="{FF2B5EF4-FFF2-40B4-BE49-F238E27FC236}">
                <a16:creationId xmlns:a16="http://schemas.microsoft.com/office/drawing/2014/main" xmlns="" id="{A92A1116-1C84-41DF-B803-1F7B0883EC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xmlns="" id="{159CE718-845D-4792-B99B-D0EC0F8C3EB1}"/>
              </a:ext>
            </a:extLst>
          </p:cNvPr>
          <p:cNvSpPr txBox="1"/>
          <p:nvPr/>
        </p:nvSpPr>
        <p:spPr>
          <a:xfrm>
            <a:off x="481917" y="2375770"/>
            <a:ext cx="4166509"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defTabSz="457200">
              <a:spcBef>
                <a:spcPts val="1000"/>
              </a:spcBef>
              <a:buClr>
                <a:schemeClr val="bg2">
                  <a:lumMod val="40000"/>
                  <a:lumOff val="60000"/>
                </a:schemeClr>
              </a:buClr>
              <a:buSzPct val="80000"/>
            </a:pPr>
            <a:r>
              <a:rPr lang="en-US" sz="5400" b="1">
                <a:solidFill>
                  <a:srgbClr val="EBEBEB"/>
                </a:solidFill>
                <a:latin typeface="+mj-lt"/>
                <a:ea typeface="+mj-ea"/>
                <a:cs typeface="+mj-cs"/>
              </a:rPr>
              <a:t>ACTIVITY </a:t>
            </a:r>
            <a:endParaRPr lang="en-US" sz="5400">
              <a:ea typeface="+mj-ea"/>
              <a:cs typeface="+mj-cs"/>
            </a:endParaRPr>
          </a:p>
          <a:p>
            <a:pPr algn="ctr" defTabSz="457200">
              <a:spcBef>
                <a:spcPts val="1000"/>
              </a:spcBef>
            </a:pPr>
            <a:r>
              <a:rPr lang="en-US" sz="5400" b="1">
                <a:solidFill>
                  <a:srgbClr val="EBEBEB"/>
                </a:solidFill>
                <a:latin typeface="+mj-lt"/>
                <a:ea typeface="+mj-ea"/>
                <a:cs typeface="+mj-cs"/>
              </a:rPr>
              <a:t>DIAGRAM</a:t>
            </a:r>
          </a:p>
        </p:txBody>
      </p:sp>
    </p:spTree>
    <p:extLst>
      <p:ext uri="{BB962C8B-B14F-4D97-AF65-F5344CB8AC3E}">
        <p14:creationId xmlns:p14="http://schemas.microsoft.com/office/powerpoint/2010/main" xmlns="" val="193537807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7AC6419-07FD-4348-A4CC-8880D06511F2}"/>
              </a:ext>
            </a:extLst>
          </p:cNvPr>
          <p:cNvSpPr txBox="1"/>
          <p:nvPr/>
        </p:nvSpPr>
        <p:spPr>
          <a:xfrm>
            <a:off x="2903034" y="384717"/>
            <a:ext cx="596776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t>IMPLEMENTATION</a:t>
            </a:r>
          </a:p>
        </p:txBody>
      </p:sp>
      <p:sp>
        <p:nvSpPr>
          <p:cNvPr id="3" name="TextBox 2">
            <a:extLst>
              <a:ext uri="{FF2B5EF4-FFF2-40B4-BE49-F238E27FC236}">
                <a16:creationId xmlns:a16="http://schemas.microsoft.com/office/drawing/2014/main" xmlns="" id="{8C22C745-FEF4-4A9E-AE08-7DA350DA9DB5}"/>
              </a:ext>
            </a:extLst>
          </p:cNvPr>
          <p:cNvSpPr txBox="1"/>
          <p:nvPr/>
        </p:nvSpPr>
        <p:spPr>
          <a:xfrm>
            <a:off x="1001519" y="1447568"/>
            <a:ext cx="942463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Here, our project will be implemented using the MNIST dataset.</a:t>
            </a:r>
            <a:br>
              <a:rPr lang="en-US" dirty="0"/>
            </a:br>
            <a:r>
              <a:rPr lang="en-US" dirty="0"/>
              <a:t>At first, the libraries alongside the dataset will be loaded into python. The dataset consists of 70,000 28*28 grayscale images for both testing and training the model.</a:t>
            </a:r>
          </a:p>
          <a:p>
            <a:pPr marL="285750" indent="-285750">
              <a:buFont typeface="Arial"/>
              <a:buChar char="•"/>
            </a:pPr>
            <a:endParaRPr lang="en-US" dirty="0"/>
          </a:p>
          <a:p>
            <a:pPr marL="285750" indent="-285750">
              <a:buFont typeface="Arial"/>
              <a:buChar char="•"/>
            </a:pPr>
            <a:r>
              <a:rPr lang="en-US" dirty="0"/>
              <a:t>The data will then be preprocessed before it is fed into the model.</a:t>
            </a:r>
          </a:p>
          <a:p>
            <a:pPr marL="285750" indent="-285750">
              <a:buFont typeface="Arial"/>
              <a:buChar char="•"/>
            </a:pPr>
            <a:endParaRPr lang="en-US" dirty="0"/>
          </a:p>
          <a:p>
            <a:pPr marL="285750" indent="-285750">
              <a:buFont typeface="Arial"/>
              <a:buChar char="•"/>
            </a:pPr>
            <a:r>
              <a:rPr lang="en-US" dirty="0"/>
              <a:t>The machine learning model will then be created.</a:t>
            </a:r>
          </a:p>
          <a:p>
            <a:pPr marL="285750" indent="-285750">
              <a:buFont typeface="Arial"/>
              <a:buChar char="•"/>
            </a:pPr>
            <a:endParaRPr lang="en-US" dirty="0"/>
          </a:p>
          <a:p>
            <a:pPr marL="285750" indent="-285750">
              <a:buFont typeface="Arial"/>
              <a:buChar char="•"/>
            </a:pPr>
            <a:r>
              <a:rPr lang="en-US" dirty="0"/>
              <a:t>The model will then be trained on the basis of the training dataset with the help of several python libraries that were preloaded to perform these specific tasks.</a:t>
            </a:r>
          </a:p>
          <a:p>
            <a:pPr marL="285750" indent="-285750">
              <a:buFont typeface="Arial"/>
              <a:buChar char="•"/>
            </a:pPr>
            <a:endParaRPr lang="en-US" dirty="0"/>
          </a:p>
          <a:p>
            <a:pPr marL="285750" indent="-285750">
              <a:buFont typeface="Arial"/>
              <a:buChar char="•"/>
            </a:pPr>
            <a:r>
              <a:rPr lang="en-US" dirty="0"/>
              <a:t>The model will then be evaluated on the basis of the testing dataset.</a:t>
            </a:r>
          </a:p>
          <a:p>
            <a:pPr marL="285750" indent="-285750">
              <a:buFont typeface="Arial"/>
              <a:buChar char="•"/>
            </a:pPr>
            <a:endParaRPr lang="en-US" dirty="0"/>
          </a:p>
          <a:p>
            <a:pPr marL="285750" indent="-285750">
              <a:buFont typeface="Arial"/>
              <a:buChar char="•"/>
            </a:pPr>
            <a:r>
              <a:rPr lang="en-US" dirty="0"/>
              <a:t>Finally, the Graphical User Interface(GUI) will be created using the </a:t>
            </a:r>
            <a:r>
              <a:rPr lang="en-US" dirty="0" err="1"/>
              <a:t>Tkinter</a:t>
            </a:r>
            <a:r>
              <a:rPr lang="en-US" dirty="0"/>
              <a:t> library.</a:t>
            </a:r>
          </a:p>
        </p:txBody>
      </p:sp>
    </p:spTree>
    <p:extLst>
      <p:ext uri="{BB962C8B-B14F-4D97-AF65-F5344CB8AC3E}">
        <p14:creationId xmlns:p14="http://schemas.microsoft.com/office/powerpoint/2010/main" xmlns="" val="2714799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9922B851-6B16-415F-9600-DB0E665C54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FAA2B0B0-E6D1-4F97-A03B-5B9DC568AA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ounded Rectangle 9">
            <a:extLst>
              <a:ext uri="{FF2B5EF4-FFF2-40B4-BE49-F238E27FC236}">
                <a16:creationId xmlns:a16="http://schemas.microsoft.com/office/drawing/2014/main" xmlns="" id="{7067A410-38E7-4862-BC25-A40927006E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xmlns="" id="{0B01E675-A5CF-4751-9C92-83717B8CE5B1}"/>
              </a:ext>
            </a:extLst>
          </p:cNvPr>
          <p:cNvPicPr>
            <a:picLocks noChangeAspect="1"/>
          </p:cNvPicPr>
          <p:nvPr/>
        </p:nvPicPr>
        <p:blipFill>
          <a:blip r:embed="rId6"/>
          <a:stretch>
            <a:fillRect/>
          </a:stretch>
        </p:blipFill>
        <p:spPr>
          <a:xfrm>
            <a:off x="7060689" y="2309944"/>
            <a:ext cx="4163991" cy="2088563"/>
          </a:xfrm>
          <a:prstGeom prst="rect">
            <a:avLst/>
          </a:prstGeom>
          <a:effectLst/>
        </p:spPr>
      </p:pic>
      <p:sp>
        <p:nvSpPr>
          <p:cNvPr id="26" name="Rectangle 25">
            <a:extLst>
              <a:ext uri="{FF2B5EF4-FFF2-40B4-BE49-F238E27FC236}">
                <a16:creationId xmlns:a16="http://schemas.microsoft.com/office/drawing/2014/main" xmlns="" id="{95E21D77-54D4-42F2-9F79-B4B22CCA1C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xmlns="" id="{7B945343-22D4-4106-98BB-F77F9361C76A}"/>
              </a:ext>
            </a:extLst>
          </p:cNvPr>
          <p:cNvSpPr txBox="1"/>
          <p:nvPr/>
        </p:nvSpPr>
        <p:spPr>
          <a:xfrm>
            <a:off x="648930" y="2438400"/>
            <a:ext cx="4944151"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rgbClr val="F7F7F7"/>
              </a:buClr>
              <a:buSzPct val="80000"/>
            </a:pPr>
            <a:endParaRPr lang="en-US">
              <a:solidFill>
                <a:srgbClr val="FFFFFF"/>
              </a:solidFill>
              <a:ea typeface="+mj-ea"/>
              <a:cs typeface="+mj-cs"/>
            </a:endParaRPr>
          </a:p>
        </p:txBody>
      </p:sp>
      <p:sp>
        <p:nvSpPr>
          <p:cNvPr id="5" name="TextBox 4">
            <a:extLst>
              <a:ext uri="{FF2B5EF4-FFF2-40B4-BE49-F238E27FC236}">
                <a16:creationId xmlns:a16="http://schemas.microsoft.com/office/drawing/2014/main" xmlns="" id="{F8039F5F-82E0-4436-85DB-9C50835BC4DD}"/>
              </a:ext>
            </a:extLst>
          </p:cNvPr>
          <p:cNvSpPr txBox="1"/>
          <p:nvPr/>
        </p:nvSpPr>
        <p:spPr>
          <a:xfrm>
            <a:off x="252297" y="549029"/>
            <a:ext cx="553100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The user will be enabled to draw handwritten digits on a canvas widget that will be provided within the GUI.</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These handwritten digits will then be recognized according to the trained machine learning model which was created earlier. This machine learning model will be incorporated in the GUI created.</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After the recognition of these digits is complete the overall recognized number will be displayed alongside the predicted labels and the corresponding accuracies</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The user will then be provided with functionalities to convert this overall recognized number(in decimal format by default) to binary/hexadecimal/octal equivalent by using the button widgets provided within the GUI.</a:t>
            </a:r>
          </a:p>
        </p:txBody>
      </p:sp>
    </p:spTree>
    <p:extLst>
      <p:ext uri="{BB962C8B-B14F-4D97-AF65-F5344CB8AC3E}">
        <p14:creationId xmlns:p14="http://schemas.microsoft.com/office/powerpoint/2010/main" xmlns="" val="24723974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058212-753B-4193-9726-8E5DC00331D9}"/>
              </a:ext>
            </a:extLst>
          </p:cNvPr>
          <p:cNvSpPr txBox="1"/>
          <p:nvPr/>
        </p:nvSpPr>
        <p:spPr>
          <a:xfrm>
            <a:off x="3432718" y="384717"/>
            <a:ext cx="50106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t>CONCLUSION</a:t>
            </a:r>
          </a:p>
        </p:txBody>
      </p:sp>
      <p:sp>
        <p:nvSpPr>
          <p:cNvPr id="3" name="TextBox 2">
            <a:extLst>
              <a:ext uri="{FF2B5EF4-FFF2-40B4-BE49-F238E27FC236}">
                <a16:creationId xmlns:a16="http://schemas.microsoft.com/office/drawing/2014/main" xmlns="" id="{7D4DF743-EB26-492C-9082-42BC8522C05F}"/>
              </a:ext>
            </a:extLst>
          </p:cNvPr>
          <p:cNvSpPr txBox="1"/>
          <p:nvPr/>
        </p:nvSpPr>
        <p:spPr>
          <a:xfrm>
            <a:off x="1038689" y="1475446"/>
            <a:ext cx="9461808"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With this presentation, we would like to conclude out project titled "Handwritten digit recognition using machine learning for converting decimal numbers to other number systems" by </a:t>
            </a:r>
            <a:r>
              <a:rPr lang="en-US" sz="1600">
                <a:ea typeface="+mn-lt"/>
                <a:cs typeface="+mn-lt"/>
              </a:rPr>
              <a:t>properly identifying the digits drawn at different angles and producing the desired results based on this identification.</a:t>
            </a:r>
            <a:endParaRPr lang="en-US" sz="1600"/>
          </a:p>
          <a:p>
            <a:endParaRPr lang="en-US"/>
          </a:p>
          <a:p>
            <a:r>
              <a:rPr lang="en-US" sz="2400" b="1"/>
              <a:t>Limitations:</a:t>
            </a:r>
            <a:endParaRPr lang="en-US"/>
          </a:p>
          <a:p>
            <a:pPr algn="just"/>
            <a:r>
              <a:rPr lang="en-US" sz="1600">
                <a:ea typeface="+mn-lt"/>
                <a:cs typeface="+mn-lt"/>
              </a:rPr>
              <a:t>Implementing this technology(I.e., handwritten digit recognition) on a large scale could evidently bring about several repercussions. Recognizing handwritten digits, if not used with good intentions, could lead to the manifestation of several social issues. People may use such a technology to identify bank pins, atm pins, etc. to perform monetary felonies.</a:t>
            </a:r>
            <a:endParaRPr lang="en-US" sz="1600"/>
          </a:p>
          <a:p>
            <a:pPr algn="just"/>
            <a:endParaRPr lang="en-US"/>
          </a:p>
          <a:p>
            <a:pPr algn="just"/>
            <a:r>
              <a:rPr lang="en-US" sz="2400" b="1"/>
              <a:t>Future Scope:</a:t>
            </a:r>
            <a:endParaRPr lang="en-US"/>
          </a:p>
          <a:p>
            <a:r>
              <a:rPr lang="en-US" sz="1600"/>
              <a:t>As the world is progressing towards automation, the use of such technology can have a great impact in the future. It can help several industries such as banking, postal, shipping, automobile, etc. </a:t>
            </a:r>
          </a:p>
          <a:p>
            <a:r>
              <a:rPr lang="en-US" sz="1600"/>
              <a:t>Furthermore it can be improved to automate the process of scanning digits/text information to help support many complex real-time applications.</a:t>
            </a:r>
            <a:r>
              <a:rPr lang="en-US"/>
              <a:t/>
            </a:r>
            <a:br>
              <a:rPr lang="en-US"/>
            </a:br>
            <a:endParaRPr lang="en-US"/>
          </a:p>
          <a:p>
            <a:endParaRPr lang="en-US"/>
          </a:p>
        </p:txBody>
      </p:sp>
    </p:spTree>
    <p:extLst>
      <p:ext uri="{BB962C8B-B14F-4D97-AF65-F5344CB8AC3E}">
        <p14:creationId xmlns:p14="http://schemas.microsoft.com/office/powerpoint/2010/main" xmlns="" val="275361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extBox 1">
            <a:extLst>
              <a:ext uri="{FF2B5EF4-FFF2-40B4-BE49-F238E27FC236}">
                <a16:creationId xmlns:a16="http://schemas.microsoft.com/office/drawing/2014/main" xmlns="" id="{83421432-F028-43C8-84AC-AD26D18C0D29}"/>
              </a:ext>
            </a:extLst>
          </p:cNvPr>
          <p:cNvSpPr txBox="1"/>
          <p:nvPr/>
        </p:nvSpPr>
        <p:spPr>
          <a:xfrm>
            <a:off x="806195" y="795379"/>
            <a:ext cx="3521359" cy="52486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400" b="1" i="0" kern="1200">
                <a:solidFill>
                  <a:schemeClr val="tx2"/>
                </a:solidFill>
                <a:latin typeface="+mj-lt"/>
                <a:ea typeface="+mj-ea"/>
                <a:cs typeface="+mj-cs"/>
              </a:rPr>
              <a:t>REFERENCES</a:t>
            </a:r>
          </a:p>
        </p:txBody>
      </p:sp>
      <p:sp>
        <p:nvSpPr>
          <p:cNvPr id="3" name="TextBox 2">
            <a:extLst>
              <a:ext uri="{FF2B5EF4-FFF2-40B4-BE49-F238E27FC236}">
                <a16:creationId xmlns:a16="http://schemas.microsoft.com/office/drawing/2014/main" xmlns="" id="{EB5796A0-A1D1-4594-A40D-75E0C5AF296B}"/>
              </a:ext>
            </a:extLst>
          </p:cNvPr>
          <p:cNvSpPr txBox="1"/>
          <p:nvPr/>
        </p:nvSpPr>
        <p:spPr>
          <a:xfrm>
            <a:off x="4929398" y="1052617"/>
            <a:ext cx="6399930" cy="52486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gn="just" defTabSz="457200"/>
            <a:r>
              <a:rPr lang="en-US" sz="1600">
                <a:ea typeface="+mn-lt"/>
                <a:cs typeface="+mn-lt"/>
              </a:rPr>
              <a:t>[1] Swapna Prava Ekka, “Recognition of Handwritten Digits using Proximal Support Vector Machine”, (2014), National Institute of Technology Rourkela, unpublished.</a:t>
            </a:r>
            <a:endParaRPr lang="en-US">
              <a:ea typeface="+mn-lt"/>
              <a:cs typeface="+mn-lt"/>
            </a:endParaRPr>
          </a:p>
          <a:p>
            <a:pPr algn="just" defTabSz="457200"/>
            <a:r>
              <a:rPr lang="en-US" sz="1600">
                <a:ea typeface="+mn-lt"/>
                <a:cs typeface="+mn-lt"/>
              </a:rPr>
              <a:t>[2] Viragkumar N. Jagtap, Shailendra K. Mishra, “Fast Efficient Artificial Neural Network for Handwritten Digit Recognition”, (IJCSIT) International Journal of Computer Science and Information Technologies, Vol. 5 (2), (2014), ISSN Number: 0975-9646, pp. 2302-2306.</a:t>
            </a:r>
            <a:endParaRPr lang="en-US"/>
          </a:p>
          <a:p>
            <a:pPr algn="just" defTabSz="457200"/>
            <a:r>
              <a:rPr lang="en-US" sz="1600" dirty="0">
                <a:ea typeface="+mn-lt"/>
                <a:cs typeface="+mn-lt"/>
              </a:rPr>
              <a:t>[3] Saeed AL-Mansoori, “Intelligent Handwritten Digit Recognition using Artificial Neural Network”, Journal of Engineering Research and Applications, Vol. 5, Issue 5, (Part -3) May (2015), ISSN : 2248-9622, pp.46-51.</a:t>
            </a:r>
            <a:endParaRPr lang="en-US" dirty="0"/>
          </a:p>
          <a:p>
            <a:pPr algn="just" defTabSz="457200"/>
            <a:r>
              <a:rPr lang="en-US" sz="1600" dirty="0">
                <a:ea typeface="+mn-lt"/>
                <a:cs typeface="+mn-lt"/>
              </a:rPr>
              <a:t>[4] S M Shamim, Mohammad Badrul </a:t>
            </a:r>
            <a:r>
              <a:rPr lang="en-US" sz="1600" dirty="0" err="1">
                <a:ea typeface="+mn-lt"/>
                <a:cs typeface="+mn-lt"/>
              </a:rPr>
              <a:t>Alam</a:t>
            </a:r>
            <a:r>
              <a:rPr lang="en-US" sz="1600" dirty="0">
                <a:ea typeface="+mn-lt"/>
                <a:cs typeface="+mn-lt"/>
              </a:rPr>
              <a:t> Miah, Angona Sarker, Masud Rana, Abdullah Al </a:t>
            </a:r>
            <a:r>
              <a:rPr lang="en-US" sz="1600" dirty="0" err="1">
                <a:ea typeface="+mn-lt"/>
                <a:cs typeface="+mn-lt"/>
              </a:rPr>
              <a:t>Jobair</a:t>
            </a:r>
            <a:r>
              <a:rPr lang="en-US" sz="1600" dirty="0">
                <a:ea typeface="+mn-lt"/>
                <a:cs typeface="+mn-lt"/>
              </a:rPr>
              <a:t>, “Handwritten Digit Recognition using Machine Learning Algorithms”,  Journal of Computer Science and Technology: </a:t>
            </a:r>
            <a:r>
              <a:rPr lang="en-US" sz="1600" dirty="0" err="1">
                <a:ea typeface="+mn-lt"/>
                <a:cs typeface="+mn-lt"/>
              </a:rPr>
              <a:t>DNeural</a:t>
            </a:r>
            <a:r>
              <a:rPr lang="en-US" sz="1600" dirty="0">
                <a:ea typeface="+mn-lt"/>
                <a:cs typeface="+mn-lt"/>
              </a:rPr>
              <a:t> &amp; Artificial Intelligence, vol. 18, Issue 1, (2018), ISSN: 0975-4172, pp.0975-4350.</a:t>
            </a:r>
            <a:endParaRPr lang="en-US" dirty="0"/>
          </a:p>
          <a:p>
            <a:pPr algn="just" defTabSz="457200"/>
            <a:r>
              <a:rPr lang="en-US" sz="1600" dirty="0">
                <a:ea typeface="+mn-lt"/>
                <a:cs typeface="+mn-lt"/>
              </a:rPr>
              <a:t>[5] Md. Anwar Hossain, Md. Mohon Ali, “Recognition of Handwritten Digit using Convolutional Neural Network (CNN)”, Journal of Computer Science and Technology: D Neural &amp; Artificial Intelligence, Vol. 19, Issue 2, (2019), ISSN: 0975-4172, pp.0975-4350.</a:t>
            </a:r>
            <a:endParaRPr lang="en-US" dirty="0">
              <a:ea typeface="+mj-ea"/>
              <a:cs typeface="+mj-cs"/>
            </a:endParaRPr>
          </a:p>
          <a:p>
            <a:pPr defTabSz="457200"/>
            <a:endParaRPr lang="en-US" sz="1600">
              <a:latin typeface="+mj-lt"/>
              <a:ea typeface="+mj-ea"/>
              <a:cs typeface="+mj-cs"/>
            </a:endParaRPr>
          </a:p>
        </p:txBody>
      </p:sp>
    </p:spTree>
    <p:extLst>
      <p:ext uri="{BB962C8B-B14F-4D97-AF65-F5344CB8AC3E}">
        <p14:creationId xmlns:p14="http://schemas.microsoft.com/office/powerpoint/2010/main" xmlns="" val="4039865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extBox 1">
            <a:extLst>
              <a:ext uri="{FF2B5EF4-FFF2-40B4-BE49-F238E27FC236}">
                <a16:creationId xmlns:a16="http://schemas.microsoft.com/office/drawing/2014/main" xmlns="" id="{83421432-F028-43C8-84AC-AD26D18C0D29}"/>
              </a:ext>
            </a:extLst>
          </p:cNvPr>
          <p:cNvSpPr txBox="1"/>
          <p:nvPr/>
        </p:nvSpPr>
        <p:spPr>
          <a:xfrm>
            <a:off x="806195" y="795379"/>
            <a:ext cx="3521359" cy="52486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400" b="1" i="0" kern="1200">
                <a:solidFill>
                  <a:schemeClr val="tx2"/>
                </a:solidFill>
                <a:latin typeface="+mj-lt"/>
                <a:ea typeface="+mj-ea"/>
                <a:cs typeface="+mj-cs"/>
              </a:rPr>
              <a:t>REFERENCES</a:t>
            </a:r>
          </a:p>
        </p:txBody>
      </p:sp>
      <p:sp>
        <p:nvSpPr>
          <p:cNvPr id="3" name="TextBox 2">
            <a:extLst>
              <a:ext uri="{FF2B5EF4-FFF2-40B4-BE49-F238E27FC236}">
                <a16:creationId xmlns:a16="http://schemas.microsoft.com/office/drawing/2014/main" xmlns="" id="{EB5796A0-A1D1-4594-A40D-75E0C5AF296B}"/>
              </a:ext>
            </a:extLst>
          </p:cNvPr>
          <p:cNvSpPr txBox="1"/>
          <p:nvPr/>
        </p:nvSpPr>
        <p:spPr>
          <a:xfrm>
            <a:off x="4929398" y="1052617"/>
            <a:ext cx="6399930" cy="52486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defTabSz="457200"/>
            <a:r>
              <a:rPr lang="en-US" sz="1600">
                <a:ea typeface="+mn-lt"/>
                <a:cs typeface="+mn-lt"/>
              </a:rPr>
              <a:t>[6] Kiran </a:t>
            </a:r>
            <a:r>
              <a:rPr lang="en-US" sz="1600" err="1">
                <a:ea typeface="+mn-lt"/>
                <a:cs typeface="+mn-lt"/>
              </a:rPr>
              <a:t>Banjare</a:t>
            </a:r>
            <a:r>
              <a:rPr lang="en-US" sz="1600">
                <a:ea typeface="+mn-lt"/>
                <a:cs typeface="+mn-lt"/>
              </a:rPr>
              <a:t>, Sampada Massey, “Handwritten Numeric Digit Classification and Recognition: Recent Advancements”, Journal of Emerging Technologies in Engineering Research (IJETER), Vol. 4, Issue 6, June (2016), ISSN: 2454-6410.</a:t>
            </a:r>
            <a:endParaRPr lang="en-US">
              <a:ea typeface="+mn-lt"/>
              <a:cs typeface="+mn-lt"/>
            </a:endParaRPr>
          </a:p>
          <a:p>
            <a:pPr algn="just" defTabSz="457200"/>
            <a:r>
              <a:rPr lang="en-US" sz="1600">
                <a:ea typeface="+mn-lt"/>
                <a:cs typeface="+mn-lt"/>
              </a:rPr>
              <a:t>[7] Savita Ahlawat, Amit Choudhary, Anand Nayyar, Saurabh Singh, </a:t>
            </a:r>
            <a:r>
              <a:rPr lang="en-US" sz="1600" err="1">
                <a:ea typeface="+mn-lt"/>
                <a:cs typeface="+mn-lt"/>
              </a:rPr>
              <a:t>Byungun</a:t>
            </a:r>
            <a:r>
              <a:rPr lang="en-US" sz="1600">
                <a:ea typeface="+mn-lt"/>
                <a:cs typeface="+mn-lt"/>
              </a:rPr>
              <a:t> Yoon, “Improved Handwritten Digit Recognition Using Convolutional Neural Networks (CNN)”, (2020), unpublished.</a:t>
            </a:r>
            <a:endParaRPr lang="en-US">
              <a:ea typeface="+mn-lt"/>
              <a:cs typeface="+mn-lt"/>
            </a:endParaRPr>
          </a:p>
          <a:p>
            <a:pPr algn="just" defTabSz="457200"/>
            <a:r>
              <a:rPr lang="en-US" sz="1600">
                <a:ea typeface="+mn-lt"/>
                <a:cs typeface="+mn-lt"/>
              </a:rPr>
              <a:t>[8] Aarti Gupta, Rohit Miri, Hiral Raja, “Recognition of Automated Hand-written Digits on Document Images Making Use of Machine Learning Techniques”, Journal of Engineering and Technology Research, (2021), ISSN: 2736-576X.</a:t>
            </a:r>
            <a:endParaRPr lang="en-US">
              <a:ea typeface="+mn-lt"/>
              <a:cs typeface="+mn-lt"/>
            </a:endParaRPr>
          </a:p>
          <a:p>
            <a:pPr algn="just" defTabSz="457200"/>
            <a:r>
              <a:rPr lang="en-US" sz="1600">
                <a:ea typeface="+mn-lt"/>
                <a:cs typeface="+mn-lt"/>
              </a:rPr>
              <a:t>[9] V. Gopalakrishan, R. Arun, L. Sasikumar, K. Abhirami, “Handwritten Digit Recognition for Banking System”, Kings College of Engineering, </a:t>
            </a:r>
            <a:r>
              <a:rPr lang="en-US" sz="1600" err="1">
                <a:ea typeface="+mn-lt"/>
                <a:cs typeface="+mn-lt"/>
              </a:rPr>
              <a:t>Punalkulam</a:t>
            </a:r>
            <a:r>
              <a:rPr lang="en-US" sz="1600">
                <a:ea typeface="+mn-lt"/>
                <a:cs typeface="+mn-lt"/>
              </a:rPr>
              <a:t>, </a:t>
            </a:r>
            <a:r>
              <a:rPr lang="en-US" sz="1600" err="1">
                <a:ea typeface="+mn-lt"/>
                <a:cs typeface="+mn-lt"/>
              </a:rPr>
              <a:t>Pudukottai</a:t>
            </a:r>
            <a:r>
              <a:rPr lang="en-US" sz="1600">
                <a:ea typeface="+mn-lt"/>
                <a:cs typeface="+mn-lt"/>
              </a:rPr>
              <a:t>, Journal of Engineering Research &amp; Technology (IJERT), (2021), ISSN: 2278-0181.</a:t>
            </a:r>
            <a:endParaRPr lang="en-US">
              <a:ea typeface="+mn-lt"/>
              <a:cs typeface="+mn-lt"/>
            </a:endParaRPr>
          </a:p>
          <a:p>
            <a:pPr algn="just" defTabSz="457200"/>
            <a:r>
              <a:rPr lang="en-US" sz="1600">
                <a:ea typeface="+mn-lt"/>
                <a:cs typeface="+mn-lt"/>
              </a:rPr>
              <a:t>[10] Ritik Dixit, Rishika </a:t>
            </a:r>
            <a:r>
              <a:rPr lang="en-US" sz="1600" err="1">
                <a:ea typeface="+mn-lt"/>
                <a:cs typeface="+mn-lt"/>
              </a:rPr>
              <a:t>Kushwah</a:t>
            </a:r>
            <a:r>
              <a:rPr lang="en-US" sz="1600">
                <a:ea typeface="+mn-lt"/>
                <a:cs typeface="+mn-lt"/>
              </a:rPr>
              <a:t>, Samay Pashine, “Handwritten Digit Recognition using Machine and Deep Learning Algorithms”, Journal of Computer Applications, Vol. 176 – No. 42, July (2020), pp.0975 – 8887.</a:t>
            </a:r>
            <a:endParaRPr lang="en-US">
              <a:ea typeface="+mn-lt"/>
              <a:cs typeface="+mn-lt"/>
            </a:endParaRPr>
          </a:p>
          <a:p>
            <a:pPr algn="just" defTabSz="457200"/>
            <a:endParaRPr lang="en-US" sz="1600">
              <a:latin typeface="+mj-lt"/>
              <a:ea typeface="+mj-ea"/>
              <a:cs typeface="+mj-cs"/>
            </a:endParaRPr>
          </a:p>
        </p:txBody>
      </p:sp>
    </p:spTree>
    <p:extLst>
      <p:ext uri="{BB962C8B-B14F-4D97-AF65-F5344CB8AC3E}">
        <p14:creationId xmlns:p14="http://schemas.microsoft.com/office/powerpoint/2010/main" xmlns="" val="12579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xmlns="" id="{DF19BAF3-7E20-4B9D-B544-BABAEEA1FA7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50" name="Picture 49">
            <a:extLst>
              <a:ext uri="{FF2B5EF4-FFF2-40B4-BE49-F238E27FC236}">
                <a16:creationId xmlns:a16="http://schemas.microsoft.com/office/drawing/2014/main" xmlns="" id="{950648F4-ABCD-4DF0-8641-76CFB235472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52" name="Oval 51">
            <a:extLst>
              <a:ext uri="{FF2B5EF4-FFF2-40B4-BE49-F238E27FC236}">
                <a16:creationId xmlns:a16="http://schemas.microsoft.com/office/drawing/2014/main" xmlns="" id="{989BE678-777B-482A-A616-FEDC47B162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53">
            <a:extLst>
              <a:ext uri="{FF2B5EF4-FFF2-40B4-BE49-F238E27FC236}">
                <a16:creationId xmlns:a16="http://schemas.microsoft.com/office/drawing/2014/main" xmlns="" id="{CF1EB4BD-9C7E-4AA3-9681-C7EB0DA625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xmlns="" id="{94AAE3AA-3759-4D28-B0EF-575F25A514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58" name="Rectangle 57">
            <a:extLst>
              <a:ext uri="{FF2B5EF4-FFF2-40B4-BE49-F238E27FC236}">
                <a16:creationId xmlns:a16="http://schemas.microsoft.com/office/drawing/2014/main" xmlns="" id="{D28BE0C3-2102-4820-B88B-A448B1840D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xmlns="" id="{C6A81905-F480-46A4-BC10-215D24EA1A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DE27F376-A429-4483-8E06-68E9962BDF88}"/>
              </a:ext>
            </a:extLst>
          </p:cNvPr>
          <p:cNvSpPr txBox="1"/>
          <p:nvPr/>
        </p:nvSpPr>
        <p:spPr>
          <a:xfrm>
            <a:off x="4574646" y="425603"/>
            <a:ext cx="6857836" cy="12573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buClr>
                <a:schemeClr val="bg2">
                  <a:lumMod val="40000"/>
                  <a:lumOff val="60000"/>
                </a:schemeClr>
              </a:buClr>
              <a:buSzPct val="80000"/>
            </a:pPr>
            <a:r>
              <a:rPr lang="en-US" sz="5800" b="1">
                <a:solidFill>
                  <a:srgbClr val="EBEBEB"/>
                </a:solidFill>
                <a:latin typeface="+mj-lt"/>
                <a:ea typeface="+mj-ea"/>
                <a:cs typeface="+mj-cs"/>
              </a:rPr>
              <a:t>INTRODUCTION</a:t>
            </a:r>
          </a:p>
        </p:txBody>
      </p:sp>
      <p:sp>
        <p:nvSpPr>
          <p:cNvPr id="62" name="Freeform 8">
            <a:extLst>
              <a:ext uri="{FF2B5EF4-FFF2-40B4-BE49-F238E27FC236}">
                <a16:creationId xmlns:a16="http://schemas.microsoft.com/office/drawing/2014/main" xmlns="" id="{36FD4D9D-3784-41E8-8405-A42B72F51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 name="Picture 2" descr="Logo&#10;&#10;Description automatically generated">
            <a:extLst>
              <a:ext uri="{FF2B5EF4-FFF2-40B4-BE49-F238E27FC236}">
                <a16:creationId xmlns:a16="http://schemas.microsoft.com/office/drawing/2014/main" xmlns="" id="{A1847A98-94A2-49FB-9BFF-D46024395CB5}"/>
              </a:ext>
            </a:extLst>
          </p:cNvPr>
          <p:cNvPicPr>
            <a:picLocks noChangeAspect="1"/>
          </p:cNvPicPr>
          <p:nvPr/>
        </p:nvPicPr>
        <p:blipFill rotWithShape="1">
          <a:blip r:embed="rId7"/>
          <a:srcRect l="25218" r="40536" b="-2"/>
          <a:stretch/>
        </p:blipFill>
        <p:spPr>
          <a:xfrm>
            <a:off x="20" y="10"/>
            <a:ext cx="4500529"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64" name="Rectangle 63">
            <a:extLst>
              <a:ext uri="{FF2B5EF4-FFF2-40B4-BE49-F238E27FC236}">
                <a16:creationId xmlns:a16="http://schemas.microsoft.com/office/drawing/2014/main" xmlns="" id="{60817A52-B891-4228-A61E-0C0A57632D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DBCF56B7-76D2-49C0-AB1B-7EC9849F5F15}"/>
              </a:ext>
            </a:extLst>
          </p:cNvPr>
          <p:cNvSpPr txBox="1"/>
          <p:nvPr/>
        </p:nvSpPr>
        <p:spPr>
          <a:xfrm>
            <a:off x="4696522" y="1787912"/>
            <a:ext cx="531727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ea typeface="+mn-lt"/>
                <a:cs typeface="+mn-lt"/>
              </a:rPr>
              <a:t>What is Handwritten Digit Recognition?</a:t>
            </a:r>
            <a:br>
              <a:rPr lang="en-US" sz="1600" b="1">
                <a:ea typeface="+mn-lt"/>
                <a:cs typeface="+mn-lt"/>
              </a:rPr>
            </a:br>
            <a:r>
              <a:rPr lang="en-US" sz="1600">
                <a:ea typeface="+mn-lt"/>
                <a:cs typeface="+mn-lt"/>
              </a:rPr>
              <a:t>Handwritten digit recognition is the ability of a computer to recognize the human handwritten</a:t>
            </a:r>
            <a:r>
              <a:rPr lang="en-US" sz="1600" b="1">
                <a:ea typeface="+mn-lt"/>
                <a:cs typeface="+mn-lt"/>
              </a:rPr>
              <a:t> </a:t>
            </a:r>
            <a:r>
              <a:rPr lang="en-US" sz="1600">
                <a:ea typeface="+mn-lt"/>
                <a:cs typeface="+mn-lt"/>
              </a:rPr>
              <a:t>digits from different sources like images, papers, touch screens, etc. and classify them into 10 predefined classes (0-9).</a:t>
            </a:r>
          </a:p>
          <a:p>
            <a:r>
              <a:rPr lang="en-US" sz="1600">
                <a:ea typeface="+mn-lt"/>
                <a:cs typeface="+mn-lt"/>
              </a:rPr>
              <a:t>      </a:t>
            </a:r>
          </a:p>
          <a:p>
            <a:pPr marL="285750" indent="-285750">
              <a:buFont typeface="Arial"/>
              <a:buChar char="•"/>
            </a:pPr>
            <a:r>
              <a:rPr lang="en-US" sz="1600" b="1">
                <a:ea typeface="+mn-lt"/>
                <a:cs typeface="+mn-lt"/>
              </a:rPr>
              <a:t>Why we need it?</a:t>
            </a:r>
            <a:br>
              <a:rPr lang="en-US" sz="1600" b="1">
                <a:ea typeface="+mn-lt"/>
                <a:cs typeface="+mn-lt"/>
              </a:rPr>
            </a:br>
            <a:r>
              <a:rPr lang="en-US" sz="1600">
                <a:ea typeface="+mn-lt"/>
                <a:cs typeface="+mn-lt"/>
              </a:rPr>
              <a:t>Digit recognition has many applications like number plate recognition, postal mail sorting, bank check processing, etc.</a:t>
            </a:r>
            <a:endParaRPr lang="en-US"/>
          </a:p>
          <a:p>
            <a:pPr marL="285750" indent="-285750">
              <a:buFont typeface="Arial"/>
              <a:buChar char="•"/>
            </a:pPr>
            <a:endParaRPr lang="en-US" sz="1600"/>
          </a:p>
          <a:p>
            <a:pPr marL="285750" indent="-285750">
              <a:buFont typeface="Arial"/>
              <a:buChar char="•"/>
            </a:pPr>
            <a:r>
              <a:rPr lang="en-US" sz="1600" b="1"/>
              <a:t>How will we do it?</a:t>
            </a:r>
            <a:br>
              <a:rPr lang="en-US" sz="1600" b="1"/>
            </a:br>
            <a:r>
              <a:rPr lang="en-US" sz="1600"/>
              <a:t>The mentioned project will be implemented with the help of machine learning algorithms applied using python programming language and the various libraries associated with it.</a:t>
            </a:r>
          </a:p>
          <a:p>
            <a:pPr marL="285750" indent="-285750">
              <a:buFont typeface="Arial"/>
              <a:buChar char="•"/>
            </a:pPr>
            <a:endParaRPr lang="en-US" sz="1600"/>
          </a:p>
        </p:txBody>
      </p:sp>
    </p:spTree>
    <p:extLst>
      <p:ext uri="{BB962C8B-B14F-4D97-AF65-F5344CB8AC3E}">
        <p14:creationId xmlns:p14="http://schemas.microsoft.com/office/powerpoint/2010/main" xmlns="" val="424755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extBox 1">
            <a:extLst>
              <a:ext uri="{FF2B5EF4-FFF2-40B4-BE49-F238E27FC236}">
                <a16:creationId xmlns:a16="http://schemas.microsoft.com/office/drawing/2014/main" xmlns="" id="{F5D19EEE-F327-44F5-98FE-D6CED6D76CEC}"/>
              </a:ext>
            </a:extLst>
          </p:cNvPr>
          <p:cNvSpPr txBox="1"/>
          <p:nvPr/>
        </p:nvSpPr>
        <p:spPr>
          <a:xfrm>
            <a:off x="555292" y="665282"/>
            <a:ext cx="3948822" cy="543450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200" b="1">
                <a:solidFill>
                  <a:schemeClr val="tx2"/>
                </a:solidFill>
                <a:latin typeface="+mj-lt"/>
                <a:ea typeface="+mj-ea"/>
                <a:cs typeface="+mj-cs"/>
              </a:rPr>
              <a:t>Technologies </a:t>
            </a:r>
            <a:r>
              <a:rPr lang="en-US" sz="4200" b="1" i="0" kern="1200">
                <a:solidFill>
                  <a:schemeClr val="tx2"/>
                </a:solidFill>
                <a:latin typeface="+mj-lt"/>
                <a:ea typeface="+mj-ea"/>
                <a:cs typeface="+mj-cs"/>
              </a:rPr>
              <a:t>Required</a:t>
            </a:r>
          </a:p>
        </p:txBody>
      </p:sp>
      <p:sp>
        <p:nvSpPr>
          <p:cNvPr id="3" name="TextBox 2">
            <a:extLst>
              <a:ext uri="{FF2B5EF4-FFF2-40B4-BE49-F238E27FC236}">
                <a16:creationId xmlns:a16="http://schemas.microsoft.com/office/drawing/2014/main" xmlns="" id="{1210DAE3-11A2-4334-8667-FFBE8F1097A7}"/>
              </a:ext>
            </a:extLst>
          </p:cNvPr>
          <p:cNvSpPr txBox="1"/>
          <p:nvPr/>
        </p:nvSpPr>
        <p:spPr>
          <a:xfrm>
            <a:off x="4975861" y="804671"/>
            <a:ext cx="6399930" cy="52486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defTabSz="457200">
              <a:spcBef>
                <a:spcPts val="1000"/>
              </a:spcBef>
              <a:buClr>
                <a:srgbClr val="8AD0D6"/>
              </a:buClr>
              <a:buSzPct val="80000"/>
              <a:buFont typeface="Arial"/>
              <a:buChar char="•"/>
            </a:pPr>
            <a:r>
              <a:rPr lang="en-US">
                <a:latin typeface="+mj-lt"/>
                <a:ea typeface="+mj-ea"/>
                <a:cs typeface="+mj-cs"/>
              </a:rPr>
              <a:t>Python</a:t>
            </a:r>
            <a:endParaRPr lang="en-US">
              <a:ea typeface="+mj-ea"/>
              <a:cs typeface="+mj-cs"/>
            </a:endParaRPr>
          </a:p>
          <a:p>
            <a:pPr marL="285750" indent="-285750" defTabSz="457200">
              <a:spcBef>
                <a:spcPts val="1000"/>
              </a:spcBef>
              <a:buClr>
                <a:schemeClr val="bg2">
                  <a:lumMod val="40000"/>
                  <a:lumOff val="60000"/>
                </a:schemeClr>
              </a:buClr>
              <a:buSzPct val="80000"/>
              <a:buFont typeface="Arial" charset="2"/>
              <a:buChar char="•"/>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a:latin typeface="+mj-lt"/>
                <a:ea typeface="+mj-ea"/>
                <a:cs typeface="+mj-cs"/>
              </a:rPr>
              <a:t>MNIST Dataset</a:t>
            </a:r>
          </a:p>
          <a:p>
            <a:pPr marL="285750" indent="-285750" defTabSz="457200">
              <a:spcBef>
                <a:spcPts val="1000"/>
              </a:spcBef>
              <a:buClr>
                <a:schemeClr val="bg2">
                  <a:lumMod val="40000"/>
                  <a:lumOff val="60000"/>
                </a:schemeClr>
              </a:buClr>
              <a:buSzPct val="80000"/>
              <a:buFont typeface="Arial" charset="2"/>
              <a:buChar char="•"/>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a:latin typeface="+mj-lt"/>
                <a:ea typeface="+mj-ea"/>
                <a:cs typeface="+mj-cs"/>
              </a:rPr>
              <a:t>TensorFlow</a:t>
            </a:r>
          </a:p>
          <a:p>
            <a:pPr marL="285750" indent="-285750" defTabSz="457200">
              <a:spcBef>
                <a:spcPts val="1000"/>
              </a:spcBef>
              <a:buClr>
                <a:schemeClr val="bg2">
                  <a:lumMod val="40000"/>
                  <a:lumOff val="60000"/>
                </a:schemeClr>
              </a:buClr>
              <a:buSzPct val="80000"/>
              <a:buFont typeface="Arial" charset="2"/>
              <a:buChar char="•"/>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a:latin typeface="+mj-lt"/>
                <a:ea typeface="+mj-ea"/>
                <a:cs typeface="+mj-cs"/>
              </a:rPr>
              <a:t>Keras</a:t>
            </a:r>
          </a:p>
          <a:p>
            <a:pPr marL="285750" indent="-285750" defTabSz="457200">
              <a:spcBef>
                <a:spcPts val="1000"/>
              </a:spcBef>
              <a:buClr>
                <a:schemeClr val="bg2">
                  <a:lumMod val="40000"/>
                  <a:lumOff val="60000"/>
                </a:schemeClr>
              </a:buClr>
              <a:buSzPct val="80000"/>
              <a:buFont typeface="Arial" charset="2"/>
              <a:buChar char="•"/>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Arial"/>
              <a:buChar char="•"/>
            </a:pPr>
            <a:r>
              <a:rPr lang="en-US">
                <a:latin typeface="+mj-lt"/>
                <a:ea typeface="+mj-ea"/>
                <a:cs typeface="+mj-cs"/>
              </a:rPr>
              <a:t>Tkinter(GUI)</a:t>
            </a:r>
          </a:p>
        </p:txBody>
      </p:sp>
    </p:spTree>
    <p:extLst>
      <p:ext uri="{BB962C8B-B14F-4D97-AF65-F5344CB8AC3E}">
        <p14:creationId xmlns:p14="http://schemas.microsoft.com/office/powerpoint/2010/main" xmlns="" val="47343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5B71135-E662-4E50-AD36-4CC8784DD0A2}"/>
              </a:ext>
            </a:extLst>
          </p:cNvPr>
          <p:cNvSpPr txBox="1"/>
          <p:nvPr/>
        </p:nvSpPr>
        <p:spPr>
          <a:xfrm>
            <a:off x="3813717" y="561278"/>
            <a:ext cx="455527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t>BACKGROUND</a:t>
            </a:r>
          </a:p>
        </p:txBody>
      </p:sp>
      <p:sp>
        <p:nvSpPr>
          <p:cNvPr id="6" name="TextBox 5">
            <a:extLst>
              <a:ext uri="{FF2B5EF4-FFF2-40B4-BE49-F238E27FC236}">
                <a16:creationId xmlns:a16="http://schemas.microsoft.com/office/drawing/2014/main" xmlns="" id="{72FFE8A1-790E-44CA-B847-77BABC08B831}"/>
              </a:ext>
            </a:extLst>
          </p:cNvPr>
          <p:cNvSpPr txBox="1"/>
          <p:nvPr/>
        </p:nvSpPr>
        <p:spPr>
          <a:xfrm>
            <a:off x="1035205" y="1732156"/>
            <a:ext cx="93410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With the humanization of machines, there has been a substantial amount of research and development work that has given a surge to deep learning and machine learning along with artificial intelligence.</a:t>
            </a:r>
            <a:endParaRPr lang="en-US"/>
          </a:p>
        </p:txBody>
      </p:sp>
      <p:sp>
        <p:nvSpPr>
          <p:cNvPr id="7" name="TextBox 6">
            <a:extLst>
              <a:ext uri="{FF2B5EF4-FFF2-40B4-BE49-F238E27FC236}">
                <a16:creationId xmlns:a16="http://schemas.microsoft.com/office/drawing/2014/main" xmlns="" id="{A7B200B0-057D-468F-96E4-2DE32B8E337F}"/>
              </a:ext>
            </a:extLst>
          </p:cNvPr>
          <p:cNvSpPr txBox="1"/>
          <p:nvPr/>
        </p:nvSpPr>
        <p:spPr>
          <a:xfrm>
            <a:off x="1038690" y="2887934"/>
            <a:ext cx="870910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Handwritten digit recognition (HDR) is considered one of trivial and critical machine learning problems. It has been used widely by researchers as experiments for theories of machine learning algorithms for many years.</a:t>
            </a:r>
            <a:endParaRPr lang="en-US"/>
          </a:p>
        </p:txBody>
      </p:sp>
      <p:sp>
        <p:nvSpPr>
          <p:cNvPr id="8" name="TextBox 7">
            <a:extLst>
              <a:ext uri="{FF2B5EF4-FFF2-40B4-BE49-F238E27FC236}">
                <a16:creationId xmlns:a16="http://schemas.microsoft.com/office/drawing/2014/main" xmlns="" id="{130F4B57-203B-4544-954E-C3A7963CA9AD}"/>
              </a:ext>
            </a:extLst>
          </p:cNvPr>
          <p:cNvSpPr txBox="1"/>
          <p:nvPr/>
        </p:nvSpPr>
        <p:spPr>
          <a:xfrm>
            <a:off x="1032882" y="4053004"/>
            <a:ext cx="870910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Likewise, handwritten text recognition is an important application of deep learning and machine learning which is helpful in detecting forgeries and a wide range of research has already been done that encompasses a comprehensive study and implementation of various popular algorithms.</a:t>
            </a:r>
            <a:endParaRPr lang="en-US"/>
          </a:p>
          <a:p>
            <a:r>
              <a:rPr lang="en-US"/>
              <a:t/>
            </a:r>
            <a:br>
              <a:rPr lang="en-US"/>
            </a:br>
            <a:endParaRPr lang="en-US"/>
          </a:p>
        </p:txBody>
      </p:sp>
    </p:spTree>
    <p:extLst>
      <p:ext uri="{BB962C8B-B14F-4D97-AF65-F5344CB8AC3E}">
        <p14:creationId xmlns:p14="http://schemas.microsoft.com/office/powerpoint/2010/main" xmlns="" val="416934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xmlns="" id="{412E3267-7ABE-412B-8580-47EC0D1F61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xmlns="" id="{20B62C5A-2250-4380-AB23-DB87446CCED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xmlns="" id="{D42CF425-7213-4F89-B0FF-4C2BDDD9C6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xmlns="" id="{D35DA97D-88F8-4249-B650-4FC9FD50A38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xmlns="" id="{43F38673-6E30-4BAE-AC67-0B283EBF42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xmlns="" id="{202A25CB-1ED1-4C87-AB49-8D3BC684D1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xmlns="" id="{2EA97D91-FC16-4EAF-9B28-3A2BE7CBFDAB}"/>
              </a:ext>
            </a:extLst>
          </p:cNvPr>
          <p:cNvSpPr txBox="1"/>
          <p:nvPr/>
        </p:nvSpPr>
        <p:spPr>
          <a:xfrm>
            <a:off x="646112" y="452718"/>
            <a:ext cx="5629222" cy="14005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200">
                <a:solidFill>
                  <a:schemeClr val="tx2"/>
                </a:solidFill>
                <a:latin typeface="+mj-lt"/>
                <a:ea typeface="+mj-ea"/>
                <a:cs typeface="+mj-cs"/>
              </a:rPr>
              <a:t>Various Algorithms Used:</a:t>
            </a:r>
          </a:p>
        </p:txBody>
      </p:sp>
      <p:sp>
        <p:nvSpPr>
          <p:cNvPr id="82" name="Freeform: Shape 81">
            <a:extLst>
              <a:ext uri="{FF2B5EF4-FFF2-40B4-BE49-F238E27FC236}">
                <a16:creationId xmlns:a16="http://schemas.microsoft.com/office/drawing/2014/main" xmlns="" id="{BDF1A5A8-1F9D-41FB-9968-E8E141CC34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84" name="Freeform 7">
            <a:extLst>
              <a:ext uri="{FF2B5EF4-FFF2-40B4-BE49-F238E27FC236}">
                <a16:creationId xmlns:a16="http://schemas.microsoft.com/office/drawing/2014/main" xmlns="" id="{2FF8A507-56A2-4FE4-8B7E-C1BC9DD86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 name="Picture 11" descr="Chart, scatter chart&#10;&#10;Description automatically generated">
            <a:extLst>
              <a:ext uri="{FF2B5EF4-FFF2-40B4-BE49-F238E27FC236}">
                <a16:creationId xmlns:a16="http://schemas.microsoft.com/office/drawing/2014/main" xmlns="" id="{51A97911-AB85-4B58-B0E9-5D09F574DC0D}"/>
              </a:ext>
            </a:extLst>
          </p:cNvPr>
          <p:cNvPicPr>
            <a:picLocks noChangeAspect="1"/>
          </p:cNvPicPr>
          <p:nvPr/>
        </p:nvPicPr>
        <p:blipFill>
          <a:blip r:embed="rId7"/>
          <a:stretch>
            <a:fillRect/>
          </a:stretch>
        </p:blipFill>
        <p:spPr>
          <a:xfrm>
            <a:off x="7796059" y="4145530"/>
            <a:ext cx="3385408" cy="2416881"/>
          </a:xfrm>
          <a:prstGeom prst="rect">
            <a:avLst/>
          </a:prstGeom>
          <a:effectLst/>
        </p:spPr>
      </p:pic>
      <p:sp>
        <p:nvSpPr>
          <p:cNvPr id="86" name="Rectangle 85">
            <a:extLst>
              <a:ext uri="{FF2B5EF4-FFF2-40B4-BE49-F238E27FC236}">
                <a16:creationId xmlns:a16="http://schemas.microsoft.com/office/drawing/2014/main" xmlns="" id="{FCC54B50-93BD-4243-9020-11486472E2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02AE47F2-13EF-4DEC-9C67-E3577D60D219}"/>
              </a:ext>
            </a:extLst>
          </p:cNvPr>
          <p:cNvSpPr txBox="1"/>
          <p:nvPr/>
        </p:nvSpPr>
        <p:spPr>
          <a:xfrm>
            <a:off x="646112" y="2136552"/>
            <a:ext cx="5628635" cy="419548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defTabSz="457200">
              <a:spcBef>
                <a:spcPts val="1000"/>
              </a:spcBef>
              <a:buClr>
                <a:schemeClr val="bg2">
                  <a:lumMod val="40000"/>
                  <a:lumOff val="60000"/>
                </a:schemeClr>
              </a:buClr>
              <a:buSzPct val="80000"/>
              <a:buFont typeface="Wingdings"/>
              <a:buChar char="Ø"/>
            </a:pPr>
            <a:r>
              <a:rPr lang="en-US">
                <a:latin typeface="+mj-lt"/>
                <a:ea typeface="+mj-ea"/>
                <a:cs typeface="+mj-cs"/>
              </a:rPr>
              <a:t>Multilayer Perceptrons: Multilayer perceptron consists of three different layers, input layer, hidden layer and output layer used to classify the handwritten digits.</a:t>
            </a:r>
            <a:endParaRPr lang="en-US">
              <a:ea typeface="+mj-ea"/>
              <a:cs typeface="+mj-cs"/>
            </a:endParaRPr>
          </a:p>
          <a:p>
            <a:pPr marL="285750" indent="-285750" defTabSz="457200">
              <a:spcBef>
                <a:spcPts val="1000"/>
              </a:spcBef>
              <a:buClr>
                <a:schemeClr val="bg2">
                  <a:lumMod val="40000"/>
                  <a:lumOff val="60000"/>
                </a:schemeClr>
              </a:buClr>
              <a:buSzPct val="80000"/>
              <a:buFont typeface="Wingdings"/>
              <a:buChar char="Ø"/>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Wingdings"/>
              <a:buChar char="Ø"/>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Wingdings"/>
              <a:buChar char="Ø"/>
            </a:pPr>
            <a:r>
              <a:rPr lang="en-US">
                <a:latin typeface="+mj-lt"/>
                <a:ea typeface="+mj-ea"/>
                <a:cs typeface="+mj-cs"/>
              </a:rPr>
              <a:t>Support Vector Machines: SVM is a supervised ML method that intends to classify the data points by maximizing the margin among classes in a high-dimensional space.</a:t>
            </a:r>
          </a:p>
        </p:txBody>
      </p:sp>
      <p:pic>
        <p:nvPicPr>
          <p:cNvPr id="8" name="Picture 9" descr="Diagram&#10;&#10;Description automatically generated">
            <a:extLst>
              <a:ext uri="{FF2B5EF4-FFF2-40B4-BE49-F238E27FC236}">
                <a16:creationId xmlns:a16="http://schemas.microsoft.com/office/drawing/2014/main" xmlns="" id="{5C1422D5-F758-41F9-814B-CB6A1FD06BE8}"/>
              </a:ext>
            </a:extLst>
          </p:cNvPr>
          <p:cNvPicPr>
            <a:picLocks noChangeAspect="1"/>
          </p:cNvPicPr>
          <p:nvPr/>
        </p:nvPicPr>
        <p:blipFill>
          <a:blip r:embed="rId8"/>
          <a:stretch>
            <a:fillRect/>
          </a:stretch>
        </p:blipFill>
        <p:spPr>
          <a:xfrm>
            <a:off x="7903113" y="1502475"/>
            <a:ext cx="3180591" cy="2209020"/>
          </a:xfrm>
          <a:prstGeom prst="rect">
            <a:avLst/>
          </a:prstGeom>
          <a:effectLst/>
        </p:spPr>
      </p:pic>
    </p:spTree>
    <p:extLst>
      <p:ext uri="{BB962C8B-B14F-4D97-AF65-F5344CB8AC3E}">
        <p14:creationId xmlns:p14="http://schemas.microsoft.com/office/powerpoint/2010/main" xmlns="" val="421442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xmlns="" id="{412E3267-7ABE-412B-8580-47EC0D1F61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xmlns="" id="{20B62C5A-2250-4380-AB23-DB87446CCED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xmlns="" id="{D42CF425-7213-4F89-B0FF-4C2BDDD9C6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xmlns="" id="{D35DA97D-88F8-4249-B650-4FC9FD50A38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xmlns="" id="{43F38673-6E30-4BAE-AC67-0B283EBF42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xmlns="" id="{202A25CB-1ED1-4C87-AB49-8D3BC684D1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2" name="Freeform: Shape 81">
            <a:extLst>
              <a:ext uri="{FF2B5EF4-FFF2-40B4-BE49-F238E27FC236}">
                <a16:creationId xmlns:a16="http://schemas.microsoft.com/office/drawing/2014/main" xmlns="" id="{BDF1A5A8-1F9D-41FB-9968-E8E141CC34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84" name="Freeform 7">
            <a:extLst>
              <a:ext uri="{FF2B5EF4-FFF2-40B4-BE49-F238E27FC236}">
                <a16:creationId xmlns:a16="http://schemas.microsoft.com/office/drawing/2014/main" xmlns="" id="{2FF8A507-56A2-4FE4-8B7E-C1BC9DD86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 name="Picture 11" descr="Diagram&#10;&#10;Description automatically generated">
            <a:extLst>
              <a:ext uri="{FF2B5EF4-FFF2-40B4-BE49-F238E27FC236}">
                <a16:creationId xmlns:a16="http://schemas.microsoft.com/office/drawing/2014/main" xmlns="" id="{51A97911-AB85-4B58-B0E9-5D09F574DC0D}"/>
              </a:ext>
            </a:extLst>
          </p:cNvPr>
          <p:cNvPicPr>
            <a:picLocks noChangeAspect="1"/>
          </p:cNvPicPr>
          <p:nvPr/>
        </p:nvPicPr>
        <p:blipFill>
          <a:blip r:embed="rId7"/>
          <a:stretch>
            <a:fillRect/>
          </a:stretch>
        </p:blipFill>
        <p:spPr>
          <a:xfrm>
            <a:off x="7987312" y="4145530"/>
            <a:ext cx="2872804" cy="2416881"/>
          </a:xfrm>
          <a:prstGeom prst="rect">
            <a:avLst/>
          </a:prstGeom>
          <a:effectLst/>
        </p:spPr>
      </p:pic>
      <p:sp>
        <p:nvSpPr>
          <p:cNvPr id="86" name="Rectangle 85">
            <a:extLst>
              <a:ext uri="{FF2B5EF4-FFF2-40B4-BE49-F238E27FC236}">
                <a16:creationId xmlns:a16="http://schemas.microsoft.com/office/drawing/2014/main" xmlns="" id="{FCC54B50-93BD-4243-9020-11486472E2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02AE47F2-13EF-4DEC-9C67-E3577D60D219}"/>
              </a:ext>
            </a:extLst>
          </p:cNvPr>
          <p:cNvSpPr txBox="1"/>
          <p:nvPr/>
        </p:nvSpPr>
        <p:spPr>
          <a:xfrm>
            <a:off x="376625" y="1560406"/>
            <a:ext cx="6009634" cy="436274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85750" defTabSz="457200">
              <a:spcBef>
                <a:spcPts val="1000"/>
              </a:spcBef>
              <a:buClr>
                <a:srgbClr val="8AD0D6"/>
              </a:buClr>
              <a:buSzPct val="80000"/>
              <a:buFont typeface="Wingdings"/>
              <a:buChar char="Ø"/>
            </a:pPr>
            <a:r>
              <a:rPr lang="en-US">
                <a:latin typeface="+mj-lt"/>
                <a:ea typeface="+mj-ea"/>
                <a:cs typeface="+mj-cs"/>
              </a:rPr>
              <a:t>Naive Bayes: </a:t>
            </a:r>
            <a:r>
              <a:rPr lang="en-US">
                <a:ea typeface="+mn-lt"/>
                <a:cs typeface="+mn-lt"/>
              </a:rPr>
              <a:t>It is a probabilistic classifier which relies upon Bayes theorem with robust and naive independence assumptions. It is termed naive due to it relies on two important simplifying assumes that predictive attributes are conditionally self-reliant given the class, and it considers that no hidden attributes influence the prediction method.</a:t>
            </a:r>
            <a:endParaRPr lang="en-US">
              <a:latin typeface="+mj-lt"/>
              <a:ea typeface="+mj-ea"/>
              <a:cs typeface="+mj-cs"/>
            </a:endParaRPr>
          </a:p>
          <a:p>
            <a:pPr marL="285750" indent="-285750" defTabSz="457200">
              <a:spcBef>
                <a:spcPts val="1000"/>
              </a:spcBef>
              <a:buClr>
                <a:srgbClr val="8AD0D6"/>
              </a:buClr>
              <a:buSzPct val="80000"/>
              <a:buFont typeface="Wingdings"/>
              <a:buChar char="Ø"/>
            </a:pPr>
            <a:endParaRPr lang="en-US">
              <a:latin typeface="+mj-lt"/>
              <a:ea typeface="+mj-ea"/>
              <a:cs typeface="+mj-cs"/>
            </a:endParaRPr>
          </a:p>
          <a:p>
            <a:pPr marL="285750" indent="-285750" defTabSz="457200">
              <a:spcBef>
                <a:spcPts val="1000"/>
              </a:spcBef>
              <a:buClr>
                <a:srgbClr val="8AD0D6"/>
              </a:buClr>
              <a:buSzPct val="80000"/>
              <a:buFont typeface="Wingdings"/>
              <a:buChar char="Ø"/>
            </a:pPr>
            <a:endParaRPr lang="en-US">
              <a:latin typeface="+mj-lt"/>
              <a:ea typeface="+mj-ea"/>
              <a:cs typeface="+mj-cs"/>
            </a:endParaRPr>
          </a:p>
          <a:p>
            <a:pPr marL="285750" indent="-285750" defTabSz="457200">
              <a:spcBef>
                <a:spcPts val="1000"/>
              </a:spcBef>
              <a:buClr>
                <a:srgbClr val="8AD0D6"/>
              </a:buClr>
              <a:buSzPct val="80000"/>
              <a:buFont typeface="Wingdings"/>
              <a:buChar char="Ø"/>
            </a:pPr>
            <a:r>
              <a:rPr lang="en-US">
                <a:latin typeface="+mj-lt"/>
                <a:ea typeface="+mj-ea"/>
                <a:cs typeface="+mj-cs"/>
              </a:rPr>
              <a:t>Random Forest: In this algorithm, </a:t>
            </a:r>
            <a:r>
              <a:rPr lang="en-US">
                <a:ea typeface="+mn-lt"/>
                <a:cs typeface="+mn-lt"/>
              </a:rPr>
              <a:t>prediction is made by accumulating the predictions of the ensemble by superiority voting for classification. It returns generalization error rate and is more potent to noise.</a:t>
            </a:r>
          </a:p>
          <a:p>
            <a:pPr marL="285750" indent="-285750" defTabSz="457200">
              <a:spcBef>
                <a:spcPts val="1000"/>
              </a:spcBef>
              <a:buClr>
                <a:srgbClr val="8AD0D6"/>
              </a:buClr>
              <a:buSzPct val="80000"/>
              <a:buFont typeface="Wingdings"/>
              <a:buChar char="Ø"/>
            </a:pPr>
            <a:endParaRPr lang="en-US">
              <a:latin typeface="+mj-lt"/>
              <a:ea typeface="+mj-ea"/>
              <a:cs typeface="+mj-cs"/>
            </a:endParaRPr>
          </a:p>
        </p:txBody>
      </p:sp>
      <p:pic>
        <p:nvPicPr>
          <p:cNvPr id="8" name="Picture 9" descr="Chart, scatter chart&#10;&#10;Description automatically generated">
            <a:extLst>
              <a:ext uri="{FF2B5EF4-FFF2-40B4-BE49-F238E27FC236}">
                <a16:creationId xmlns:a16="http://schemas.microsoft.com/office/drawing/2014/main" xmlns="" id="{5C1422D5-F758-41F9-814B-CB6A1FD06BE8}"/>
              </a:ext>
            </a:extLst>
          </p:cNvPr>
          <p:cNvPicPr>
            <a:picLocks noChangeAspect="1"/>
          </p:cNvPicPr>
          <p:nvPr/>
        </p:nvPicPr>
        <p:blipFill>
          <a:blip r:embed="rId8"/>
          <a:stretch>
            <a:fillRect/>
          </a:stretch>
        </p:blipFill>
        <p:spPr>
          <a:xfrm>
            <a:off x="8000594" y="1307329"/>
            <a:ext cx="3041384" cy="2292654"/>
          </a:xfrm>
          <a:prstGeom prst="rect">
            <a:avLst/>
          </a:prstGeom>
          <a:effectLst/>
        </p:spPr>
      </p:pic>
    </p:spTree>
    <p:extLst>
      <p:ext uri="{BB962C8B-B14F-4D97-AF65-F5344CB8AC3E}">
        <p14:creationId xmlns:p14="http://schemas.microsoft.com/office/powerpoint/2010/main" xmlns="" val="46772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7222998-D70C-44E8-A145-3738B25CE95D}"/>
              </a:ext>
            </a:extLst>
          </p:cNvPr>
          <p:cNvSpPr txBox="1"/>
          <p:nvPr/>
        </p:nvSpPr>
        <p:spPr>
          <a:xfrm>
            <a:off x="2094571" y="384718"/>
            <a:ext cx="79935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t>PROBLEM STATEMENT</a:t>
            </a:r>
            <a:endParaRPr lang="en-US" sz="5400"/>
          </a:p>
        </p:txBody>
      </p:sp>
      <p:sp>
        <p:nvSpPr>
          <p:cNvPr id="3" name="TextBox 2">
            <a:extLst>
              <a:ext uri="{FF2B5EF4-FFF2-40B4-BE49-F238E27FC236}">
                <a16:creationId xmlns:a16="http://schemas.microsoft.com/office/drawing/2014/main" xmlns="" id="{0D517FF1-CF9A-41FC-B32E-2B1261F4C0AE}"/>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xmlns="" id="{D51BC0D9-1738-45B5-BCDF-04BFBEF61C91}"/>
              </a:ext>
            </a:extLst>
          </p:cNvPr>
          <p:cNvSpPr txBox="1"/>
          <p:nvPr/>
        </p:nvSpPr>
        <p:spPr>
          <a:xfrm>
            <a:off x="1332571" y="1732156"/>
            <a:ext cx="951756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problem statement for this project states the creation of a handwritten digit recognition system using machine learning for the conversion of handwritten decimal numbers to binary numbers(and/or other number systems).</a:t>
            </a:r>
          </a:p>
          <a:p>
            <a:endParaRPr lang="en-US">
              <a:ea typeface="+mn-lt"/>
              <a:cs typeface="+mn-lt"/>
            </a:endParaRPr>
          </a:p>
          <a:p>
            <a:r>
              <a:rPr lang="en-US">
                <a:ea typeface="+mn-lt"/>
                <a:cs typeface="+mn-lt"/>
              </a:rPr>
              <a:t>The need of converting very long decimal numbers to other number systems that may be hard to type(due to a typing mistake being made) as compared to writing them on a paper instead helped us formulate the problem statement for this particular project. This will also help us to understand how various number systems work and are converted to one another. Implementing the small details for number system conversion will also help us become detail-oriented and not just focus on implementing the required machine learning algorithm to complete the project.</a:t>
            </a:r>
            <a:endParaRPr lang="en-US"/>
          </a:p>
          <a:p>
            <a:endParaRPr lang="en-US"/>
          </a:p>
          <a:p>
            <a:r>
              <a:rPr lang="en-US">
                <a:ea typeface="+mn-lt"/>
                <a:cs typeface="+mn-lt"/>
              </a:rPr>
              <a:t>Solution of this problem statement will take place with the help of applying various machine learning studies alongside numerous programming techniques</a:t>
            </a:r>
          </a:p>
          <a:p>
            <a:r>
              <a:rPr lang="en-US">
                <a:ea typeface="+mn-lt"/>
                <a:cs typeface="+mn-lt"/>
              </a:rPr>
              <a:t>Included within the computer science domain. </a:t>
            </a:r>
            <a:r>
              <a:rPr lang="en-US"/>
              <a:t/>
            </a:r>
            <a:br>
              <a:rPr lang="en-US"/>
            </a:br>
            <a:endParaRPr lang="en-US"/>
          </a:p>
        </p:txBody>
      </p:sp>
    </p:spTree>
    <p:extLst>
      <p:ext uri="{BB962C8B-B14F-4D97-AF65-F5344CB8AC3E}">
        <p14:creationId xmlns:p14="http://schemas.microsoft.com/office/powerpoint/2010/main" xmlns="" val="418329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0003CFF-7345-4160-84B1-77AFF1BBD194}"/>
              </a:ext>
            </a:extLst>
          </p:cNvPr>
          <p:cNvSpPr txBox="1"/>
          <p:nvPr/>
        </p:nvSpPr>
        <p:spPr>
          <a:xfrm>
            <a:off x="2979487" y="471097"/>
            <a:ext cx="58127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PROPOSED WORK</a:t>
            </a:r>
            <a:endParaRPr lang="en-US" sz="4800"/>
          </a:p>
        </p:txBody>
      </p:sp>
      <p:sp>
        <p:nvSpPr>
          <p:cNvPr id="3" name="TextBox 2">
            <a:extLst>
              <a:ext uri="{FF2B5EF4-FFF2-40B4-BE49-F238E27FC236}">
                <a16:creationId xmlns:a16="http://schemas.microsoft.com/office/drawing/2014/main" xmlns="" id="{46D66AA1-B339-4006-977B-16B610D1869E}"/>
              </a:ext>
            </a:extLst>
          </p:cNvPr>
          <p:cNvSpPr txBox="1"/>
          <p:nvPr/>
        </p:nvSpPr>
        <p:spPr>
          <a:xfrm>
            <a:off x="797080" y="1754226"/>
            <a:ext cx="965695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Our aim in the proposed work is to recognize user-defined handwritten digits and identify the complete number(in decimal number system by default) that is input by the user which is then converted to binary number system(and/or other number systems).</a:t>
            </a:r>
          </a:p>
          <a:p>
            <a:endParaRPr lang="en-US"/>
          </a:p>
          <a:p>
            <a:r>
              <a:rPr lang="en-US"/>
              <a:t>A graphical user interface(GUI) will be created for the same in which the user can input an image that will be then used to get a particular result based on the functionalities implemented within this project.</a:t>
            </a:r>
          </a:p>
          <a:p>
            <a:endParaRPr lang="en-US"/>
          </a:p>
          <a:p>
            <a:r>
              <a:rPr lang="en-US"/>
              <a:t>A machine learning model is to be created that will be trained and tested using a specific dataset.</a:t>
            </a:r>
          </a:p>
          <a:p>
            <a:r>
              <a:rPr lang="en-US"/>
              <a:t>Weights/Bias will be set while training the model and the model will then be evaluated based on specific conditions to provide the desired output.</a:t>
            </a:r>
          </a:p>
        </p:txBody>
      </p:sp>
    </p:spTree>
    <p:extLst>
      <p:ext uri="{BB962C8B-B14F-4D97-AF65-F5344CB8AC3E}">
        <p14:creationId xmlns:p14="http://schemas.microsoft.com/office/powerpoint/2010/main" xmlns="" val="287495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7">
            <a:extLst>
              <a:ext uri="{FF2B5EF4-FFF2-40B4-BE49-F238E27FC236}">
                <a16:creationId xmlns:a16="http://schemas.microsoft.com/office/drawing/2014/main" xmlns="" id="{DF19BAF3-7E20-4B9D-B544-BABAEEA1FA7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17" name="Picture 9">
            <a:extLst>
              <a:ext uri="{FF2B5EF4-FFF2-40B4-BE49-F238E27FC236}">
                <a16:creationId xmlns:a16="http://schemas.microsoft.com/office/drawing/2014/main" xmlns="" id="{950648F4-ABCD-4DF0-8641-76CFB235472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9" name="Oval 11">
            <a:extLst>
              <a:ext uri="{FF2B5EF4-FFF2-40B4-BE49-F238E27FC236}">
                <a16:creationId xmlns:a16="http://schemas.microsoft.com/office/drawing/2014/main" xmlns="" id="{989BE678-777B-482A-A616-FEDC47B162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3">
            <a:extLst>
              <a:ext uri="{FF2B5EF4-FFF2-40B4-BE49-F238E27FC236}">
                <a16:creationId xmlns:a16="http://schemas.microsoft.com/office/drawing/2014/main" xmlns="" id="{CF1EB4BD-9C7E-4AA3-9681-C7EB0DA625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21" name="Picture 15">
            <a:extLst>
              <a:ext uri="{FF2B5EF4-FFF2-40B4-BE49-F238E27FC236}">
                <a16:creationId xmlns:a16="http://schemas.microsoft.com/office/drawing/2014/main" xmlns="" id="{94AAE3AA-3759-4D28-B0EF-575F25A514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22" name="Rectangle 17">
            <a:extLst>
              <a:ext uri="{FF2B5EF4-FFF2-40B4-BE49-F238E27FC236}">
                <a16:creationId xmlns:a16="http://schemas.microsoft.com/office/drawing/2014/main" xmlns="" id="{D28BE0C3-2102-4820-B88B-A448B1840D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xmlns="" id="{B06B4862-92D5-4AF4-850F-17F1AFD3CD0C}"/>
              </a:ext>
            </a:extLst>
          </p:cNvPr>
          <p:cNvSpPr txBox="1"/>
          <p:nvPr/>
        </p:nvSpPr>
        <p:spPr>
          <a:xfrm>
            <a:off x="433968" y="1594848"/>
            <a:ext cx="4981621" cy="403465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defTabSz="457200">
              <a:spcBef>
                <a:spcPts val="1000"/>
              </a:spcBef>
              <a:buClr>
                <a:schemeClr val="bg2">
                  <a:lumMod val="40000"/>
                  <a:lumOff val="60000"/>
                </a:schemeClr>
              </a:buClr>
              <a:buSzPct val="80000"/>
              <a:buFont typeface="Arial"/>
              <a:buChar char="•"/>
            </a:pPr>
            <a:r>
              <a:rPr lang="en-US">
                <a:latin typeface="+mj-lt"/>
                <a:ea typeface="+mj-ea"/>
                <a:cs typeface="+mj-cs"/>
              </a:rPr>
              <a:t>Here, our machine learning model will process the given gray-scale input image and derive a pattern using the relative 1's and 0's to recognize the input and produced the desired output in the form of a number label.</a:t>
            </a:r>
            <a:endParaRPr lang="en-US">
              <a:ea typeface="+mj-ea"/>
              <a:cs typeface="+mj-cs"/>
            </a:endParaRPr>
          </a:p>
          <a:p>
            <a:pPr marL="285750" indent="-285750" defTabSz="457200">
              <a:spcBef>
                <a:spcPts val="1000"/>
              </a:spcBef>
              <a:buFont typeface="Arial"/>
              <a:buChar char="•"/>
            </a:pPr>
            <a:r>
              <a:rPr lang="en-US">
                <a:latin typeface="+mj-lt"/>
                <a:ea typeface="+mj-ea"/>
                <a:cs typeface="+mj-cs"/>
              </a:rPr>
              <a:t>The image on the right shows how a handwritten digit I.e., a '6' is recognized as a pattern of 1's and 0's according to its black and white pixels.</a:t>
            </a:r>
          </a:p>
          <a:p>
            <a:pPr marL="285750" indent="-285750" defTabSz="457200">
              <a:spcBef>
                <a:spcPts val="1000"/>
              </a:spcBef>
              <a:buFont typeface="Arial"/>
              <a:buChar char="•"/>
            </a:pPr>
            <a:r>
              <a:rPr lang="en-US">
                <a:latin typeface="+mj-lt"/>
                <a:ea typeface="+mj-ea"/>
                <a:cs typeface="+mj-cs"/>
              </a:rPr>
              <a:t>This processed input will then be used accordingly to satisfy the functionalities implemented within our system.</a:t>
            </a:r>
          </a:p>
        </p:txBody>
      </p:sp>
      <p:pic>
        <p:nvPicPr>
          <p:cNvPr id="2" name="Picture 2" descr="A picture containing text&#10;&#10;Description automatically generated">
            <a:extLst>
              <a:ext uri="{FF2B5EF4-FFF2-40B4-BE49-F238E27FC236}">
                <a16:creationId xmlns:a16="http://schemas.microsoft.com/office/drawing/2014/main" xmlns="" id="{B4A10EED-98F6-4925-85FC-0E05F593B369}"/>
              </a:ext>
            </a:extLst>
          </p:cNvPr>
          <p:cNvPicPr>
            <a:picLocks noChangeAspect="1"/>
          </p:cNvPicPr>
          <p:nvPr/>
        </p:nvPicPr>
        <p:blipFill rotWithShape="1">
          <a:blip r:embed="rId7"/>
          <a:srcRect r="1" b="7668"/>
          <a:stretch/>
        </p:blipFill>
        <p:spPr>
          <a:xfrm>
            <a:off x="6211975" y="1698702"/>
            <a:ext cx="5462423" cy="385646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xmlns="" val="1931687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1012</Words>
  <Application>Microsoft Office PowerPoint</Application>
  <PresentationFormat>Custom</PresentationFormat>
  <Paragraphs>116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Handwritten Digit Recognition System Using Machine Learning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LENOVO</cp:lastModifiedBy>
  <cp:revision>5</cp:revision>
  <dcterms:created xsi:type="dcterms:W3CDTF">2021-07-10T14:48:36Z</dcterms:created>
  <dcterms:modified xsi:type="dcterms:W3CDTF">2023-11-28T11:42:42Z</dcterms:modified>
</cp:coreProperties>
</file>