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7" r:id="rId2"/>
    <p:sldId id="258" r:id="rId3"/>
    <p:sldId id="264" r:id="rId4"/>
    <p:sldId id="272" r:id="rId5"/>
    <p:sldId id="271" r:id="rId6"/>
    <p:sldId id="277" r:id="rId7"/>
    <p:sldId id="275" r:id="rId8"/>
    <p:sldId id="261" r:id="rId9"/>
    <p:sldId id="268" r:id="rId10"/>
    <p:sldId id="270" r:id="rId11"/>
    <p:sldId id="278" r:id="rId12"/>
    <p:sldId id="279" r:id="rId13"/>
    <p:sldId id="280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A2196"/>
    <a:srgbClr val="F49709"/>
    <a:srgbClr val="D58408"/>
    <a:srgbClr val="1C6CB5"/>
    <a:srgbClr val="D5C139"/>
    <a:srgbClr val="ECD63F"/>
    <a:srgbClr val="CCCC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00" autoAdjust="0"/>
  </p:normalViewPr>
  <p:slideViewPr>
    <p:cSldViewPr>
      <p:cViewPr>
        <p:scale>
          <a:sx n="81" d="100"/>
          <a:sy n="81" d="100"/>
        </p:scale>
        <p:origin x="-1800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14478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  <a:latin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1"/>
          <p:cNvCxnSpPr>
            <a:cxnSpLocks noChangeShapeType="1"/>
          </p:cNvCxnSpPr>
          <p:nvPr userDrawn="1"/>
        </p:nvCxnSpPr>
        <p:spPr bwMode="auto">
          <a:xfrm>
            <a:off x="838200" y="2362200"/>
            <a:ext cx="7620000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dot"/>
            <a:round/>
            <a:headEnd/>
            <a:tailEnd/>
          </a:ln>
        </p:spPr>
      </p:cxnSp>
      <p:cxnSp>
        <p:nvCxnSpPr>
          <p:cNvPr id="5" name="Straight Connector 13"/>
          <p:cNvCxnSpPr>
            <a:cxnSpLocks noChangeShapeType="1"/>
          </p:cNvCxnSpPr>
          <p:nvPr userDrawn="1"/>
        </p:nvCxnSpPr>
        <p:spPr bwMode="auto">
          <a:xfrm>
            <a:off x="838200" y="2363788"/>
            <a:ext cx="7620000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38387"/>
            <a:ext cx="7772400" cy="1852613"/>
          </a:xfrm>
          <a:prstGeom prst="rect">
            <a:avLst/>
          </a:prstGeom>
        </p:spPr>
        <p:txBody>
          <a:bodyPr anchor="t"/>
          <a:lstStyle>
            <a:lvl1pPr algn="l">
              <a:defRPr sz="4000" b="0" i="0" cap="all">
                <a:solidFill>
                  <a:srgbClr val="606060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72400" cy="6619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solidFill>
                  <a:srgbClr val="1C6CB5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7772400" cy="9144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606060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9624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>
              <a:buClrTx/>
              <a:defRPr b="0" i="0">
                <a:solidFill>
                  <a:srgbClr val="606060"/>
                </a:solidFill>
                <a:latin typeface="Trebuchet MS"/>
                <a:cs typeface="Trebuchet MS"/>
              </a:defRPr>
            </a:lvl2pPr>
            <a:lvl3pPr>
              <a:buClrTx/>
              <a:defRPr b="0" i="0">
                <a:solidFill>
                  <a:srgbClr val="606060"/>
                </a:solidFill>
                <a:latin typeface="Trebuchet MS"/>
                <a:cs typeface="Trebuchet MS"/>
              </a:defRPr>
            </a:lvl3pPr>
            <a:lvl4pPr>
              <a:buClrTx/>
              <a:defRPr b="0" i="0">
                <a:solidFill>
                  <a:srgbClr val="606060"/>
                </a:solidFill>
                <a:latin typeface="Trebuchet MS"/>
                <a:cs typeface="Trebuchet MS"/>
              </a:defRPr>
            </a:lvl4pPr>
            <a:lvl5pPr>
              <a:defRPr b="0" i="1">
                <a:solidFill>
                  <a:srgbClr val="606060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606060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3505200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>
              <a:buClrTx/>
              <a:buFont typeface="Arial"/>
              <a:buChar char="•"/>
              <a:defRPr sz="2400" b="0" i="0">
                <a:solidFill>
                  <a:srgbClr val="606060"/>
                </a:solidFill>
                <a:latin typeface="Trebuchet MS"/>
                <a:cs typeface="Trebuchet MS"/>
              </a:defRPr>
            </a:lvl2pPr>
            <a:lvl3pPr>
              <a:buClrTx/>
              <a:buFont typeface="Arial"/>
              <a:buChar char="•"/>
              <a:defRPr sz="2000" b="0" i="0">
                <a:solidFill>
                  <a:srgbClr val="606060"/>
                </a:solidFill>
                <a:latin typeface="Trebuchet MS"/>
                <a:cs typeface="Trebuchet MS"/>
              </a:defRPr>
            </a:lvl3pPr>
            <a:lvl4pPr>
              <a:buClrTx/>
              <a:buFont typeface="Arial"/>
              <a:buChar char="•"/>
              <a:defRPr sz="1800" b="0" i="0">
                <a:solidFill>
                  <a:srgbClr val="606060"/>
                </a:solidFill>
                <a:latin typeface="Trebuchet MS"/>
                <a:cs typeface="Trebuchet MS"/>
              </a:defRPr>
            </a:lvl4pPr>
            <a:lvl5pPr>
              <a:buClr>
                <a:srgbClr val="ECD63F"/>
              </a:buClr>
              <a:buFontTx/>
              <a:buNone/>
              <a:defRPr sz="1800" b="0" i="1">
                <a:solidFill>
                  <a:srgbClr val="606060"/>
                </a:solidFill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3505200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>
              <a:buClrTx/>
              <a:buFont typeface="Arial"/>
              <a:buChar char="•"/>
              <a:defRPr sz="2400" b="0" i="0">
                <a:solidFill>
                  <a:srgbClr val="808080"/>
                </a:solidFill>
                <a:latin typeface="Trebuchet MS"/>
                <a:cs typeface="Trebuchet MS"/>
              </a:defRPr>
            </a:lvl2pPr>
            <a:lvl3pPr>
              <a:buClrTx/>
              <a:buFont typeface="Arial"/>
              <a:buChar char="•"/>
              <a:defRPr sz="2000" b="0" i="0">
                <a:solidFill>
                  <a:srgbClr val="808080"/>
                </a:solidFill>
                <a:latin typeface="Trebuchet MS"/>
                <a:cs typeface="Trebuchet MS"/>
              </a:defRPr>
            </a:lvl3pPr>
            <a:lvl4pPr>
              <a:buClrTx/>
              <a:buFont typeface="Arial"/>
              <a:buChar char="•"/>
              <a:defRPr sz="1800" b="0" i="0">
                <a:solidFill>
                  <a:srgbClr val="808080"/>
                </a:solidFill>
                <a:latin typeface="Trebuchet MS"/>
                <a:cs typeface="Trebuchet MS"/>
              </a:defRPr>
            </a:lvl4pPr>
            <a:lvl5pPr>
              <a:buClr>
                <a:srgbClr val="ECD63F"/>
              </a:buClr>
              <a:buFontTx/>
              <a:buNone/>
              <a:defRPr sz="1800" b="0" i="1">
                <a:solidFill>
                  <a:srgbClr val="808080"/>
                </a:solidFill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0647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808080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4040188" cy="4389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C6CB5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7626"/>
            <a:ext cx="4040188" cy="29718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>
              <a:buClr>
                <a:srgbClr val="ECD63F"/>
              </a:buClr>
              <a:buFont typeface="Arial"/>
              <a:buChar char="•"/>
              <a:defRPr sz="2000" b="0" i="0">
                <a:solidFill>
                  <a:srgbClr val="606060"/>
                </a:solidFill>
                <a:latin typeface="Trebuchet MS"/>
                <a:cs typeface="Trebuchet MS"/>
              </a:defRPr>
            </a:lvl2pPr>
            <a:lvl3pPr>
              <a:buClr>
                <a:srgbClr val="ECD63F"/>
              </a:buClr>
              <a:buFont typeface="Arial"/>
              <a:buChar char="•"/>
              <a:defRPr sz="1800" b="0" i="0">
                <a:solidFill>
                  <a:srgbClr val="606060"/>
                </a:solidFill>
                <a:latin typeface="Trebuchet MS"/>
                <a:cs typeface="Trebuchet MS"/>
              </a:defRPr>
            </a:lvl3pPr>
            <a:lvl4pPr>
              <a:buClr>
                <a:srgbClr val="ECD63F"/>
              </a:buClr>
              <a:buFont typeface="Arial"/>
              <a:buChar char="•"/>
              <a:defRPr sz="1600" b="0" i="0">
                <a:solidFill>
                  <a:srgbClr val="606060"/>
                </a:solidFill>
                <a:latin typeface="Trebuchet MS"/>
                <a:cs typeface="Trebuchet MS"/>
              </a:defRPr>
            </a:lvl4pPr>
            <a:lvl5pPr>
              <a:buClr>
                <a:srgbClr val="ECD63F"/>
              </a:buClr>
              <a:buFontTx/>
              <a:buNone/>
              <a:defRPr sz="1600" b="0" i="1">
                <a:solidFill>
                  <a:srgbClr val="606060"/>
                </a:solidFill>
                <a:latin typeface="Trebuchet MS"/>
                <a:cs typeface="Trebuchet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57401"/>
            <a:ext cx="4041775" cy="4389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C6CB5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7626"/>
            <a:ext cx="4041775" cy="29718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06060"/>
                </a:solidFill>
              </a:defRPr>
            </a:lvl1pPr>
            <a:lvl2pPr>
              <a:buClr>
                <a:srgbClr val="ECD63F"/>
              </a:buClr>
              <a:buFont typeface="Arial"/>
              <a:buChar char="•"/>
              <a:defRPr sz="2000">
                <a:solidFill>
                  <a:srgbClr val="606060"/>
                </a:solidFill>
              </a:defRPr>
            </a:lvl2pPr>
            <a:lvl3pPr>
              <a:buClr>
                <a:srgbClr val="ECD63F"/>
              </a:buClr>
              <a:buFont typeface="Arial"/>
              <a:buChar char="•"/>
              <a:defRPr sz="1800">
                <a:solidFill>
                  <a:srgbClr val="606060"/>
                </a:solidFill>
              </a:defRPr>
            </a:lvl3pPr>
            <a:lvl4pPr>
              <a:buClr>
                <a:srgbClr val="ECD63F"/>
              </a:buClr>
              <a:buFont typeface="Arial"/>
              <a:buChar char="•"/>
              <a:defRPr sz="1600">
                <a:solidFill>
                  <a:srgbClr val="606060"/>
                </a:solidFill>
              </a:defRPr>
            </a:lvl4pPr>
            <a:lvl5pPr>
              <a:buClr>
                <a:srgbClr val="ECD63F"/>
              </a:buClr>
              <a:buFontTx/>
              <a:buNone/>
              <a:defRPr sz="1600" i="1">
                <a:solidFill>
                  <a:srgbClr val="606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3008313" cy="1295400"/>
          </a:xfrm>
          <a:prstGeom prst="rect">
            <a:avLst/>
          </a:prstGeom>
          <a:solidFill>
            <a:srgbClr val="F49709"/>
          </a:solidFill>
        </p:spPr>
        <p:txBody>
          <a:bodyPr anchor="b"/>
          <a:lstStyle>
            <a:lvl1pPr algn="l">
              <a:defRPr sz="2000"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4958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06060"/>
                </a:solidFill>
                <a:latin typeface="Georgia"/>
                <a:cs typeface="Georgia"/>
              </a:defRPr>
            </a:lvl1pPr>
            <a:lvl2pPr>
              <a:buClrTx/>
              <a:buFont typeface="Arial"/>
              <a:buChar char="•"/>
              <a:defRPr sz="2800" b="0" i="0">
                <a:solidFill>
                  <a:srgbClr val="606060"/>
                </a:solidFill>
                <a:latin typeface="Trebuchet MS"/>
                <a:cs typeface="Trebuchet MS"/>
              </a:defRPr>
            </a:lvl2pPr>
            <a:lvl3pPr>
              <a:buClrTx/>
              <a:buFont typeface="Arial"/>
              <a:buChar char="•"/>
              <a:defRPr sz="2400" b="0" i="0">
                <a:solidFill>
                  <a:srgbClr val="606060"/>
                </a:solidFill>
                <a:latin typeface="Trebuchet MS"/>
                <a:cs typeface="Trebuchet MS"/>
              </a:defRPr>
            </a:lvl3pPr>
            <a:lvl4pPr>
              <a:buClrTx/>
              <a:buFont typeface="Arial"/>
              <a:buChar char="•"/>
              <a:defRPr sz="2000" b="0" i="0">
                <a:solidFill>
                  <a:srgbClr val="606060"/>
                </a:solidFill>
                <a:latin typeface="Trebuchet MS"/>
                <a:cs typeface="Trebuchet MS"/>
              </a:defRPr>
            </a:lvl4pPr>
            <a:lvl5pPr>
              <a:buClr>
                <a:srgbClr val="ECD63F"/>
              </a:buClr>
              <a:buFontTx/>
              <a:buNone/>
              <a:defRPr sz="2000" b="0" i="1">
                <a:solidFill>
                  <a:srgbClr val="606060"/>
                </a:solidFill>
                <a:latin typeface="Trebuchet MS"/>
                <a:cs typeface="Trebuchet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90800"/>
            <a:ext cx="3008313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495800"/>
            <a:ext cx="5334000" cy="566738"/>
          </a:xfrm>
          <a:prstGeom prst="rect">
            <a:avLst/>
          </a:prstGeom>
        </p:spPr>
        <p:txBody>
          <a:bodyPr anchor="b"/>
          <a:lstStyle>
            <a:lvl1pPr algn="ctr">
              <a:defRPr sz="2000" b="0" i="0">
                <a:solidFill>
                  <a:srgbClr val="606060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295400"/>
            <a:ext cx="5334000" cy="3124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062538"/>
            <a:ext cx="5334000" cy="804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i="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y_seal_alt.jp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-15240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44" r:id="rId3"/>
    <p:sldLayoutId id="2147483839" r:id="rId4"/>
    <p:sldLayoutId id="2147483840" r:id="rId5"/>
    <p:sldLayoutId id="2147483841" r:id="rId6"/>
    <p:sldLayoutId id="2147483842" r:id="rId7"/>
    <p:sldLayoutId id="2147483843" r:id="rId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ＭＳ Ｐゴシック" pitchFamily="122" charset="-128"/>
          <a:cs typeface="ＭＳ Ｐゴシック" pitchFamily="12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25" charset="0"/>
          <a:ea typeface="ＭＳ Ｐゴシック" pitchFamily="122" charset="-128"/>
          <a:cs typeface="ＭＳ Ｐゴシック" pitchFamily="12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25" charset="0"/>
          <a:ea typeface="ＭＳ Ｐゴシック" pitchFamily="122" charset="-128"/>
          <a:cs typeface="ＭＳ Ｐゴシック" pitchFamily="12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25" charset="0"/>
          <a:ea typeface="ＭＳ Ｐゴシック" pitchFamily="122" charset="-128"/>
          <a:cs typeface="ＭＳ Ｐゴシック" pitchFamily="12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25" charset="0"/>
          <a:ea typeface="ＭＳ Ｐゴシック" pitchFamily="122" charset="-128"/>
          <a:cs typeface="ＭＳ Ｐゴシック" pitchFamily="12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" pitchFamily="12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" pitchFamily="12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" pitchFamily="12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" pitchFamily="12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defRPr sz="2400">
          <a:solidFill>
            <a:schemeClr val="bg1"/>
          </a:solidFill>
          <a:latin typeface="+mn-lt"/>
          <a:ea typeface="ＭＳ Ｐゴシック" pitchFamily="122" charset="-128"/>
          <a:cs typeface="ＭＳ Ｐゴシック" pitchFamily="12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33"/>
        </a:buClr>
        <a:buSzPct val="80000"/>
        <a:buFont typeface="Times" charset="0"/>
        <a:buChar char="•"/>
        <a:defRPr sz="2400">
          <a:solidFill>
            <a:schemeClr val="bg1"/>
          </a:solidFill>
          <a:latin typeface="+mn-lt"/>
          <a:ea typeface="ＭＳ Ｐゴシック" pitchFamily="12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bg1"/>
          </a:solidFill>
          <a:latin typeface="+mn-lt"/>
          <a:ea typeface="ＭＳ Ｐゴシック" pitchFamily="12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95000"/>
        <a:buFont typeface="Times" charset="0"/>
        <a:buChar char="•"/>
        <a:defRPr sz="2000">
          <a:solidFill>
            <a:schemeClr val="bg1"/>
          </a:solidFill>
          <a:latin typeface="+mn-lt"/>
          <a:ea typeface="ＭＳ Ｐゴシック" pitchFamily="12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+mn-lt"/>
          <a:ea typeface="ＭＳ Ｐゴシック" pitchFamily="122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+mn-lt"/>
          <a:ea typeface="ＭＳ Ｐゴシック" pitchFamily="122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+mn-lt"/>
          <a:ea typeface="ＭＳ Ｐゴシック" pitchFamily="122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+mn-lt"/>
          <a:ea typeface="ＭＳ Ｐゴシック" pitchFamily="122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+mn-lt"/>
          <a:ea typeface="ＭＳ Ｐゴシック" pitchFamily="12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End-end Connectivity on Phones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5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5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85800"/>
            <a:ext cx="80772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0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1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7772400" cy="9144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286000"/>
            <a:ext cx="427269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0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800" dirty="0"/>
              <a:t>M</a:t>
            </a:r>
            <a:r>
              <a:rPr lang="en-US" sz="2800" dirty="0" smtClean="0"/>
              <a:t>otivations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Turn on and </a:t>
            </a:r>
            <a:r>
              <a:rPr lang="en-US" sz="2800" dirty="0"/>
              <a:t>m</a:t>
            </a:r>
            <a:r>
              <a:rPr lang="en-US" sz="2800" dirty="0" smtClean="0"/>
              <a:t>anage both interfaces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The </a:t>
            </a:r>
            <a:r>
              <a:rPr lang="en-US" sz="2800" dirty="0" err="1" smtClean="0"/>
              <a:t>HTTPUrlConnection</a:t>
            </a:r>
            <a:r>
              <a:rPr lang="en-US" sz="2800" dirty="0" smtClean="0"/>
              <a:t> library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HTTP download with two interfaces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Challenges Faced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Future work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Screenshots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224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of this study: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Utilize WIFI and 3G network Interfaces concurrently to provide better end to end connectivity to </a:t>
            </a:r>
            <a:r>
              <a:rPr lang="en-US" dirty="0" smtClean="0"/>
              <a:t>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HTTP protocol?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Ability to request data in chunks i.e. byte range.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Recent </a:t>
            </a:r>
            <a:r>
              <a:rPr lang="en-US" dirty="0"/>
              <a:t>study shows HTTP protocol dominate today’s data traffic on smartphones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855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US" dirty="0" smtClean="0"/>
              <a:t>Turn on and </a:t>
            </a:r>
            <a:r>
              <a:rPr lang="en-US" dirty="0" smtClean="0"/>
              <a:t>manage </a:t>
            </a:r>
            <a:r>
              <a:rPr lang="en-US" dirty="0" smtClean="0"/>
              <a:t>both interfaces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0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1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connection handlers in </a:t>
            </a: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marL="342900" lvl="1" indent="-342900"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Apache </a:t>
            </a:r>
            <a:r>
              <a:rPr lang="en-US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client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DefaultHttpClient</a:t>
            </a:r>
            <a:r>
              <a:rPr lang="en-US" dirty="0"/>
              <a:t> and </a:t>
            </a:r>
            <a:r>
              <a:rPr lang="en-US" dirty="0" err="1" smtClean="0"/>
              <a:t>AndroidHttpClient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HttpURLConnection</a:t>
            </a:r>
            <a:endParaRPr lang="en-US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General Purpose, and relatively </a:t>
            </a:r>
            <a:r>
              <a:rPr lang="en-US" dirty="0" smtClean="0"/>
              <a:t>lightweight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Preferred client for Gingerbread and following </a:t>
            </a:r>
            <a:r>
              <a:rPr lang="en-US" dirty="0" smtClean="0"/>
              <a:t>releases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Implemented inside core java library – </a:t>
            </a:r>
            <a:r>
              <a:rPr lang="en-US" dirty="0" err="1"/>
              <a:t>libcore</a:t>
            </a:r>
            <a:r>
              <a:rPr lang="en-US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7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HttpURLConnection</a:t>
            </a:r>
            <a:r>
              <a:rPr lang="en-US" dirty="0" smtClean="0"/>
              <a:t> Library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08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7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dirty="0" smtClean="0"/>
              <a:t>Work Stealing Implementation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372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4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953000"/>
          </a:xfrm>
        </p:spPr>
        <p:txBody>
          <a:bodyPr/>
          <a:lstStyle/>
          <a:p>
            <a:pPr lvl="1"/>
            <a:r>
              <a:rPr lang="en-US" dirty="0"/>
              <a:t>Setting</a:t>
            </a:r>
            <a:r>
              <a:rPr lang="en-US" dirty="0" smtClean="0"/>
              <a:t> up 2 kernel routing tables.</a:t>
            </a:r>
          </a:p>
          <a:p>
            <a:pPr lvl="1"/>
            <a:r>
              <a:rPr lang="en-US" dirty="0" smtClean="0"/>
              <a:t>Creating Native interface (JNI) for updating  routing tables using “</a:t>
            </a:r>
            <a:r>
              <a:rPr lang="en-US" dirty="0" err="1" smtClean="0"/>
              <a:t>ip</a:t>
            </a:r>
            <a:r>
              <a:rPr lang="en-US" dirty="0" smtClean="0"/>
              <a:t>” and “</a:t>
            </a:r>
            <a:r>
              <a:rPr lang="en-US" dirty="0" err="1" smtClean="0"/>
              <a:t>su</a:t>
            </a:r>
            <a:r>
              <a:rPr lang="en-US" dirty="0" smtClean="0"/>
              <a:t>” utility.</a:t>
            </a:r>
          </a:p>
          <a:p>
            <a:pPr lvl="1"/>
            <a:r>
              <a:rPr lang="en-US" dirty="0" smtClean="0"/>
              <a:t>Understanding </a:t>
            </a:r>
            <a:r>
              <a:rPr lang="en-US" dirty="0" err="1" smtClean="0"/>
              <a:t>HttpUrlConnection</a:t>
            </a:r>
            <a:r>
              <a:rPr lang="en-US" dirty="0" smtClean="0"/>
              <a:t> library implementation!</a:t>
            </a:r>
          </a:p>
          <a:p>
            <a:pPr lvl="1"/>
            <a:r>
              <a:rPr lang="en-US" dirty="0" smtClean="0"/>
              <a:t>Finding an IPC mechanism for communication between JAVA </a:t>
            </a:r>
            <a:r>
              <a:rPr lang="en-US" dirty="0" err="1" smtClean="0"/>
              <a:t>libcore</a:t>
            </a:r>
            <a:r>
              <a:rPr lang="en-US" dirty="0" smtClean="0"/>
              <a:t> library and Android Frameworks library.</a:t>
            </a:r>
          </a:p>
          <a:p>
            <a:pPr lvl="1"/>
            <a:r>
              <a:rPr lang="en-US" dirty="0" smtClean="0"/>
              <a:t>HTTP servers may not always provide the information we want, e.g., content length and content size range, in HTTP response.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3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Finding out “optimal” chunk size or maybe have variable chunk size.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Add download policies to restrict download from an interface depending on factors such as Cost, Latencies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261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2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22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</TotalTime>
  <Words>234</Words>
  <Application>Microsoft Macintosh PowerPoint</Application>
  <PresentationFormat>On-screen Show (4:3)</PresentationFormat>
  <Paragraphs>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End-end Connectivity on Phones</vt:lpstr>
      <vt:lpstr>Outline</vt:lpstr>
      <vt:lpstr>Motivations</vt:lpstr>
      <vt:lpstr>Turn on and manage both interfaces </vt:lpstr>
      <vt:lpstr>Http connection handlers in Android</vt:lpstr>
      <vt:lpstr>The HttpURLConnection Library</vt:lpstr>
      <vt:lpstr>Work Stealing Implementation</vt:lpstr>
      <vt:lpstr>Challenges Faced</vt:lpstr>
      <vt:lpstr>Future Work</vt:lpstr>
      <vt:lpstr>Screenshots</vt:lpstr>
      <vt:lpstr>PowerPoint Presentation</vt:lpstr>
      <vt:lpstr>PowerPoint Presentation</vt:lpstr>
      <vt:lpstr>Thank You!</vt:lpstr>
    </vt:vector>
  </TitlesOfParts>
  <Company>SUNY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Creative/News Services</dc:creator>
  <cp:lastModifiedBy>V A</cp:lastModifiedBy>
  <cp:revision>111</cp:revision>
  <dcterms:created xsi:type="dcterms:W3CDTF">2011-06-08T13:22:31Z</dcterms:created>
  <dcterms:modified xsi:type="dcterms:W3CDTF">2013-12-09T01:35:06Z</dcterms:modified>
</cp:coreProperties>
</file>