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24" y="38"/>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14-04-2024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paperpile.com/b/ZHzob8/KQYj" TargetMode="External"/><Relationship Id="rId13" Type="http://schemas.microsoft.com/office/2007/relationships/hdphoto" Target="../media/hdphoto1.wdp"/><Relationship Id="rId3" Type="http://schemas.openxmlformats.org/officeDocument/2006/relationships/hyperlink" Target="http://paperpile.com/b/ZHzob8/pR8Y" TargetMode="External"/><Relationship Id="rId7" Type="http://schemas.openxmlformats.org/officeDocument/2006/relationships/hyperlink" Target="http://paperpile.com/b/ZHzob8/wyvX" TargetMode="External"/><Relationship Id="rId12" Type="http://schemas.openxmlformats.org/officeDocument/2006/relationships/image" Target="../media/image4.png"/><Relationship Id="rId2" Type="http://schemas.openxmlformats.org/officeDocument/2006/relationships/hyperlink" Target="http://paperpile.com/b/BGqDgu/X4PD" TargetMode="External"/><Relationship Id="rId1" Type="http://schemas.openxmlformats.org/officeDocument/2006/relationships/slideLayout" Target="../slideLayouts/slideLayout1.xml"/><Relationship Id="rId6" Type="http://schemas.openxmlformats.org/officeDocument/2006/relationships/hyperlink" Target="http://paperpile.com/b/BGqDgu/0CbL" TargetMode="External"/><Relationship Id="rId11" Type="http://schemas.openxmlformats.org/officeDocument/2006/relationships/image" Target="../media/image3.png"/><Relationship Id="rId5" Type="http://schemas.openxmlformats.org/officeDocument/2006/relationships/hyperlink" Target="http://paperpile.com/b/BGqDgu/v4ip" TargetMode="External"/><Relationship Id="rId10" Type="http://schemas.openxmlformats.org/officeDocument/2006/relationships/image" Target="../media/image2.png"/><Relationship Id="rId4" Type="http://schemas.openxmlformats.org/officeDocument/2006/relationships/hyperlink" Target="http://paperpile.com/b/BGqDgu/WQ6G"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0" y="3978186"/>
            <a:ext cx="21612436"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5" name="Rectangle 4"/>
          <p:cNvSpPr/>
          <p:nvPr/>
        </p:nvSpPr>
        <p:spPr>
          <a:xfrm>
            <a:off x="0" y="9966289"/>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12911" y="15728297"/>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rtl="0">
              <a:spcBef>
                <a:spcPts val="0"/>
              </a:spcBef>
              <a:spcAft>
                <a:spcPts val="0"/>
              </a:spcAft>
            </a:pPr>
            <a:endParaRPr lang="en-GB" sz="2000" b="0" dirty="0">
              <a:effectLst/>
            </a:endParaRPr>
          </a:p>
          <a:p>
            <a:br>
              <a:rPr lang="en-GB" sz="2000" dirty="0"/>
            </a:b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636" y="22012285"/>
            <a:ext cx="21598890"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0" y="27364797"/>
            <a:ext cx="21587629"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231713" y="4162180"/>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231713" y="15854939"/>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01785" y="22246379"/>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1713" y="2753134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200329"/>
          </a:xfrm>
          <a:prstGeom prst="rect">
            <a:avLst/>
          </a:prstGeom>
          <a:noFill/>
        </p:spPr>
        <p:txBody>
          <a:bodyPr wrap="square" rtlCol="0">
            <a:spAutoFit/>
          </a:bodyPr>
          <a:lstStyle/>
          <a:p>
            <a:pPr rtl="0">
              <a:spcBef>
                <a:spcPts val="0"/>
              </a:spcBef>
              <a:spcAft>
                <a:spcPts val="0"/>
              </a:spcAft>
            </a:pPr>
            <a:r>
              <a:rPr lang="en-US" sz="3500" b="1" i="0" u="none" strike="noStrike" dirty="0">
                <a:solidFill>
                  <a:srgbClr val="000000"/>
                </a:solidFill>
                <a:effectLst/>
                <a:latin typeface="Times New Roman" panose="02020603050405020304" pitchFamily="18" charset="0"/>
              </a:rPr>
              <a:t>                                  </a:t>
            </a:r>
            <a:r>
              <a:rPr lang="en-GB" sz="1800" b="0" i="0" u="none" strike="noStrike" dirty="0">
                <a:solidFill>
                  <a:srgbClr val="000000"/>
                </a:solidFill>
                <a:effectLst/>
                <a:latin typeface="Times New Roman" panose="02020603050405020304" pitchFamily="18" charset="0"/>
              </a:rPr>
              <a:t> </a:t>
            </a:r>
            <a:r>
              <a:rPr lang="en-GB" sz="3600" b="1" i="0" u="none" strike="noStrike" dirty="0">
                <a:solidFill>
                  <a:srgbClr val="000000"/>
                </a:solidFill>
                <a:effectLst/>
                <a:latin typeface="Times New Roman" panose="02020603050405020304" pitchFamily="18" charset="0"/>
                <a:cs typeface="Times New Roman" panose="02020603050405020304" pitchFamily="18" charset="0"/>
              </a:rPr>
              <a:t>A Meta Classifier Model for Dispatch Spyware Discernment Using </a:t>
            </a:r>
            <a:endParaRPr lang="en-GB" sz="3600"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GB" sz="3600" b="1" i="0" u="none" strike="noStrike" dirty="0">
                <a:solidFill>
                  <a:srgbClr val="000000"/>
                </a:solidFill>
                <a:effectLst/>
                <a:latin typeface="Times New Roman" panose="02020603050405020304" pitchFamily="18" charset="0"/>
                <a:cs typeface="Times New Roman" panose="02020603050405020304" pitchFamily="18" charset="0"/>
              </a:rPr>
              <a:t>                                        Support Vector Machines (SVM) Comparing With KNN</a:t>
            </a:r>
            <a:endParaRPr lang="en-GB" sz="3600" b="1" dirty="0">
              <a:effectLst/>
              <a:latin typeface="Times New Roman" panose="02020603050405020304" pitchFamily="18" charset="0"/>
              <a:cs typeface="Times New Roman" panose="02020603050405020304" pitchFamily="18" charset="0"/>
            </a:endParaRPr>
          </a:p>
        </p:txBody>
      </p:sp>
      <p:sp>
        <p:nvSpPr>
          <p:cNvPr id="20" name="Rectangle 19"/>
          <p:cNvSpPr/>
          <p:nvPr/>
        </p:nvSpPr>
        <p:spPr>
          <a:xfrm>
            <a:off x="201785" y="10213741"/>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01785" y="4761051"/>
            <a:ext cx="15654643" cy="4809522"/>
          </a:xfrm>
          <a:prstGeom prst="rect">
            <a:avLst/>
          </a:prstGeom>
          <a:noFill/>
        </p:spPr>
        <p:txBody>
          <a:bodyPr wrap="square" rtlCol="0">
            <a:spAutoFit/>
          </a:bodyPr>
          <a:lstStyle/>
          <a:p>
            <a:pPr marL="342900" indent="-342900">
              <a:buFont typeface="Wingdings" panose="05000000000000000000" pitchFamily="2" charset="2"/>
              <a:buChar char="Ø"/>
            </a:pPr>
            <a:r>
              <a:rPr lang="en-GB" altLang="en-IN" sz="2189" b="1" dirty="0">
                <a:latin typeface="Times New Roman" panose="02020603050405020304" pitchFamily="18" charset="0"/>
                <a:cs typeface="Times New Roman" panose="02020603050405020304" pitchFamily="18" charset="0"/>
                <a:sym typeface="+mn-ea"/>
              </a:rPr>
              <a:t>The aim of the proposed meta classifier model for dispatch spyware discernment is to leverage Support Vector Machines (SVM) and compare its performance with K-Nearest </a:t>
            </a:r>
            <a:r>
              <a:rPr lang="en-GB" altLang="en-IN" sz="2189" b="1" dirty="0" err="1">
                <a:latin typeface="Times New Roman" panose="02020603050405020304" pitchFamily="18" charset="0"/>
                <a:cs typeface="Times New Roman" panose="02020603050405020304" pitchFamily="18" charset="0"/>
                <a:sym typeface="+mn-ea"/>
              </a:rPr>
              <a:t>Neighbors</a:t>
            </a:r>
            <a:r>
              <a:rPr lang="en-GB" altLang="en-IN" sz="2189" b="1" dirty="0">
                <a:latin typeface="Times New Roman" panose="02020603050405020304" pitchFamily="18" charset="0"/>
                <a:cs typeface="Times New Roman" panose="02020603050405020304" pitchFamily="18" charset="0"/>
                <a:sym typeface="+mn-ea"/>
              </a:rPr>
              <a:t> (KNN) in effectively identifying and classifying spyware instances within dispatch data.</a:t>
            </a:r>
          </a:p>
          <a:p>
            <a:pPr marL="342900" indent="-342900">
              <a:buFont typeface="Wingdings" panose="05000000000000000000" pitchFamily="2" charset="2"/>
              <a:buChar char="Ø"/>
            </a:pPr>
            <a:r>
              <a:rPr lang="en-GB" altLang="en-IN" sz="2189" b="1" dirty="0">
                <a:latin typeface="Times New Roman" panose="02020603050405020304" pitchFamily="18" charset="0"/>
                <a:cs typeface="Times New Roman" panose="02020603050405020304" pitchFamily="18" charset="0"/>
                <a:sym typeface="+mn-ea"/>
              </a:rPr>
              <a:t>A Meta Classifier Model for dispatching spyware discernment utilizing Support Vector Machines (SVM) offers a pivotal advancement in cybersecurity. By integrating multiple SVM classifiers, it leverages the collective intelligence of individual classifiers.</a:t>
            </a:r>
          </a:p>
          <a:p>
            <a:pPr marL="342900" indent="-342900">
              <a:buFont typeface="Wingdings" panose="05000000000000000000" pitchFamily="2" charset="2"/>
              <a:buChar char="Ø"/>
            </a:pPr>
            <a:r>
              <a:rPr lang="en-GB" altLang="en-IN" sz="2190" b="1" dirty="0">
                <a:latin typeface="Times New Roman" panose="02020603050405020304" pitchFamily="18" charset="0"/>
                <a:cs typeface="Times New Roman" panose="02020603050405020304" pitchFamily="18" charset="0"/>
                <a:sym typeface="+mn-ea"/>
              </a:rPr>
              <a:t>The importance of a meta-classifier model for dispatch spyware discernment using Support Vector Machines (SVM) compared with KNN algorithm lies in its potential to enhance the accuracy and reliability of spyware detection systems.</a:t>
            </a:r>
            <a:endParaRPr lang="en-GB" altLang="en-IN" sz="2189" b="1"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pitchFamily="2" charset="2"/>
              <a:buChar char="Ø"/>
            </a:pPr>
            <a:r>
              <a:rPr lang="en-GB" altLang="en-IN" sz="2189" b="1" dirty="0">
                <a:latin typeface="Times New Roman" panose="02020603050405020304" pitchFamily="18" charset="0"/>
                <a:cs typeface="Times New Roman" panose="02020603050405020304" pitchFamily="18" charset="0"/>
                <a:sym typeface="+mn-ea"/>
              </a:rPr>
              <a:t> various applications in the field of cybersecurity and beyond , Malware Detection , Intrusion Detection Systems (IDS) , Network Security , E-commerce Fraud Detection .</a:t>
            </a:r>
          </a:p>
          <a:p>
            <a:pPr marL="342900" indent="-342900">
              <a:buFont typeface="Wingdings" panose="05000000000000000000" pitchFamily="2" charset="2"/>
              <a:buChar char="Ø"/>
            </a:pPr>
            <a:r>
              <a:rPr lang="en-GB" sz="2000" b="1" i="0" dirty="0">
                <a:effectLst/>
                <a:latin typeface="Times New Roman" panose="02020603050405020304" pitchFamily="18" charset="0"/>
                <a:cs typeface="Times New Roman" panose="02020603050405020304" pitchFamily="18" charset="0"/>
              </a:rPr>
              <a:t>SVM can effectively classify data points into different </a:t>
            </a:r>
            <a:r>
              <a:rPr lang="en-GB" sz="2000" b="1" i="0" dirty="0" err="1">
                <a:effectLst/>
                <a:latin typeface="Times New Roman" panose="02020603050405020304" pitchFamily="18" charset="0"/>
                <a:cs typeface="Times New Roman" panose="02020603050405020304" pitchFamily="18" charset="0"/>
              </a:rPr>
              <a:t>categories;</a:t>
            </a:r>
            <a:r>
              <a:rPr lang="en-GB" sz="2190" b="1" i="0" dirty="0" err="1">
                <a:effectLst/>
                <a:latin typeface="Times New Roman" panose="02020603050405020304" pitchFamily="18" charset="0"/>
                <a:cs typeface="Times New Roman" panose="02020603050405020304" pitchFamily="18" charset="0"/>
              </a:rPr>
              <a:t>E-commerce</a:t>
            </a:r>
            <a:r>
              <a:rPr lang="en-GB" sz="2190" b="1" i="0" dirty="0">
                <a:effectLst/>
                <a:latin typeface="Times New Roman" panose="02020603050405020304" pitchFamily="18" charset="0"/>
                <a:cs typeface="Times New Roman" panose="02020603050405020304" pitchFamily="18" charset="0"/>
              </a:rPr>
              <a:t> Fraud </a:t>
            </a:r>
            <a:r>
              <a:rPr lang="en-GB" sz="2190" b="1" i="0" dirty="0" err="1">
                <a:effectLst/>
                <a:latin typeface="Times New Roman" panose="02020603050405020304" pitchFamily="18" charset="0"/>
                <a:cs typeface="Times New Roman" panose="02020603050405020304" pitchFamily="18" charset="0"/>
              </a:rPr>
              <a:t>DetectionKNN</a:t>
            </a:r>
            <a:r>
              <a:rPr lang="en-GB" sz="2190" b="1" i="0" dirty="0">
                <a:effectLst/>
                <a:latin typeface="Times New Roman" panose="02020603050405020304" pitchFamily="18" charset="0"/>
                <a:cs typeface="Times New Roman" panose="02020603050405020304" pitchFamily="18" charset="0"/>
              </a:rPr>
              <a:t> is an instance-based learning algorithm, meaning it doesn't explicitly learn a model during the training phase. Instead, it memorizes the entire training dataset and uses it during the prediction phase.</a:t>
            </a:r>
          </a:p>
          <a:p>
            <a:pPr marL="342900" indent="-342900">
              <a:buFont typeface="Wingdings" panose="05000000000000000000" pitchFamily="2" charset="2"/>
              <a:buChar char="Ø"/>
            </a:pPr>
            <a:r>
              <a:rPr lang="en-GB" sz="2190" b="1" i="0" dirty="0">
                <a:effectLst/>
                <a:latin typeface="Times New Roman" panose="02020603050405020304" pitchFamily="18" charset="0"/>
                <a:cs typeface="Times New Roman" panose="02020603050405020304" pitchFamily="18" charset="0"/>
              </a:rPr>
              <a:t>The data set contains the </a:t>
            </a:r>
            <a:r>
              <a:rPr lang="en-GB" sz="2190" b="1" i="0" dirty="0" err="1">
                <a:effectLst/>
                <a:latin typeface="Times New Roman" panose="02020603050405020304" pitchFamily="18" charset="0"/>
                <a:cs typeface="Times New Roman" panose="02020603050405020304" pitchFamily="18" charset="0"/>
              </a:rPr>
              <a:t>Labeling</a:t>
            </a:r>
            <a:r>
              <a:rPr lang="en-GB" sz="2190" b="1" i="0" dirty="0">
                <a:effectLst/>
                <a:latin typeface="Times New Roman" panose="02020603050405020304" pitchFamily="18" charset="0"/>
                <a:cs typeface="Times New Roman" panose="02020603050405020304" pitchFamily="18" charset="0"/>
              </a:rPr>
              <a:t> , D</a:t>
            </a:r>
            <a:r>
              <a:rPr lang="en-GB" sz="2190" b="1" dirty="0">
                <a:latin typeface="Times New Roman" panose="02020603050405020304" pitchFamily="18" charset="0"/>
                <a:cs typeface="Times New Roman" panose="02020603050405020304" pitchFamily="18" charset="0"/>
              </a:rPr>
              <a:t>ata Processing , Serves as the primary dataset for testing and training.</a:t>
            </a:r>
            <a:endParaRPr lang="en-GB" sz="2190" b="1" i="0" dirty="0">
              <a:effectLst/>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231713" y="20201442"/>
            <a:ext cx="21141034" cy="1594283"/>
          </a:xfrm>
          <a:prstGeom prst="rect">
            <a:avLst/>
          </a:prstGeom>
          <a:noFill/>
        </p:spPr>
        <p:txBody>
          <a:bodyPr wrap="square" rtlCol="0">
            <a:spAutoFit/>
          </a:bodyPr>
          <a:lstStyle/>
          <a:p>
            <a:pPr marL="342900" indent="-342900" algn="just" rtl="0">
              <a:spcBef>
                <a:spcPts val="0"/>
              </a:spcBef>
              <a:spcAft>
                <a:spcPts val="0"/>
              </a:spcAft>
              <a:buFont typeface="Wingdings" panose="05000000000000000000" pitchFamily="2" charset="2"/>
              <a:buChar char="Ø"/>
            </a:pPr>
            <a:r>
              <a:rPr lang="en-GB" sz="2190" b="1" i="0" u="none" strike="noStrike" dirty="0">
                <a:solidFill>
                  <a:srgbClr val="000000"/>
                </a:solidFill>
                <a:effectLst/>
                <a:latin typeface="Times New Roman" panose="02020603050405020304" pitchFamily="18" charset="0"/>
                <a:cs typeface="Times New Roman" panose="02020603050405020304" pitchFamily="18" charset="0"/>
              </a:rPr>
              <a:t>Statistical Analysis values of Mean accuracy (91.93), Standard Deviation(1.335), and Standard error deviation. The Support Vector Machine Algorithm and the KNN algorithm have the values of the Mean accuracy, Standard Deviation, and Standard Error.</a:t>
            </a:r>
          </a:p>
          <a:p>
            <a:pPr marL="342900" indent="-342900" algn="just" rtl="0">
              <a:spcBef>
                <a:spcPts val="1200"/>
              </a:spcBef>
              <a:spcAft>
                <a:spcPts val="1200"/>
              </a:spcAft>
              <a:buFont typeface="Wingdings" panose="05000000000000000000" pitchFamily="2" charset="2"/>
              <a:buChar char="Ø"/>
            </a:pPr>
            <a:r>
              <a:rPr lang="en-GB" sz="2190" b="1" i="0" u="none" strike="noStrike" dirty="0">
                <a:solidFill>
                  <a:srgbClr val="000000"/>
                </a:solidFill>
                <a:effectLst/>
                <a:latin typeface="Times New Roman" panose="02020603050405020304" pitchFamily="18" charset="0"/>
              </a:rPr>
              <a:t>Comparison of Significance Level with value p&lt;0.05. Both Support Vector Machine Algorithm and the KNN Algorithm  have a confidence interval of 95% with the significance value 0.000( p&lt;0.05). </a:t>
            </a:r>
            <a:endParaRPr lang="en-GB" sz="2190" b="1" dirty="0">
              <a:effectLst/>
            </a:endParaRPr>
          </a:p>
        </p:txBody>
      </p:sp>
      <p:sp>
        <p:nvSpPr>
          <p:cNvPr id="38" name="TextBox 37"/>
          <p:cNvSpPr txBox="1"/>
          <p:nvPr/>
        </p:nvSpPr>
        <p:spPr>
          <a:xfrm>
            <a:off x="231713" y="22905985"/>
            <a:ext cx="20489198" cy="407592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altLang="en-US" sz="2190" b="1" dirty="0">
                <a:solidFill>
                  <a:srgbClr val="000000"/>
                </a:solidFill>
                <a:latin typeface="Times New Roman" panose="02020603050405020304" pitchFamily="18" charset="0"/>
                <a:sym typeface="+mn-ea"/>
              </a:rPr>
              <a:t>According to the study results</a:t>
            </a:r>
            <a:r>
              <a:rPr lang="en-US" altLang="en-IN" sz="2190" b="1" dirty="0">
                <a:latin typeface="Times New Roman" panose="02020603050405020304" pitchFamily="18" charset="0"/>
                <a:cs typeface="Times New Roman" panose="02020603050405020304" pitchFamily="18" charset="0"/>
                <a:sym typeface="+mn-ea"/>
              </a:rPr>
              <a:t> Support Vector Machine </a:t>
            </a:r>
            <a:r>
              <a:rPr lang="en-US" sz="2190" b="1" dirty="0">
                <a:solidFill>
                  <a:srgbClr val="000000"/>
                </a:solidFill>
                <a:effectLst/>
                <a:latin typeface="Times New Roman" panose="02020603050405020304" pitchFamily="18" charset="0"/>
                <a:sym typeface="+mn-ea"/>
              </a:rPr>
              <a:t>algorithm</a:t>
            </a:r>
            <a:r>
              <a:rPr lang="en-IN" sz="2190" b="1" dirty="0">
                <a:solidFill>
                  <a:srgbClr val="000000"/>
                </a:solidFill>
                <a:latin typeface="Times New Roman" panose="02020603050405020304" pitchFamily="18" charset="0"/>
                <a:sym typeface="+mn-ea"/>
              </a:rPr>
              <a:t> outperformed </a:t>
            </a:r>
            <a:r>
              <a:rPr lang="en-US" altLang="en-IN" sz="2190" b="1" dirty="0">
                <a:latin typeface="Times New Roman" panose="02020603050405020304" pitchFamily="18" charset="0"/>
                <a:cs typeface="Times New Roman" panose="02020603050405020304" pitchFamily="18" charset="0"/>
                <a:sym typeface="+mn-ea"/>
              </a:rPr>
              <a:t>KNN</a:t>
            </a:r>
            <a:r>
              <a:rPr lang="en-IN" sz="2190" b="1" dirty="0">
                <a:solidFill>
                  <a:srgbClr val="000000"/>
                </a:solidFill>
                <a:latin typeface="Times New Roman" panose="02020603050405020304" pitchFamily="18" charset="0"/>
                <a:sym typeface="+mn-ea"/>
              </a:rPr>
              <a:t> algorithm </a:t>
            </a:r>
            <a:r>
              <a:rPr lang="en-US" sz="2190" b="1" dirty="0">
                <a:solidFill>
                  <a:srgbClr val="000000"/>
                </a:solidFill>
                <a:effectLst/>
                <a:latin typeface="Times New Roman" panose="02020603050405020304" pitchFamily="18" charset="0"/>
                <a:sym typeface="+mn-ea"/>
              </a:rPr>
              <a:t>with high accuracy of  </a:t>
            </a:r>
            <a:r>
              <a:rPr lang="en-IN" sz="2190" b="1" dirty="0">
                <a:solidFill>
                  <a:srgbClr val="000000"/>
                </a:solidFill>
                <a:latin typeface="Times New Roman" panose="02020603050405020304" pitchFamily="18" charset="0"/>
                <a:sym typeface="+mn-ea"/>
              </a:rPr>
              <a:t>93.00</a:t>
            </a:r>
            <a:r>
              <a:rPr lang="en-US" sz="2190" b="1" dirty="0">
                <a:solidFill>
                  <a:srgbClr val="000000"/>
                </a:solidFill>
                <a:effectLst/>
                <a:latin typeface="Times New Roman" panose="02020603050405020304" pitchFamily="18" charset="0"/>
                <a:sym typeface="+mn-ea"/>
              </a:rPr>
              <a:t>% .Based on the independent sample t-test, with the total sample size of </a:t>
            </a:r>
            <a:r>
              <a:rPr lang="en-IN" altLang="en-US" sz="2190" b="1" dirty="0">
                <a:solidFill>
                  <a:srgbClr val="000000"/>
                </a:solidFill>
                <a:effectLst/>
                <a:latin typeface="Times New Roman" panose="02020603050405020304" pitchFamily="18" charset="0"/>
                <a:sym typeface="+mn-ea"/>
              </a:rPr>
              <a:t>450</a:t>
            </a:r>
            <a:r>
              <a:rPr lang="en-US" sz="2190" b="1" dirty="0">
                <a:solidFill>
                  <a:srgbClr val="000000"/>
                </a:solidFill>
                <a:effectLst/>
                <a:latin typeface="Times New Roman" panose="02020603050405020304" pitchFamily="18" charset="0"/>
                <a:sym typeface="+mn-ea"/>
              </a:rPr>
              <a:t>, the significance value p=0.0</a:t>
            </a:r>
            <a:r>
              <a:rPr lang="en-IN" sz="2190" b="1" dirty="0">
                <a:solidFill>
                  <a:srgbClr val="000000"/>
                </a:solidFill>
                <a:latin typeface="Times New Roman" panose="02020603050405020304" pitchFamily="18" charset="0"/>
                <a:sym typeface="+mn-ea"/>
              </a:rPr>
              <a:t>16</a:t>
            </a:r>
            <a:r>
              <a:rPr lang="en-IN" altLang="en-US" sz="2190" b="1" dirty="0">
                <a:solidFill>
                  <a:srgbClr val="000000"/>
                </a:solidFill>
                <a:effectLst/>
                <a:latin typeface="Times New Roman" panose="02020603050405020304" pitchFamily="18" charset="0"/>
                <a:sym typeface="+mn-ea"/>
              </a:rPr>
              <a:t> </a:t>
            </a:r>
            <a:r>
              <a:rPr lang="en-US" sz="2190" b="1" dirty="0">
                <a:solidFill>
                  <a:srgbClr val="000000"/>
                </a:solidFill>
                <a:effectLst/>
                <a:latin typeface="Times New Roman" panose="02020603050405020304" pitchFamily="18" charset="0"/>
                <a:sym typeface="+mn-ea"/>
              </a:rPr>
              <a:t>(p&lt;0.05) shows that there is significant difference in the algorithms.</a:t>
            </a:r>
          </a:p>
          <a:p>
            <a:pPr marL="342900" indent="-342900" algn="just">
              <a:lnSpc>
                <a:spcPct val="150000"/>
              </a:lnSpc>
              <a:buFont typeface="Wingdings" panose="05000000000000000000" pitchFamily="2" charset="2"/>
              <a:buChar char="Ø"/>
            </a:pPr>
            <a:r>
              <a:rPr lang="en-GB" sz="2190" b="1" dirty="0">
                <a:solidFill>
                  <a:srgbClr val="29261B"/>
                </a:solidFill>
                <a:latin typeface="Times New Roman" panose="02020603050405020304" pitchFamily="18" charset="0"/>
                <a:cs typeface="Times New Roman" panose="02020603050405020304" pitchFamily="18" charset="0"/>
              </a:rPr>
              <a:t>T</a:t>
            </a:r>
            <a:r>
              <a:rPr lang="en-GB" sz="2190" b="1" i="0" dirty="0">
                <a:solidFill>
                  <a:srgbClr val="29261B"/>
                </a:solidFill>
                <a:effectLst/>
                <a:latin typeface="Times New Roman" panose="02020603050405020304" pitchFamily="18" charset="0"/>
                <a:cs typeface="Times New Roman" panose="02020603050405020304" pitchFamily="18" charset="0"/>
              </a:rPr>
              <a:t>he </a:t>
            </a:r>
            <a:r>
              <a:rPr lang="en-GB" sz="2190" b="1" i="0" dirty="0" err="1">
                <a:solidFill>
                  <a:srgbClr val="29261B"/>
                </a:solidFill>
                <a:effectLst/>
                <a:latin typeface="Times New Roman" panose="02020603050405020304" pitchFamily="18" charset="0"/>
                <a:cs typeface="Times New Roman" panose="02020603050405020304" pitchFamily="18" charset="0"/>
              </a:rPr>
              <a:t>futuring</a:t>
            </a:r>
            <a:r>
              <a:rPr lang="en-GB" sz="2190" b="1" i="0" dirty="0">
                <a:solidFill>
                  <a:srgbClr val="29261B"/>
                </a:solidFill>
                <a:effectLst/>
                <a:latin typeface="Times New Roman" panose="02020603050405020304" pitchFamily="18" charset="0"/>
                <a:cs typeface="Times New Roman" panose="02020603050405020304" pitchFamily="18" charset="0"/>
              </a:rPr>
              <a:t> effects of meta-classifier models for dispatch spyware discernment using SVM compared with </a:t>
            </a:r>
            <a:r>
              <a:rPr lang="en-GB" sz="2190" b="1" i="0" dirty="0" err="1">
                <a:solidFill>
                  <a:srgbClr val="29261B"/>
                </a:solidFill>
                <a:effectLst/>
                <a:latin typeface="Times New Roman" panose="02020603050405020304" pitchFamily="18" charset="0"/>
                <a:cs typeface="Times New Roman" panose="02020603050405020304" pitchFamily="18" charset="0"/>
              </a:rPr>
              <a:t>KNNalgorithm</a:t>
            </a:r>
            <a:r>
              <a:rPr lang="en-GB" sz="2190" b="1" i="0" dirty="0">
                <a:solidFill>
                  <a:srgbClr val="29261B"/>
                </a:solidFill>
                <a:effectLst/>
                <a:latin typeface="Times New Roman" panose="02020603050405020304" pitchFamily="18" charset="0"/>
                <a:cs typeface="Times New Roman" panose="02020603050405020304" pitchFamily="18" charset="0"/>
              </a:rPr>
              <a:t> hold the promise of enhancing cybersecurity measures, reducing false positives, adapting to evolving threats.</a:t>
            </a:r>
          </a:p>
          <a:p>
            <a:pPr marL="342900" indent="-342900" algn="just">
              <a:lnSpc>
                <a:spcPct val="150000"/>
              </a:lnSpc>
              <a:buFont typeface="Wingdings" panose="05000000000000000000" pitchFamily="2" charset="2"/>
              <a:buChar char="Ø"/>
            </a:pPr>
            <a:r>
              <a:rPr lang="en-GB" sz="2190" b="1" i="0" dirty="0">
                <a:solidFill>
                  <a:srgbClr val="29261B"/>
                </a:solidFill>
                <a:effectLst/>
                <a:latin typeface="Times New Roman" panose="02020603050405020304" pitchFamily="18" charset="0"/>
                <a:cs typeface="Times New Roman" panose="02020603050405020304" pitchFamily="18" charset="0"/>
              </a:rPr>
              <a:t>Several limitations may be associated with the implementation of a meta-classifier model for dispatch spyware discernment using Support Vector Machines (SVM) compared with the Linear SVC algorithm</a:t>
            </a:r>
            <a:r>
              <a:rPr lang="en-GB" sz="2190" b="1" dirty="0">
                <a:solidFill>
                  <a:srgbClr val="29261B"/>
                </a:solidFill>
                <a:latin typeface="Times New Roman" panose="02020603050405020304" pitchFamily="18" charset="0"/>
                <a:cs typeface="Times New Roman" panose="02020603050405020304" pitchFamily="18" charset="0"/>
              </a:rPr>
              <a:t> are data Imbalance, Feature Selection Bias, Limited Generalization.</a:t>
            </a:r>
          </a:p>
          <a:p>
            <a:pPr marL="342900" indent="-342900" algn="just">
              <a:lnSpc>
                <a:spcPct val="150000"/>
              </a:lnSpc>
              <a:buFont typeface="Wingdings" panose="05000000000000000000" pitchFamily="2" charset="2"/>
              <a:buChar char="Ø"/>
            </a:pPr>
            <a:r>
              <a:rPr lang="en-GB" sz="2190" b="1" dirty="0">
                <a:solidFill>
                  <a:srgbClr val="29261B"/>
                </a:solidFill>
                <a:latin typeface="Times New Roman" panose="02020603050405020304" pitchFamily="18" charset="0"/>
                <a:cs typeface="Times New Roman" panose="02020603050405020304" pitchFamily="18" charset="0"/>
              </a:rPr>
              <a:t>The comparative analysis revealed nuanced performance differences between the two classification approaches. While both SVM and Linear SVC showed promise in accurately identifying dispatch spyware instances.</a:t>
            </a:r>
          </a:p>
        </p:txBody>
      </p:sp>
      <p:sp>
        <p:nvSpPr>
          <p:cNvPr id="39" name="TextBox 38"/>
          <p:cNvSpPr txBox="1"/>
          <p:nvPr/>
        </p:nvSpPr>
        <p:spPr>
          <a:xfrm>
            <a:off x="223653" y="28189892"/>
            <a:ext cx="21139308" cy="4473532"/>
          </a:xfrm>
          <a:prstGeom prst="rect">
            <a:avLst/>
          </a:prstGeom>
          <a:noFill/>
        </p:spPr>
        <p:txBody>
          <a:bodyPr wrap="square" rtlCol="0">
            <a:spAutoFit/>
          </a:bodyPr>
          <a:lstStyle/>
          <a:p>
            <a:pPr marL="341254" indent="-341254" algn="just">
              <a:buFont typeface="Wingdings" panose="05000000000000000000" pitchFamily="2" charset="2"/>
              <a:buChar char="Ø"/>
            </a:pPr>
            <a:r>
              <a:rPr lang="en-GB" sz="219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Costa, Leonardo da, and Vitor </a:t>
            </a:r>
            <a:r>
              <a:rPr lang="en-GB" sz="2190" b="1"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Moia</a:t>
            </a:r>
            <a:r>
              <a:rPr lang="en-GB" sz="219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219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2024</a:t>
            </a:r>
            <a:r>
              <a:rPr lang="en-GB" sz="219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 Lightweight and Multi-Stage Approach for Android Malware Detection Using Non-Invasive Machine Learning Techniques.” Accessed March 7</a:t>
            </a:r>
            <a:endParaRPr lang="en-GB" sz="2190" b="1" i="0" u="none" strike="noStrike"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GB" sz="2190" b="1" i="0" u="none" strike="noStrike"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Jain, Ankita, </a:t>
            </a:r>
            <a:r>
              <a:rPr lang="en-IN" sz="2190" b="1" i="0" u="none"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Lakshit</a:t>
            </a:r>
            <a:r>
              <a:rPr lang="en-IN" sz="2190" b="1"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sz="2190" b="1" i="0" u="none"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Rustagi</a:t>
            </a:r>
            <a:r>
              <a:rPr lang="en-IN" sz="2190" b="1"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Mayank Aggarwal, and Anshul Arora.</a:t>
            </a:r>
            <a:r>
              <a:rPr lang="en-IN" sz="219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2024</a:t>
            </a:r>
            <a:r>
              <a:rPr lang="en-IN" sz="2190" b="1" i="0" u="none" strike="noStrike" dirty="0">
                <a:solidFill>
                  <a:srgbClr val="0563C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sz="2190" b="1" i="0" u="none"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CORRDroid</a:t>
            </a:r>
            <a:r>
              <a:rPr lang="en-IN" sz="2190" b="1"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 Android Malware Detection Using Association amongst Permissions.”</a:t>
            </a:r>
            <a:endParaRPr lang="en-IN" sz="2190" b="1" i="0" u="none" strike="noStrike"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2190" b="1" i="0" u="none" strike="noStrike"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GB" sz="2190" b="1"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Kumar, Atul, Ishu Sharma, and Avinash Sharma. </a:t>
            </a:r>
            <a:r>
              <a:rPr lang="en-GB" sz="219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2024</a:t>
            </a:r>
            <a:r>
              <a:rPr lang="en-GB" sz="2190" b="1"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“Understanding the Behaviour of Android SMS Malware Attacks With Real Smartphones Dataset.”</a:t>
            </a:r>
            <a:endParaRPr lang="en-GB" sz="2190" b="1" i="0" u="none" strike="noStrike"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GB"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Ojo, David, </a:t>
            </a:r>
            <a:r>
              <a:rPr lang="en-IN" sz="2190" b="1" i="0" u="none" strike="noStrike"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Nusayer</a:t>
            </a:r>
            <a:r>
              <a:rPr lang="en-IN" sz="2190" b="1"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IN" sz="2190" b="1" i="0" u="none" strike="noStrike"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Masud</a:t>
            </a:r>
            <a:r>
              <a:rPr lang="en-IN" sz="2190" b="1"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Siddique, Carson K. Leung, and Connor C. J. </a:t>
            </a:r>
            <a:r>
              <a:rPr lang="en-IN" sz="2190" b="1" i="0" u="none" strike="noStrike"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Hryhoruk</a:t>
            </a:r>
            <a:r>
              <a:rPr lang="en-IN" sz="2190" b="1"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IN" sz="219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2024</a:t>
            </a:r>
            <a:r>
              <a:rPr lang="en-IN" sz="2190" b="1"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“Machine Learning-Based Android Malware Detection.” Accessed March 7</a:t>
            </a:r>
            <a:r>
              <a:rPr lang="en-IN" sz="2190" b="1" i="0" u="none" strike="noStrike" dirty="0">
                <a:effectLst/>
                <a:latin typeface="Times New Roman" panose="02020603050405020304" pitchFamily="18" charset="0"/>
                <a:cs typeface="Times New Roman" panose="02020603050405020304" pitchFamily="18" charset="0"/>
              </a:rPr>
              <a:t>.</a:t>
            </a: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Shimpi, Pallavi </a:t>
            </a:r>
            <a:r>
              <a:rPr lang="en-IN" sz="2190" b="1" i="0" u="none" strike="noStrike" dirty="0" err="1">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Madhukarrao</a:t>
            </a:r>
            <a:r>
              <a:rPr lang="en-IN" sz="2190" b="1"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and Nitin </a:t>
            </a:r>
            <a:r>
              <a:rPr lang="en-IN" sz="2190" b="1" i="0" u="none" strike="noStrike" dirty="0" err="1">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Namdeo</a:t>
            </a:r>
            <a:r>
              <a:rPr lang="en-IN" sz="2190" b="1"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IN" sz="2190" b="1" i="0" u="none" strike="noStrike" dirty="0" err="1">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Pise</a:t>
            </a:r>
            <a:r>
              <a:rPr lang="en-IN" sz="2190" b="1"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IN" sz="219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2024</a:t>
            </a:r>
            <a:r>
              <a:rPr lang="en-IN" sz="2190" b="1"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“Android Malware Detection Model Using the Adaptive Swarm Optimization-Based Neural Network.” </a:t>
            </a:r>
            <a:endParaRPr lang="en-IN" sz="2190" b="1" i="0" u="none" strike="noStrike"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GB"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Shaukat, Kamran, </a:t>
            </a:r>
            <a:r>
              <a:rPr lang="en-IN" sz="2190" b="1" i="0" u="none" strike="noStrike" dirty="0" err="1">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Suhuai</a:t>
            </a:r>
            <a:r>
              <a:rPr lang="en-IN" sz="2190" b="1"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Luo, Vijay </a:t>
            </a:r>
            <a:r>
              <a:rPr lang="en-IN" sz="2190" b="1" i="0" u="none" strike="noStrike" dirty="0" err="1">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Varadharajan</a:t>
            </a:r>
            <a:r>
              <a:rPr lang="en-IN" sz="2190" b="1"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Ibrahim A. Hameed, and Min Xu. </a:t>
            </a:r>
            <a:r>
              <a:rPr lang="en-IN" sz="219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2024</a:t>
            </a:r>
            <a:r>
              <a:rPr lang="en-IN" sz="2190" b="1"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“A Survey on Machine Learning Techniques for Cyber Security in the Last Decade.”</a:t>
            </a:r>
            <a:endParaRPr lang="en-IN" sz="21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96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a:t>
            </a:r>
            <a:r>
              <a:rPr lang="en-US" sz="2189" b="1" dirty="0">
                <a:latin typeface="Times New Roman" panose="02020603050405020304" pitchFamily="18" charset="0"/>
                <a:cs typeface="Times New Roman" panose="02020603050405020304" pitchFamily="18" charset="0"/>
              </a:rPr>
              <a:t>: </a:t>
            </a:r>
            <a:r>
              <a:rPr lang="en-US" sz="2189" b="1" dirty="0" err="1">
                <a:latin typeface="Times New Roman" panose="02020603050405020304" pitchFamily="18" charset="0"/>
                <a:cs typeface="Times New Roman" panose="02020603050405020304" pitchFamily="18" charset="0"/>
              </a:rPr>
              <a:t>VarunKumar</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a:t>
            </a:r>
            <a:r>
              <a:rPr lang="en-US" sz="2189" b="1" dirty="0">
                <a:latin typeface="Times New Roman" panose="02020603050405020304" pitchFamily="18" charset="0"/>
                <a:cs typeface="Times New Roman" panose="02020603050405020304" pitchFamily="18" charset="0"/>
              </a:rPr>
              <a:t>192110128</a:t>
            </a:r>
          </a:p>
          <a:p>
            <a:pPr algn="r"/>
            <a:r>
              <a:rPr lang="en-US" sz="2189" b="1" dirty="0">
                <a:solidFill>
                  <a:schemeClr val="bg1"/>
                </a:solidFill>
                <a:latin typeface="Times New Roman" panose="02020603050405020304" pitchFamily="18" charset="0"/>
                <a:cs typeface="Times New Roman" panose="02020603050405020304" pitchFamily="18" charset="0"/>
              </a:rPr>
              <a:t>Guided by: </a:t>
            </a:r>
            <a:r>
              <a:rPr lang="en-US" sz="2800" b="1" dirty="0">
                <a:latin typeface="Times New Roman" panose="02020603050405020304" pitchFamily="18" charset="0"/>
                <a:cs typeface="Times New Roman" panose="02020603050405020304" pitchFamily="18" charset="0"/>
              </a:rPr>
              <a:t>Dr</a:t>
            </a:r>
            <a:r>
              <a:rPr lang="en-US" sz="2400" b="1" dirty="0">
                <a:latin typeface="Times New Roman" panose="02020603050405020304" pitchFamily="18" charset="0"/>
                <a:cs typeface="Times New Roman" panose="02020603050405020304" pitchFamily="18" charset="0"/>
              </a:rPr>
              <a:t>.</a:t>
            </a:r>
            <a:r>
              <a:rPr lang="en-IN" sz="2400" b="1" i="0" u="none" strike="noStrike" dirty="0">
                <a:effectLst/>
                <a:latin typeface="Times New Roman" panose="02020603050405020304" pitchFamily="18" charset="0"/>
              </a:rPr>
              <a:t> </a:t>
            </a:r>
            <a:r>
              <a:rPr lang="en-IN" sz="2400" b="1" i="0" u="none" strike="noStrike" dirty="0" err="1">
                <a:solidFill>
                  <a:srgbClr val="000000"/>
                </a:solidFill>
                <a:effectLst/>
                <a:latin typeface="Times New Roman" panose="02020603050405020304" pitchFamily="18" charset="0"/>
              </a:rPr>
              <a:t>J.Joslin</a:t>
            </a:r>
            <a:r>
              <a:rPr lang="en-IN" sz="2400" b="1" i="0" u="none" strike="noStrike" dirty="0">
                <a:solidFill>
                  <a:srgbClr val="000000"/>
                </a:solidFill>
                <a:effectLst/>
                <a:latin typeface="Times New Roman" panose="02020603050405020304" pitchFamily="18" charset="0"/>
              </a:rPr>
              <a:t> </a:t>
            </a:r>
            <a:r>
              <a:rPr lang="en-IN" sz="2400" b="1" i="0" u="none" strike="noStrike" dirty="0" err="1">
                <a:solidFill>
                  <a:srgbClr val="000000"/>
                </a:solidFill>
                <a:effectLst/>
                <a:latin typeface="Times New Roman" panose="02020603050405020304" pitchFamily="18" charset="0"/>
              </a:rPr>
              <a:t>Jeya</a:t>
            </a:r>
            <a:r>
              <a:rPr lang="en-IN" sz="2400" b="1" i="0" u="none" strike="noStrike" dirty="0">
                <a:solidFill>
                  <a:srgbClr val="000000"/>
                </a:solidFill>
                <a:effectLst/>
                <a:latin typeface="Times New Roman" panose="02020603050405020304" pitchFamily="18" charset="0"/>
              </a:rPr>
              <a:t> Sheela</a:t>
            </a:r>
            <a:r>
              <a:rPr lang="en-US" sz="2400" b="1" dirty="0">
                <a:solidFill>
                  <a:schemeClr val="bg1"/>
                </a:solidFill>
                <a:latin typeface="Times New Roman" panose="02020603050405020304" pitchFamily="18" charset="0"/>
                <a:cs typeface="Times New Roman" panose="02020603050405020304" pitchFamily="18" charset="0"/>
              </a:rPr>
              <a:t> </a:t>
            </a:r>
            <a:endParaRPr lang="en-US" sz="2189" b="1" dirty="0">
              <a:solidFill>
                <a:schemeClr val="bg1"/>
              </a:solidFill>
              <a:latin typeface="Times New Roman" panose="02020603050405020304" pitchFamily="18" charset="0"/>
              <a:cs typeface="Times New Roman" panose="02020603050405020304" pitchFamily="18" charset="0"/>
            </a:endParaRPr>
          </a:p>
        </p:txBody>
      </p:sp>
      <p:sp>
        <p:nvSpPr>
          <p:cNvPr id="2" name="Rectangle: Rounded Corners 2">
            <a:extLst>
              <a:ext uri="{FF2B5EF4-FFF2-40B4-BE49-F238E27FC236}">
                <a16:creationId xmlns:a16="http://schemas.microsoft.com/office/drawing/2014/main" id="{1C7EF6A8-5BF5-7D4F-DE96-AF5B70C7BBE1}"/>
              </a:ext>
            </a:extLst>
          </p:cNvPr>
          <p:cNvSpPr/>
          <p:nvPr/>
        </p:nvSpPr>
        <p:spPr>
          <a:xfrm>
            <a:off x="1323523" y="11094430"/>
            <a:ext cx="2877364" cy="1658462"/>
          </a:xfrm>
          <a:prstGeom prst="roundRect">
            <a:avLst>
              <a:gd name="adj"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Data Collection </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 name="Arrow: Left 57">
            <a:extLst>
              <a:ext uri="{FF2B5EF4-FFF2-40B4-BE49-F238E27FC236}">
                <a16:creationId xmlns:a16="http://schemas.microsoft.com/office/drawing/2014/main" id="{C762691E-6921-01CA-E761-77AF1A89CEBA}"/>
              </a:ext>
            </a:extLst>
          </p:cNvPr>
          <p:cNvSpPr/>
          <p:nvPr/>
        </p:nvSpPr>
        <p:spPr>
          <a:xfrm rot="16200000">
            <a:off x="2382263" y="13039625"/>
            <a:ext cx="414363" cy="3047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29">
            <a:extLst>
              <a:ext uri="{FF2B5EF4-FFF2-40B4-BE49-F238E27FC236}">
                <a16:creationId xmlns:a16="http://schemas.microsoft.com/office/drawing/2014/main" id="{5630ABB8-03F7-244F-4C10-D60140E86A25}"/>
              </a:ext>
            </a:extLst>
          </p:cNvPr>
          <p:cNvSpPr/>
          <p:nvPr/>
        </p:nvSpPr>
        <p:spPr>
          <a:xfrm>
            <a:off x="5041303" y="13561233"/>
            <a:ext cx="2362200" cy="1526747"/>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Python v3.11</a:t>
            </a:r>
          </a:p>
          <a:p>
            <a:pPr algn="ctr"/>
            <a:r>
              <a:rPr lang="en-US" b="1" dirty="0">
                <a:solidFill>
                  <a:schemeClr val="tx1"/>
                </a:solidFill>
                <a:latin typeface="Times New Roman" panose="02020603050405020304" pitchFamily="18" charset="0"/>
                <a:cs typeface="Times New Roman" panose="02020603050405020304" pitchFamily="18" charset="0"/>
              </a:rPr>
              <a:t>Jupyter Notebook</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2" name="Arrow: Left 11">
            <a:extLst>
              <a:ext uri="{FF2B5EF4-FFF2-40B4-BE49-F238E27FC236}">
                <a16:creationId xmlns:a16="http://schemas.microsoft.com/office/drawing/2014/main" id="{2240A16C-F38D-07B3-DE19-459EA7C5A59A}"/>
              </a:ext>
            </a:extLst>
          </p:cNvPr>
          <p:cNvSpPr/>
          <p:nvPr/>
        </p:nvSpPr>
        <p:spPr>
          <a:xfrm rot="5400000">
            <a:off x="5853647" y="12956311"/>
            <a:ext cx="396810" cy="287415"/>
          </a:xfrm>
          <a:prstGeom prst="leftArrow">
            <a:avLst>
              <a:gd name="adj1" fmla="val 50000"/>
              <a:gd name="adj2" fmla="val 57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46">
            <a:extLst>
              <a:ext uri="{FF2B5EF4-FFF2-40B4-BE49-F238E27FC236}">
                <a16:creationId xmlns:a16="http://schemas.microsoft.com/office/drawing/2014/main" id="{9568CF55-F9A8-F768-552C-D79E6675F92C}"/>
              </a:ext>
            </a:extLst>
          </p:cNvPr>
          <p:cNvSpPr/>
          <p:nvPr/>
        </p:nvSpPr>
        <p:spPr>
          <a:xfrm>
            <a:off x="5047343" y="11078128"/>
            <a:ext cx="2362200" cy="157998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Feature Extraction</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47">
            <a:extLst>
              <a:ext uri="{FF2B5EF4-FFF2-40B4-BE49-F238E27FC236}">
                <a16:creationId xmlns:a16="http://schemas.microsoft.com/office/drawing/2014/main" id="{89E4247B-B53D-652E-4283-883925276210}"/>
              </a:ext>
            </a:extLst>
          </p:cNvPr>
          <p:cNvSpPr/>
          <p:nvPr/>
        </p:nvSpPr>
        <p:spPr>
          <a:xfrm>
            <a:off x="8889231" y="11078128"/>
            <a:ext cx="2294313" cy="1595980"/>
          </a:xfrm>
          <a:prstGeom prst="roundRect">
            <a:avLst>
              <a:gd name="adj" fmla="val 681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Model Training</a:t>
            </a:r>
          </a:p>
          <a:p>
            <a:pPr algn="ctr"/>
            <a:r>
              <a:rPr lang="en-GB" b="1" dirty="0">
                <a:solidFill>
                  <a:schemeClr val="tx1"/>
                </a:solidFill>
                <a:latin typeface="Times New Roman" panose="02020603050405020304" pitchFamily="18" charset="0"/>
                <a:cs typeface="Times New Roman" panose="02020603050405020304" pitchFamily="18" charset="0"/>
              </a:rPr>
              <a:t>(SVM and KNN)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5" name="Arrow: Left 57">
            <a:extLst>
              <a:ext uri="{FF2B5EF4-FFF2-40B4-BE49-F238E27FC236}">
                <a16:creationId xmlns:a16="http://schemas.microsoft.com/office/drawing/2014/main" id="{D6E7F3F9-70E0-C949-AE13-3ECCCAD7C1EF}"/>
              </a:ext>
            </a:extLst>
          </p:cNvPr>
          <p:cNvSpPr/>
          <p:nvPr/>
        </p:nvSpPr>
        <p:spPr>
          <a:xfrm rot="10800000">
            <a:off x="7922511" y="11877232"/>
            <a:ext cx="414856" cy="2962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28">
            <a:extLst>
              <a:ext uri="{FF2B5EF4-FFF2-40B4-BE49-F238E27FC236}">
                <a16:creationId xmlns:a16="http://schemas.microsoft.com/office/drawing/2014/main" id="{1AA31655-C0CB-0DE9-E2A6-06A3529B53E1}"/>
              </a:ext>
            </a:extLst>
          </p:cNvPr>
          <p:cNvSpPr/>
          <p:nvPr/>
        </p:nvSpPr>
        <p:spPr>
          <a:xfrm>
            <a:off x="8889230" y="13607805"/>
            <a:ext cx="2294314" cy="1508022"/>
          </a:xfrm>
          <a:prstGeom prst="roundRect">
            <a:avLst>
              <a:gd name="adj" fmla="val 1204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SVM Compared with KNN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2" name="Arrow: Left 57">
            <a:extLst>
              <a:ext uri="{FF2B5EF4-FFF2-40B4-BE49-F238E27FC236}">
                <a16:creationId xmlns:a16="http://schemas.microsoft.com/office/drawing/2014/main" id="{25A14256-8A0E-894C-CD2D-C0BDC298A32E}"/>
              </a:ext>
            </a:extLst>
          </p:cNvPr>
          <p:cNvSpPr/>
          <p:nvPr/>
        </p:nvSpPr>
        <p:spPr>
          <a:xfrm rot="16200000">
            <a:off x="9775079" y="13006628"/>
            <a:ext cx="424728" cy="290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57">
            <a:extLst>
              <a:ext uri="{FF2B5EF4-FFF2-40B4-BE49-F238E27FC236}">
                <a16:creationId xmlns:a16="http://schemas.microsoft.com/office/drawing/2014/main" id="{DB566095-86A0-3A4D-2C38-B7F18781BFB8}"/>
              </a:ext>
            </a:extLst>
          </p:cNvPr>
          <p:cNvSpPr/>
          <p:nvPr/>
        </p:nvSpPr>
        <p:spPr>
          <a:xfrm rot="10800000">
            <a:off x="11755606" y="14052513"/>
            <a:ext cx="378004" cy="2449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Rounded Corners 44">
            <a:extLst>
              <a:ext uri="{FF2B5EF4-FFF2-40B4-BE49-F238E27FC236}">
                <a16:creationId xmlns:a16="http://schemas.microsoft.com/office/drawing/2014/main" id="{AE69271C-3A70-21CE-EDAF-FECAE7E908C4}"/>
              </a:ext>
            </a:extLst>
          </p:cNvPr>
          <p:cNvSpPr/>
          <p:nvPr/>
        </p:nvSpPr>
        <p:spPr>
          <a:xfrm>
            <a:off x="12356952" y="11091255"/>
            <a:ext cx="2294313" cy="156685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Accuracy 93.00% and 79.00%</a:t>
            </a: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0" name="Arrow: Left 57">
            <a:extLst>
              <a:ext uri="{FF2B5EF4-FFF2-40B4-BE49-F238E27FC236}">
                <a16:creationId xmlns:a16="http://schemas.microsoft.com/office/drawing/2014/main" id="{6F33EC67-C32B-BE08-D3DB-4358B6B3AFA1}"/>
              </a:ext>
            </a:extLst>
          </p:cNvPr>
          <p:cNvSpPr/>
          <p:nvPr/>
        </p:nvSpPr>
        <p:spPr>
          <a:xfrm rot="5400000">
            <a:off x="13286784" y="13050054"/>
            <a:ext cx="421924" cy="2955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34">
            <a:extLst>
              <a:ext uri="{FF2B5EF4-FFF2-40B4-BE49-F238E27FC236}">
                <a16:creationId xmlns:a16="http://schemas.microsoft.com/office/drawing/2014/main" id="{168406A4-40A7-E6FA-89BC-74885333B296}"/>
              </a:ext>
            </a:extLst>
          </p:cNvPr>
          <p:cNvSpPr/>
          <p:nvPr/>
        </p:nvSpPr>
        <p:spPr>
          <a:xfrm>
            <a:off x="16473093" y="11061826"/>
            <a:ext cx="2687669" cy="167476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Output</a:t>
            </a:r>
          </a:p>
          <a:p>
            <a:pPr algn="ctr"/>
            <a:r>
              <a:rPr lang="en-IN" b="1" dirty="0">
                <a:solidFill>
                  <a:schemeClr val="tx1"/>
                </a:solidFill>
                <a:latin typeface="Times New Roman" panose="02020603050405020304" pitchFamily="18" charset="0"/>
                <a:cs typeface="Times New Roman" panose="02020603050405020304" pitchFamily="18" charset="0"/>
              </a:rPr>
              <a:t>Spyware Detection</a:t>
            </a:r>
          </a:p>
          <a:p>
            <a:pPr algn="ct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4" name="Arrow: Left 57">
            <a:extLst>
              <a:ext uri="{FF2B5EF4-FFF2-40B4-BE49-F238E27FC236}">
                <a16:creationId xmlns:a16="http://schemas.microsoft.com/office/drawing/2014/main" id="{1EF2AC19-EC56-2661-0F58-88C82FC21922}"/>
              </a:ext>
            </a:extLst>
          </p:cNvPr>
          <p:cNvSpPr/>
          <p:nvPr/>
        </p:nvSpPr>
        <p:spPr>
          <a:xfrm rot="10800000">
            <a:off x="15375268" y="11780528"/>
            <a:ext cx="373823" cy="2483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Left 57">
            <a:extLst>
              <a:ext uri="{FF2B5EF4-FFF2-40B4-BE49-F238E27FC236}">
                <a16:creationId xmlns:a16="http://schemas.microsoft.com/office/drawing/2014/main" id="{93FF1B68-9E5C-044F-E304-0109CC5F1D58}"/>
              </a:ext>
            </a:extLst>
          </p:cNvPr>
          <p:cNvSpPr/>
          <p:nvPr/>
        </p:nvSpPr>
        <p:spPr>
          <a:xfrm rot="10800000">
            <a:off x="4280838" y="14154272"/>
            <a:ext cx="420160" cy="2863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lowchart: Terminator 45">
            <a:extLst>
              <a:ext uri="{FF2B5EF4-FFF2-40B4-BE49-F238E27FC236}">
                <a16:creationId xmlns:a16="http://schemas.microsoft.com/office/drawing/2014/main" id="{307F9D87-F795-BBC3-6B49-E22654BF282E}"/>
              </a:ext>
            </a:extLst>
          </p:cNvPr>
          <p:cNvSpPr/>
          <p:nvPr/>
        </p:nvSpPr>
        <p:spPr>
          <a:xfrm>
            <a:off x="1323523" y="13776566"/>
            <a:ext cx="2736848" cy="1299157"/>
          </a:xfrm>
          <a:prstGeom prst="flowChartTerminator">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Data Preprocessing</a:t>
            </a:r>
          </a:p>
        </p:txBody>
      </p:sp>
      <p:sp>
        <p:nvSpPr>
          <p:cNvPr id="47" name="Rectangle: Rounded Corners 46">
            <a:extLst>
              <a:ext uri="{FF2B5EF4-FFF2-40B4-BE49-F238E27FC236}">
                <a16:creationId xmlns:a16="http://schemas.microsoft.com/office/drawing/2014/main" id="{9DC6E7EA-48DF-255B-1B9C-764EA7406321}"/>
              </a:ext>
            </a:extLst>
          </p:cNvPr>
          <p:cNvSpPr/>
          <p:nvPr/>
        </p:nvSpPr>
        <p:spPr>
          <a:xfrm>
            <a:off x="12356951" y="13635217"/>
            <a:ext cx="2294314" cy="1434353"/>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Preprocessing, Training and Validating </a:t>
            </a:r>
            <a:r>
              <a:rPr lang="en-GB" b="1">
                <a:solidFill>
                  <a:schemeClr val="tx1"/>
                </a:solidFill>
                <a:latin typeface="Times New Roman" panose="02020603050405020304" pitchFamily="18" charset="0"/>
                <a:cs typeface="Times New Roman" panose="02020603050405020304" pitchFamily="18" charset="0"/>
              </a:rPr>
              <a:t>Data</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1" name="Picture 50">
            <a:extLst>
              <a:ext uri="{FF2B5EF4-FFF2-40B4-BE49-F238E27FC236}">
                <a16:creationId xmlns:a16="http://schemas.microsoft.com/office/drawing/2014/main" id="{7A9C8EB3-F029-C91D-421F-B782976DD8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923343" y="11138955"/>
            <a:ext cx="1148805" cy="1041816"/>
          </a:xfrm>
          <a:prstGeom prst="rect">
            <a:avLst/>
          </a:prstGeom>
        </p:spPr>
      </p:pic>
      <p:pic>
        <p:nvPicPr>
          <p:cNvPr id="53" name="Picture 52">
            <a:extLst>
              <a:ext uri="{FF2B5EF4-FFF2-40B4-BE49-F238E27FC236}">
                <a16:creationId xmlns:a16="http://schemas.microsoft.com/office/drawing/2014/main" id="{416449AA-9AAE-B62F-48F5-DE2C5206743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1713" y="16528314"/>
            <a:ext cx="4078542" cy="3380103"/>
          </a:xfrm>
          <a:prstGeom prst="rect">
            <a:avLst/>
          </a:prstGeom>
        </p:spPr>
      </p:pic>
      <p:pic>
        <p:nvPicPr>
          <p:cNvPr id="1026" name="Picture 2" descr="malware attack image with white background">
            <a:extLst>
              <a:ext uri="{FF2B5EF4-FFF2-40B4-BE49-F238E27FC236}">
                <a16:creationId xmlns:a16="http://schemas.microsoft.com/office/drawing/2014/main" id="{CCF465E3-AFFC-1660-B9B5-DB0D8BDB44C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6135870" y="4568885"/>
            <a:ext cx="4876800" cy="4861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9BD18492-0C5B-615A-B03F-1DEB5ED8C39D}"/>
              </a:ext>
            </a:extLst>
          </p:cNvPr>
          <p:cNvGraphicFramePr>
            <a:graphicFrameLocks noGrp="1"/>
          </p:cNvGraphicFramePr>
          <p:nvPr>
            <p:extLst>
              <p:ext uri="{D42A27DB-BD31-4B8C-83A1-F6EECF244321}">
                <p14:modId xmlns:p14="http://schemas.microsoft.com/office/powerpoint/2010/main" val="2702603493"/>
              </p:ext>
            </p:extLst>
          </p:nvPr>
        </p:nvGraphicFramePr>
        <p:xfrm>
          <a:off x="4431703" y="16544478"/>
          <a:ext cx="5943600" cy="3328001"/>
        </p:xfrm>
        <a:graphic>
          <a:graphicData uri="http://schemas.openxmlformats.org/drawingml/2006/table">
            <a:tbl>
              <a:tblPr/>
              <a:tblGrid>
                <a:gridCol w="990600">
                  <a:extLst>
                    <a:ext uri="{9D8B030D-6E8A-4147-A177-3AD203B41FA5}">
                      <a16:colId xmlns:a16="http://schemas.microsoft.com/office/drawing/2014/main" val="1625887253"/>
                    </a:ext>
                  </a:extLst>
                </a:gridCol>
                <a:gridCol w="990600">
                  <a:extLst>
                    <a:ext uri="{9D8B030D-6E8A-4147-A177-3AD203B41FA5}">
                      <a16:colId xmlns:a16="http://schemas.microsoft.com/office/drawing/2014/main" val="2464689908"/>
                    </a:ext>
                  </a:extLst>
                </a:gridCol>
                <a:gridCol w="990600">
                  <a:extLst>
                    <a:ext uri="{9D8B030D-6E8A-4147-A177-3AD203B41FA5}">
                      <a16:colId xmlns:a16="http://schemas.microsoft.com/office/drawing/2014/main" val="2427763643"/>
                    </a:ext>
                  </a:extLst>
                </a:gridCol>
                <a:gridCol w="990600">
                  <a:extLst>
                    <a:ext uri="{9D8B030D-6E8A-4147-A177-3AD203B41FA5}">
                      <a16:colId xmlns:a16="http://schemas.microsoft.com/office/drawing/2014/main" val="3649922801"/>
                    </a:ext>
                  </a:extLst>
                </a:gridCol>
                <a:gridCol w="990600">
                  <a:extLst>
                    <a:ext uri="{9D8B030D-6E8A-4147-A177-3AD203B41FA5}">
                      <a16:colId xmlns:a16="http://schemas.microsoft.com/office/drawing/2014/main" val="2068711827"/>
                    </a:ext>
                  </a:extLst>
                </a:gridCol>
                <a:gridCol w="990600">
                  <a:extLst>
                    <a:ext uri="{9D8B030D-6E8A-4147-A177-3AD203B41FA5}">
                      <a16:colId xmlns:a16="http://schemas.microsoft.com/office/drawing/2014/main" val="2596488426"/>
                    </a:ext>
                  </a:extLst>
                </a:gridCol>
              </a:tblGrid>
              <a:tr h="1831843">
                <a:tc>
                  <a:txBody>
                    <a:bodyPr/>
                    <a:lstStyle/>
                    <a:p>
                      <a:pPr fontAlgn="t"/>
                      <a:br>
                        <a:rPr lang="en-IN" sz="2190" dirty="0">
                          <a:effectLst/>
                        </a:rPr>
                      </a:b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Algorithm</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N</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Mean</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err="1">
                          <a:solidFill>
                            <a:srgbClr val="000000"/>
                          </a:solidFill>
                          <a:effectLst/>
                          <a:latin typeface="Times New Roman" panose="02020603050405020304" pitchFamily="18" charset="0"/>
                        </a:rPr>
                        <a:t>std.deviation</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Std.error mean</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8655915"/>
                  </a:ext>
                </a:extLst>
              </a:tr>
              <a:tr h="748079">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Accuracy</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SVM</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15</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87.07</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22.752</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5.874</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8429365"/>
                  </a:ext>
                </a:extLst>
              </a:tr>
              <a:tr h="748079">
                <a:tc vMerge="1">
                  <a:txBody>
                    <a:bodyPr/>
                    <a:lstStyle/>
                    <a:p>
                      <a:endParaRPr lang="en-IN"/>
                    </a:p>
                  </a:txBody>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KNN</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15</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71.87</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1.060</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.274</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7991529"/>
                  </a:ext>
                </a:extLst>
              </a:tr>
            </a:tbl>
          </a:graphicData>
        </a:graphic>
      </p:graphicFrame>
      <p:sp>
        <p:nvSpPr>
          <p:cNvPr id="18" name="Rectangle 3">
            <a:extLst>
              <a:ext uri="{FF2B5EF4-FFF2-40B4-BE49-F238E27FC236}">
                <a16:creationId xmlns:a16="http://schemas.microsoft.com/office/drawing/2014/main" id="{BECEC294-1C1D-3C72-B38E-85D2CC06561A}"/>
              </a:ext>
            </a:extLst>
          </p:cNvPr>
          <p:cNvSpPr>
            <a:spLocks noChangeArrowheads="1"/>
          </p:cNvSpPr>
          <p:nvPr/>
        </p:nvSpPr>
        <p:spPr bwMode="auto">
          <a:xfrm>
            <a:off x="7827963" y="18092738"/>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7" name="Table 26">
            <a:extLst>
              <a:ext uri="{FF2B5EF4-FFF2-40B4-BE49-F238E27FC236}">
                <a16:creationId xmlns:a16="http://schemas.microsoft.com/office/drawing/2014/main" id="{22AE9FF4-1CA5-72BF-2C03-A595D22185EC}"/>
              </a:ext>
            </a:extLst>
          </p:cNvPr>
          <p:cNvGraphicFramePr>
            <a:graphicFrameLocks noGrp="1"/>
          </p:cNvGraphicFramePr>
          <p:nvPr>
            <p:extLst>
              <p:ext uri="{D42A27DB-BD31-4B8C-83A1-F6EECF244321}">
                <p14:modId xmlns:p14="http://schemas.microsoft.com/office/powerpoint/2010/main" val="3491417698"/>
              </p:ext>
            </p:extLst>
          </p:nvPr>
        </p:nvGraphicFramePr>
        <p:xfrm>
          <a:off x="10606509" y="16554012"/>
          <a:ext cx="10743352" cy="3340888"/>
        </p:xfrm>
        <a:graphic>
          <a:graphicData uri="http://schemas.openxmlformats.org/drawingml/2006/table">
            <a:tbl>
              <a:tblPr/>
              <a:tblGrid>
                <a:gridCol w="1667624">
                  <a:extLst>
                    <a:ext uri="{9D8B030D-6E8A-4147-A177-3AD203B41FA5}">
                      <a16:colId xmlns:a16="http://schemas.microsoft.com/office/drawing/2014/main" val="2991127194"/>
                    </a:ext>
                  </a:extLst>
                </a:gridCol>
                <a:gridCol w="833813">
                  <a:extLst>
                    <a:ext uri="{9D8B030D-6E8A-4147-A177-3AD203B41FA5}">
                      <a16:colId xmlns:a16="http://schemas.microsoft.com/office/drawing/2014/main" val="1032828631"/>
                    </a:ext>
                  </a:extLst>
                </a:gridCol>
                <a:gridCol w="833813">
                  <a:extLst>
                    <a:ext uri="{9D8B030D-6E8A-4147-A177-3AD203B41FA5}">
                      <a16:colId xmlns:a16="http://schemas.microsoft.com/office/drawing/2014/main" val="151859561"/>
                    </a:ext>
                  </a:extLst>
                </a:gridCol>
                <a:gridCol w="817778">
                  <a:extLst>
                    <a:ext uri="{9D8B030D-6E8A-4147-A177-3AD203B41FA5}">
                      <a16:colId xmlns:a16="http://schemas.microsoft.com/office/drawing/2014/main" val="2344635300"/>
                    </a:ext>
                  </a:extLst>
                </a:gridCol>
                <a:gridCol w="946057">
                  <a:extLst>
                    <a:ext uri="{9D8B030D-6E8A-4147-A177-3AD203B41FA5}">
                      <a16:colId xmlns:a16="http://schemas.microsoft.com/office/drawing/2014/main" val="1466481773"/>
                    </a:ext>
                  </a:extLst>
                </a:gridCol>
                <a:gridCol w="1250719">
                  <a:extLst>
                    <a:ext uri="{9D8B030D-6E8A-4147-A177-3AD203B41FA5}">
                      <a16:colId xmlns:a16="http://schemas.microsoft.com/office/drawing/2014/main" val="3399483279"/>
                    </a:ext>
                  </a:extLst>
                </a:gridCol>
                <a:gridCol w="1314857">
                  <a:extLst>
                    <a:ext uri="{9D8B030D-6E8A-4147-A177-3AD203B41FA5}">
                      <a16:colId xmlns:a16="http://schemas.microsoft.com/office/drawing/2014/main" val="543655401"/>
                    </a:ext>
                  </a:extLst>
                </a:gridCol>
                <a:gridCol w="1202613">
                  <a:extLst>
                    <a:ext uri="{9D8B030D-6E8A-4147-A177-3AD203B41FA5}">
                      <a16:colId xmlns:a16="http://schemas.microsoft.com/office/drawing/2014/main" val="2967786144"/>
                    </a:ext>
                  </a:extLst>
                </a:gridCol>
                <a:gridCol w="881917">
                  <a:extLst>
                    <a:ext uri="{9D8B030D-6E8A-4147-A177-3AD203B41FA5}">
                      <a16:colId xmlns:a16="http://schemas.microsoft.com/office/drawing/2014/main" val="700035282"/>
                    </a:ext>
                  </a:extLst>
                </a:gridCol>
                <a:gridCol w="994161">
                  <a:extLst>
                    <a:ext uri="{9D8B030D-6E8A-4147-A177-3AD203B41FA5}">
                      <a16:colId xmlns:a16="http://schemas.microsoft.com/office/drawing/2014/main" val="733697791"/>
                    </a:ext>
                  </a:extLst>
                </a:gridCol>
              </a:tblGrid>
              <a:tr h="456641">
                <a:tc rowSpan="3">
                  <a:txBody>
                    <a:bodyPr/>
                    <a:lstStyle/>
                    <a:p>
                      <a:pPr fontAlgn="t"/>
                      <a:br>
                        <a:rPr lang="en-IN" sz="2190" dirty="0">
                          <a:effectLst/>
                        </a:rPr>
                      </a:b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t">
                        <a:spcBef>
                          <a:spcPts val="0"/>
                        </a:spcBef>
                        <a:spcAft>
                          <a:spcPts val="0"/>
                        </a:spcAft>
                      </a:pPr>
                      <a:r>
                        <a:rPr lang="en-GB" sz="2190" b="0" i="0" u="none" strike="noStrike" dirty="0" err="1">
                          <a:solidFill>
                            <a:srgbClr val="000000"/>
                          </a:solidFill>
                          <a:effectLst/>
                          <a:latin typeface="Times New Roman" panose="02020603050405020304" pitchFamily="18" charset="0"/>
                        </a:rPr>
                        <a:t>Levene's</a:t>
                      </a:r>
                      <a:r>
                        <a:rPr lang="en-GB" sz="2190" b="0" i="0" u="none" strike="noStrike" dirty="0">
                          <a:solidFill>
                            <a:srgbClr val="000000"/>
                          </a:solidFill>
                          <a:effectLst/>
                          <a:latin typeface="Times New Roman" panose="02020603050405020304" pitchFamily="18" charset="0"/>
                        </a:rPr>
                        <a:t> Test</a:t>
                      </a:r>
                      <a:endParaRPr lang="en-GB"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gridSpan="7">
                  <a:txBody>
                    <a:bodyPr/>
                    <a:lstStyle/>
                    <a:p>
                      <a:pPr algn="ctr" rtl="0" fontAlgn="t">
                        <a:spcBef>
                          <a:spcPts val="0"/>
                        </a:spcBef>
                        <a:spcAft>
                          <a:spcPts val="0"/>
                        </a:spcAft>
                      </a:pPr>
                      <a:r>
                        <a:rPr lang="en-GB" sz="2190" b="0" i="0" u="none" strike="noStrike" dirty="0">
                          <a:solidFill>
                            <a:srgbClr val="000000"/>
                          </a:solidFill>
                          <a:effectLst/>
                          <a:latin typeface="Times New Roman" panose="02020603050405020304" pitchFamily="18" charset="0"/>
                        </a:rPr>
                        <a:t> T-Test For Equality Of Means</a:t>
                      </a:r>
                      <a:endParaRPr lang="en-GB"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7377776"/>
                  </a:ext>
                </a:extLst>
              </a:tr>
              <a:tr h="830352">
                <a:tc vMerge="1">
                  <a:txBody>
                    <a:bodyPr/>
                    <a:lstStyle/>
                    <a:p>
                      <a:endParaRPr lang="en-IN"/>
                    </a:p>
                  </a:txBody>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   </a:t>
                      </a:r>
                      <a:endParaRPr lang="en-IN" sz="2190">
                        <a:effectLst/>
                      </a:endParaRPr>
                    </a:p>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   F</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rPr>
                      </a:br>
                      <a:r>
                        <a:rPr lang="en-IN" sz="2190" b="0" i="0" u="none" strike="noStrike" dirty="0">
                          <a:solidFill>
                            <a:srgbClr val="000000"/>
                          </a:solidFill>
                          <a:effectLst/>
                          <a:latin typeface="Times New Roman" panose="02020603050405020304" pitchFamily="18" charset="0"/>
                        </a:rPr>
                        <a:t>   Sig</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rPr>
                      </a:br>
                      <a:r>
                        <a:rPr lang="en-IN" sz="2190" b="0" i="0" u="none" strike="noStrike" dirty="0">
                          <a:solidFill>
                            <a:srgbClr val="000000"/>
                          </a:solidFill>
                          <a:effectLst/>
                          <a:latin typeface="Times New Roman" panose="02020603050405020304" pitchFamily="18" charset="0"/>
                        </a:rPr>
                        <a:t>     t</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rPr>
                      </a:br>
                      <a:r>
                        <a:rPr lang="en-IN" sz="2190" b="0" i="0" u="none" strike="noStrike" dirty="0">
                          <a:solidFill>
                            <a:srgbClr val="000000"/>
                          </a:solidFill>
                          <a:effectLst/>
                          <a:latin typeface="Times New Roman" panose="02020603050405020304" pitchFamily="18" charset="0"/>
                        </a:rPr>
                        <a:t>     </a:t>
                      </a:r>
                      <a:r>
                        <a:rPr lang="en-IN" sz="2190" b="0" i="0" u="none" strike="noStrike" dirty="0" err="1">
                          <a:solidFill>
                            <a:srgbClr val="000000"/>
                          </a:solidFill>
                          <a:effectLst/>
                          <a:latin typeface="Times New Roman" panose="02020603050405020304" pitchFamily="18" charset="0"/>
                        </a:rPr>
                        <a:t>df</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  Sig(2-tailed)</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Mean</a:t>
                      </a:r>
                      <a:endParaRPr lang="en-IN" sz="2190">
                        <a:effectLst/>
                      </a:endParaRPr>
                    </a:p>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difference</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Std.Error difference</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t">
                        <a:spcBef>
                          <a:spcPts val="0"/>
                        </a:spcBef>
                        <a:spcAft>
                          <a:spcPts val="0"/>
                        </a:spcAft>
                      </a:pPr>
                      <a:r>
                        <a:rPr lang="en-GB" sz="2190" b="0" i="0" u="none" strike="noStrike" dirty="0">
                          <a:solidFill>
                            <a:srgbClr val="000000"/>
                          </a:solidFill>
                          <a:effectLst/>
                          <a:latin typeface="Times New Roman" panose="02020603050405020304" pitchFamily="18" charset="0"/>
                        </a:rPr>
                        <a:t>95% Confidence</a:t>
                      </a:r>
                      <a:endParaRPr lang="en-GB"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3181933657"/>
                  </a:ext>
                </a:extLst>
              </a:tr>
              <a:tr h="456641">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lower</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upper</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1212822"/>
                  </a:ext>
                </a:extLst>
              </a:tr>
              <a:tr h="787417">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Equal Variances</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3.925</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.057</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2.585</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28</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.015</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15.200</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5.881</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3.154</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27.246</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2687099"/>
                  </a:ext>
                </a:extLst>
              </a:tr>
              <a:tr h="787417">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No Equal Variances </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IN" sz="2190">
                          <a:effectLst/>
                        </a:rPr>
                      </a:b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IN" sz="2190">
                          <a:effectLst/>
                        </a:rPr>
                      </a:b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2.585</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14.061</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.022</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15.200</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5.881</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2.592</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27.808</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6932543"/>
                  </a:ext>
                </a:extLst>
              </a:tr>
            </a:tbl>
          </a:graphicData>
        </a:graphic>
      </p:graphicFrame>
      <p:sp>
        <p:nvSpPr>
          <p:cNvPr id="28" name="Rectangle 4">
            <a:extLst>
              <a:ext uri="{FF2B5EF4-FFF2-40B4-BE49-F238E27FC236}">
                <a16:creationId xmlns:a16="http://schemas.microsoft.com/office/drawing/2014/main" id="{C3440146-1CE6-1980-D1A6-E51941E49DDD}"/>
              </a:ext>
            </a:extLst>
          </p:cNvPr>
          <p:cNvSpPr>
            <a:spLocks noChangeArrowheads="1"/>
          </p:cNvSpPr>
          <p:nvPr/>
        </p:nvSpPr>
        <p:spPr bwMode="auto">
          <a:xfrm>
            <a:off x="8975725" y="16044863"/>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5" name="TextBox 34">
            <a:extLst>
              <a:ext uri="{FF2B5EF4-FFF2-40B4-BE49-F238E27FC236}">
                <a16:creationId xmlns:a16="http://schemas.microsoft.com/office/drawing/2014/main" id="{A7A2D47E-4391-0EC7-0CE1-6086F7BE4CCF}"/>
              </a:ext>
            </a:extLst>
          </p:cNvPr>
          <p:cNvSpPr txBox="1"/>
          <p:nvPr/>
        </p:nvSpPr>
        <p:spPr>
          <a:xfrm>
            <a:off x="6265367" y="15950477"/>
            <a:ext cx="2316480"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Group Statistics</a:t>
            </a:r>
          </a:p>
        </p:txBody>
      </p:sp>
      <p:sp>
        <p:nvSpPr>
          <p:cNvPr id="41" name="TextBox 40">
            <a:extLst>
              <a:ext uri="{FF2B5EF4-FFF2-40B4-BE49-F238E27FC236}">
                <a16:creationId xmlns:a16="http://schemas.microsoft.com/office/drawing/2014/main" id="{8C8644B8-1E55-9E40-4A0C-1F9E1F9013DA}"/>
              </a:ext>
            </a:extLst>
          </p:cNvPr>
          <p:cNvSpPr txBox="1"/>
          <p:nvPr/>
        </p:nvSpPr>
        <p:spPr>
          <a:xfrm>
            <a:off x="14863347" y="15985648"/>
            <a:ext cx="3480074"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Independent Samples Test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2880</TotalTime>
  <Words>815</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varun kumar</cp:lastModifiedBy>
  <cp:revision>74</cp:revision>
  <dcterms:created xsi:type="dcterms:W3CDTF">2023-04-19T08:35:00Z</dcterms:created>
  <dcterms:modified xsi:type="dcterms:W3CDTF">2024-04-14T14:44:22Z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