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7FF"/>
    <a:srgbClr val="5F5F5F"/>
    <a:srgbClr val="FED67F"/>
    <a:srgbClr val="828282"/>
    <a:srgbClr val="D7F5CD"/>
    <a:srgbClr val="FCDCBF"/>
    <a:srgbClr val="FFCFE7"/>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55" y="2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paperpile.com/b/MpR4Zi/4m8y"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2.png"/><Relationship Id="rId9" Type="http://schemas.openxmlformats.org/officeDocument/2006/relationships/image" Target="../media/image5.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0" y="3978186"/>
            <a:ext cx="21612436"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5" name="Rectangle 4"/>
          <p:cNvSpPr/>
          <p:nvPr/>
        </p:nvSpPr>
        <p:spPr>
          <a:xfrm>
            <a:off x="-17860" y="10000398"/>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0" y="15727384"/>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2190" b="1" i="0" u="none" strike="noStrike" dirty="0">
              <a:solidFill>
                <a:schemeClr val="tx1"/>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dirty="0">
              <a:solidFill>
                <a:schemeClr val="tx1"/>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i="0" u="none" strike="noStrike" dirty="0">
              <a:solidFill>
                <a:schemeClr val="tx1"/>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dirty="0">
              <a:solidFill>
                <a:schemeClr val="tx1"/>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i="0" u="none" strike="noStrike" dirty="0">
              <a:solidFill>
                <a:schemeClr val="tx1"/>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dirty="0">
              <a:solidFill>
                <a:schemeClr val="tx1"/>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GB" sz="2190" b="1" i="0" u="none" strike="noStrike" dirty="0">
                <a:solidFill>
                  <a:schemeClr val="tx1"/>
                </a:solidFill>
                <a:effectLst/>
                <a:latin typeface="Times New Roman" panose="02020603050405020304" pitchFamily="18" charset="0"/>
                <a:cs typeface="Times New Roman" panose="02020603050405020304" pitchFamily="18" charset="0"/>
              </a:rPr>
              <a:t>Statistical Analysis values of Mean accuracy (91.93), Standard Deviation(1.335), and Standard error deviation. The Support Vector Machine Algorithm and the Random Forest algorithm have the values of the Mean accuracy, Standard Deviation, and Standard Error.</a:t>
            </a:r>
            <a:endParaRPr lang="en-GB" sz="2190" b="1" dirty="0">
              <a:solidFill>
                <a:schemeClr val="tx1"/>
              </a:solidFill>
              <a:latin typeface="Times New Roman" panose="02020603050405020304" pitchFamily="18" charset="0"/>
              <a:cs typeface="Times New Roman" panose="02020603050405020304" pitchFamily="18" charset="0"/>
            </a:endParaRPr>
          </a:p>
          <a:p>
            <a:pPr marL="342900" indent="-342900" algn="just" rtl="0">
              <a:spcBef>
                <a:spcPts val="1200"/>
              </a:spcBef>
              <a:spcAft>
                <a:spcPts val="1200"/>
              </a:spcAft>
              <a:buFont typeface="Wingdings" panose="05000000000000000000" pitchFamily="2" charset="2"/>
              <a:buChar char="Ø"/>
            </a:pPr>
            <a:r>
              <a:rPr lang="en-GB" sz="2190" b="1" i="0" u="none" strike="noStrike" dirty="0">
                <a:solidFill>
                  <a:srgbClr val="000000"/>
                </a:solidFill>
                <a:effectLst/>
                <a:latin typeface="Times New Roman" panose="02020603050405020304" pitchFamily="18" charset="0"/>
                <a:cs typeface="Times New Roman" panose="02020603050405020304" pitchFamily="18" charset="0"/>
              </a:rPr>
              <a:t>Comparison of Significance Level with value p&lt;0.05. Both Support Vector Machine Algorithm and the Random Forest Algorithm  have a confidence interval of 95% with the significance value 0.000( p&lt;0.05). </a:t>
            </a:r>
            <a:endParaRPr lang="en-GB" sz="2190" b="1" dirty="0">
              <a:effectLst/>
              <a:latin typeface="Times New Roman" panose="02020603050405020304" pitchFamily="18" charset="0"/>
              <a:cs typeface="Times New Roman" panose="02020603050405020304" pitchFamily="18" charset="0"/>
            </a:endParaRPr>
          </a:p>
          <a:p>
            <a:br>
              <a:rPr lang="en-GB" sz="2400" dirty="0"/>
            </a:br>
            <a:endParaRPr lang="en-GB" sz="2190" b="1" dirty="0">
              <a:solidFill>
                <a:schemeClr val="tx1"/>
              </a:solidFill>
              <a:effectLst/>
              <a:latin typeface="Times New Roman" panose="02020603050405020304" pitchFamily="18" charset="0"/>
              <a:cs typeface="Times New Roman" panose="02020603050405020304" pitchFamily="18" charset="0"/>
            </a:endParaRPr>
          </a:p>
          <a:p>
            <a:br>
              <a:rPr lang="en-GB" dirty="0"/>
            </a:br>
            <a:endParaRPr lang="en-IN" sz="1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2912" y="22022904"/>
            <a:ext cx="2159889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7567" y="27368573"/>
            <a:ext cx="21593545"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146729" y="4108433"/>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0084"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208603" y="15878631"/>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39156" y="22189530"/>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60691" y="27517494"/>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234218" y="2587475"/>
            <a:ext cx="18934791" cy="1446550"/>
          </a:xfrm>
          <a:prstGeom prst="rect">
            <a:avLst/>
          </a:prstGeom>
          <a:noFill/>
        </p:spPr>
        <p:txBody>
          <a:bodyPr wrap="square" rtlCol="0">
            <a:spAutoFit/>
          </a:bodyPr>
          <a:lstStyle/>
          <a:p>
            <a:pPr algn="ctr" rtl="0">
              <a:spcBef>
                <a:spcPts val="0"/>
              </a:spcBef>
              <a:spcAft>
                <a:spcPts val="0"/>
              </a:spcAft>
            </a:pPr>
            <a:r>
              <a:rPr lang="en-GB" sz="4400" b="1" i="0" u="none" strike="noStrike" dirty="0">
                <a:solidFill>
                  <a:srgbClr val="000000"/>
                </a:solidFill>
                <a:effectLst/>
                <a:latin typeface="Times New Roman" panose="02020603050405020304" pitchFamily="18" charset="0"/>
              </a:rPr>
              <a:t>A Meta Classifier Model for Dispatch Spyware Discernment Using Support Vector Machines (SVM) Compared With Random Forest Algorithm</a:t>
            </a:r>
            <a:endParaRPr lang="en-GB" sz="4400" b="0" dirty="0">
              <a:effectLst/>
            </a:endParaRPr>
          </a:p>
        </p:txBody>
      </p:sp>
      <p:sp>
        <p:nvSpPr>
          <p:cNvPr id="20" name="Rectangle 19"/>
          <p:cNvSpPr/>
          <p:nvPr/>
        </p:nvSpPr>
        <p:spPr>
          <a:xfrm>
            <a:off x="97248" y="10131878"/>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99055" y="4737503"/>
            <a:ext cx="16362666" cy="4924425"/>
          </a:xfrm>
          <a:prstGeom prst="rect">
            <a:avLst/>
          </a:prstGeom>
          <a:noFill/>
        </p:spPr>
        <p:txBody>
          <a:bodyPr wrap="square" rtlCol="0">
            <a:spAutoFit/>
          </a:bodyPr>
          <a:lstStyle/>
          <a:p>
            <a:pPr marL="342900" indent="-342900" algn="just">
              <a:spcAft>
                <a:spcPts val="1200"/>
              </a:spcAft>
              <a:buFont typeface="Wingdings" panose="05000000000000000000" pitchFamily="2" charset="2"/>
              <a:buChar char="Ø"/>
            </a:pPr>
            <a:r>
              <a:rPr lang="en-GB" altLang="en-IN" sz="2400" b="1" dirty="0">
                <a:latin typeface="Times New Roman" panose="02020603050405020304" pitchFamily="18" charset="0"/>
                <a:cs typeface="Times New Roman" panose="02020603050405020304" pitchFamily="18" charset="0"/>
                <a:sym typeface="+mn-ea"/>
              </a:rPr>
              <a:t>The aim of the proposed model is to develop a meta classifier system capable of effectively discerning and identifying dispatch spyware. </a:t>
            </a:r>
          </a:p>
          <a:p>
            <a:pPr marL="342900" indent="-342900" algn="just">
              <a:spcAft>
                <a:spcPts val="1200"/>
              </a:spcAft>
              <a:buFont typeface="Wingdings" panose="05000000000000000000" pitchFamily="2" charset="2"/>
              <a:buChar char="Ø"/>
            </a:pPr>
            <a:r>
              <a:rPr lang="en-GB" altLang="en-IN" sz="2400" b="1" dirty="0">
                <a:latin typeface="Times New Roman" panose="02020603050405020304" pitchFamily="18" charset="0"/>
                <a:cs typeface="Times New Roman" panose="02020603050405020304" pitchFamily="18" charset="0"/>
                <a:sym typeface="+mn-ea"/>
              </a:rPr>
              <a:t>Dispatch spyware refers to malicious software designed to secretly intercept and forward communications or data from a compromised device to a third party without the user's consent.</a:t>
            </a:r>
          </a:p>
          <a:p>
            <a:pPr marL="342900" indent="-342900" algn="just">
              <a:spcAft>
                <a:spcPts val="1200"/>
              </a:spcAft>
              <a:buFont typeface="Wingdings" panose="05000000000000000000" pitchFamily="2" charset="2"/>
              <a:buChar char="Ø"/>
            </a:pPr>
            <a:r>
              <a:rPr lang="en-GB" sz="2400" b="1" i="0" dirty="0">
                <a:effectLst/>
                <a:latin typeface="Times New Roman" panose="02020603050405020304" pitchFamily="18" charset="0"/>
                <a:cs typeface="Times New Roman" panose="02020603050405020304" pitchFamily="18" charset="0"/>
              </a:rPr>
              <a:t>Spyware poses significant threats to privacy and security in modern computing environments. Detecting and preventing spyware infiltration is crucial for safeguarding sensitive information and maintaining system integrity.</a:t>
            </a:r>
          </a:p>
          <a:p>
            <a:pPr marL="342900" indent="-342900" algn="just">
              <a:spcAft>
                <a:spcPts val="1200"/>
              </a:spcAft>
              <a:buFont typeface="Wingdings" panose="05000000000000000000" pitchFamily="2" charset="2"/>
              <a:buChar char="Ø"/>
            </a:pPr>
            <a:r>
              <a:rPr lang="en-GB" sz="2400" b="1" i="0" dirty="0">
                <a:effectLst/>
                <a:latin typeface="Times New Roman" panose="02020603050405020304" pitchFamily="18" charset="0"/>
                <a:cs typeface="Times New Roman" panose="02020603050405020304" pitchFamily="18" charset="0"/>
              </a:rPr>
              <a:t>The developed meta-classifier model can be applied in various real-world scenarios where spyware detection is necessary, such as Enterprise Security Systems, E-Cloud Security Solutions, Government and Défense Applications.</a:t>
            </a:r>
          </a:p>
          <a:p>
            <a:pPr marL="342900" indent="-342900" algn="just">
              <a:spcAft>
                <a:spcPts val="1200"/>
              </a:spcAft>
              <a:buFont typeface="Wingdings" panose="05000000000000000000" pitchFamily="2" charset="2"/>
              <a:buChar char="Ø"/>
            </a:pPr>
            <a:r>
              <a:rPr lang="en-GB" sz="2400" b="1" i="0" dirty="0">
                <a:effectLst/>
                <a:latin typeface="Times New Roman" panose="02020603050405020304" pitchFamily="18" charset="0"/>
                <a:cs typeface="Times New Roman" panose="02020603050405020304" pitchFamily="18" charset="0"/>
              </a:rPr>
              <a:t>SVM can effectively classify data points into different categories; Random Forest is an ensemble learning method that combines multiple decision trees to improve classification accuracy and robustness.</a:t>
            </a:r>
          </a:p>
          <a:p>
            <a:pPr marL="342900" indent="-342900" algn="just">
              <a:spcAft>
                <a:spcPts val="1200"/>
              </a:spcAft>
              <a:buFont typeface="Wingdings" panose="05000000000000000000" pitchFamily="2" charset="2"/>
              <a:buChar char="Ø"/>
            </a:pPr>
            <a:r>
              <a:rPr lang="en-GB" sz="2400" b="1" i="0" dirty="0">
                <a:effectLst/>
                <a:latin typeface="Times New Roman" panose="02020603050405020304" pitchFamily="18" charset="0"/>
                <a:cs typeface="Times New Roman" panose="02020603050405020304" pitchFamily="18" charset="0"/>
              </a:rPr>
              <a:t>The data set contains the Labelling , D</a:t>
            </a:r>
            <a:r>
              <a:rPr lang="en-GB" sz="2400" b="1" dirty="0">
                <a:latin typeface="Times New Roman" panose="02020603050405020304" pitchFamily="18" charset="0"/>
                <a:cs typeface="Times New Roman" panose="02020603050405020304" pitchFamily="18" charset="0"/>
              </a:rPr>
              <a:t>ata Processing , Serves as the primary dataset for testing and training.</a:t>
            </a:r>
            <a:endParaRPr lang="en-GB" sz="2400" b="1" i="0" dirty="0">
              <a:effectLst/>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23399" y="22791151"/>
            <a:ext cx="21218155" cy="4031873"/>
          </a:xfrm>
          <a:prstGeom prst="rect">
            <a:avLst/>
          </a:prstGeom>
          <a:noFill/>
        </p:spPr>
        <p:txBody>
          <a:bodyPr wrap="square" rtlCol="0">
            <a:spAutoFit/>
          </a:bodyPr>
          <a:lstStyle/>
          <a:p>
            <a:pPr marL="342900" indent="-342900" algn="just">
              <a:spcAft>
                <a:spcPts val="1200"/>
              </a:spcAft>
              <a:buFont typeface="Wingdings" panose="05000000000000000000" pitchFamily="2" charset="2"/>
              <a:buChar char="Ø"/>
            </a:pPr>
            <a:r>
              <a:rPr lang="en-IN" sz="2400" b="1" i="0" u="none" strike="noStrike" dirty="0">
                <a:effectLst/>
                <a:latin typeface="Times New Roman" panose="02020603050405020304" pitchFamily="18" charset="0"/>
              </a:rPr>
              <a:t>Support Vector Machine Algorithm accuracy of (91.92%) and it has the mean accuracy of the Random Forest algorithm (82.67%) . The mean accuracy of the Support Vector Machine Algorithm has no significant difference with the  Random Forest algorithm with the significance value is 0.000 (p&lt;0.05) . </a:t>
            </a:r>
          </a:p>
          <a:p>
            <a:pPr marL="342900" indent="-342900" algn="just">
              <a:spcAft>
                <a:spcPts val="1200"/>
              </a:spcAft>
              <a:buFont typeface="Wingdings" panose="05000000000000000000" pitchFamily="2" charset="2"/>
              <a:buChar char="Ø"/>
            </a:pPr>
            <a:r>
              <a:rPr lang="en-GB" altLang="en-IN" sz="2400" b="1" dirty="0">
                <a:latin typeface="Times New Roman" panose="02020603050405020304" pitchFamily="18" charset="0"/>
                <a:cs typeface="Times New Roman" panose="02020603050405020304" pitchFamily="18" charset="0"/>
              </a:rPr>
              <a:t>The future impact of a meta-classifier model for dispatch spyware discernment using SVM compared with Random Forest will depend on advancements in machine learning techniques, data availability and quality, computational power, feature engineering and selection, and robustness against adversarial attacks.</a:t>
            </a:r>
          </a:p>
          <a:p>
            <a:pPr marL="342900" indent="-342900" algn="just">
              <a:spcAft>
                <a:spcPts val="1200"/>
              </a:spcAft>
              <a:buFont typeface="Wingdings" panose="05000000000000000000" pitchFamily="2" charset="2"/>
              <a:buChar char="Ø"/>
            </a:pPr>
            <a:r>
              <a:rPr lang="en-GB" altLang="en-IN" sz="2400" b="1" dirty="0">
                <a:latin typeface="Times New Roman" panose="02020603050405020304" pitchFamily="18" charset="0"/>
                <a:cs typeface="Times New Roman" panose="02020603050405020304" pitchFamily="18" charset="0"/>
              </a:rPr>
              <a:t>SVMs tend to produce complex decision boundaries, Random Forests provide feature importance measures that can offer insights into the significance of different features in the classification process. </a:t>
            </a:r>
          </a:p>
          <a:p>
            <a:pPr marL="342900" indent="-342900" algn="just">
              <a:spcAft>
                <a:spcPts val="1200"/>
              </a:spcAft>
              <a:buFont typeface="Wingdings" panose="05000000000000000000" pitchFamily="2" charset="2"/>
              <a:buChar char="Ø"/>
            </a:pPr>
            <a:r>
              <a:rPr lang="en-GB" altLang="en-IN" sz="2400" b="1" dirty="0">
                <a:latin typeface="Times New Roman" panose="02020603050405020304" pitchFamily="18" charset="0"/>
                <a:cs typeface="Times New Roman" panose="02020603050405020304" pitchFamily="18" charset="0"/>
              </a:rPr>
              <a:t>The proposed framework  for spyware detection analysis has the accuracy of 91.93% for Support Vector Machine Algorithm compared with the Random Forest Algorithm having the accuracy 82.67%. </a:t>
            </a:r>
          </a:p>
          <a:p>
            <a:pPr marL="342900" indent="-342900" algn="just">
              <a:spcAft>
                <a:spcPts val="1200"/>
              </a:spcAft>
              <a:buFont typeface="Wingdings" panose="05000000000000000000" pitchFamily="2" charset="2"/>
              <a:buChar char="Ø"/>
            </a:pPr>
            <a:r>
              <a:rPr lang="en-GB" altLang="en-IN" sz="2400" b="1" dirty="0">
                <a:latin typeface="Times New Roman" panose="02020603050405020304" pitchFamily="18" charset="0"/>
                <a:cs typeface="Times New Roman" panose="02020603050405020304" pitchFamily="18" charset="0"/>
              </a:rPr>
              <a:t>The proposed framework proves that the Support Vector Machine has better significant accuracy than the Random Forest Algorithm.</a:t>
            </a:r>
          </a:p>
        </p:txBody>
      </p:sp>
      <p:sp>
        <p:nvSpPr>
          <p:cNvPr id="39" name="TextBox 38"/>
          <p:cNvSpPr txBox="1"/>
          <p:nvPr/>
        </p:nvSpPr>
        <p:spPr>
          <a:xfrm>
            <a:off x="234143" y="28180035"/>
            <a:ext cx="21139308" cy="3662541"/>
          </a:xfrm>
          <a:prstGeom prst="rect">
            <a:avLst/>
          </a:prstGeom>
          <a:noFill/>
        </p:spPr>
        <p:txBody>
          <a:bodyPr wrap="square" rtlCol="0">
            <a:spAutoFit/>
          </a:bodyPr>
          <a:lstStyle/>
          <a:p>
            <a:pPr marL="341254" indent="-341254" algn="just">
              <a:spcAft>
                <a:spcPts val="1200"/>
              </a:spcAft>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J </a:t>
            </a:r>
            <a:r>
              <a:rPr lang="en-GB" sz="2400" b="1" dirty="0" err="1">
                <a:latin typeface="Times New Roman" panose="02020603050405020304" pitchFamily="18" charset="0"/>
                <a:cs typeface="Times New Roman" panose="02020603050405020304" pitchFamily="18" charset="0"/>
              </a:rPr>
              <a:t>Sahs</a:t>
            </a:r>
            <a:r>
              <a:rPr lang="en-GB" sz="2400" b="1" dirty="0">
                <a:latin typeface="Times New Roman" panose="02020603050405020304" pitchFamily="18" charset="0"/>
                <a:cs typeface="Times New Roman" panose="02020603050405020304" pitchFamily="18" charset="0"/>
              </a:rPr>
              <a:t>, L Khan - 2012 European intelligence and security ,A machine learning approach to android malware detection.</a:t>
            </a:r>
          </a:p>
          <a:p>
            <a:pPr marL="341254" indent="-341254" algn="just">
              <a:spcAft>
                <a:spcPts val="1200"/>
              </a:spcAft>
              <a:buFont typeface="Wingdings" panose="05000000000000000000" pitchFamily="2" charset="2"/>
              <a:buChar char="Ø"/>
            </a:pPr>
            <a:r>
              <a:rPr lang="en-IN" sz="2400" b="1" dirty="0" err="1">
                <a:latin typeface="Times New Roman" panose="02020603050405020304" pitchFamily="18" charset="0"/>
                <a:cs typeface="Times New Roman" panose="02020603050405020304" pitchFamily="18" charset="0"/>
              </a:rPr>
              <a:t>Roopak</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Surendran</a:t>
            </a:r>
            <a:r>
              <a:rPr lang="en-IN" sz="2400" b="1" dirty="0">
                <a:latin typeface="Times New Roman" panose="02020603050405020304" pitchFamily="18" charset="0"/>
                <a:cs typeface="Times New Roman" panose="02020603050405020304" pitchFamily="18" charset="0"/>
              </a:rPr>
              <a:t>, Md. </a:t>
            </a:r>
            <a:r>
              <a:rPr lang="en-IN" sz="2400" b="1" dirty="0" err="1">
                <a:latin typeface="Times New Roman" panose="02020603050405020304" pitchFamily="18" charset="0"/>
                <a:cs typeface="Times New Roman" panose="02020603050405020304" pitchFamily="18" charset="0"/>
              </a:rPr>
              <a:t>Meraj</a:t>
            </a:r>
            <a:r>
              <a:rPr lang="en-IN" sz="2400" b="1" dirty="0">
                <a:latin typeface="Times New Roman" panose="02020603050405020304" pitchFamily="18" charset="0"/>
                <a:cs typeface="Times New Roman" panose="02020603050405020304" pitchFamily="18" charset="0"/>
              </a:rPr>
              <a:t> Uddin, "On Impact of Semantically Similar Apps in Android Malware Datasets", 2023 IEEE International Conference on Recent Advances in Systems Science and Engineering (RASSE), pp.1-6, 2023.</a:t>
            </a:r>
          </a:p>
          <a:p>
            <a:pPr marL="341254" indent="-341254" algn="just">
              <a:spcAft>
                <a:spcPts val="1200"/>
              </a:spcAf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K. Jasmine, R. </a:t>
            </a:r>
            <a:r>
              <a:rPr lang="en-IN" sz="2400" b="1" dirty="0" err="1">
                <a:latin typeface="Times New Roman" panose="02020603050405020304" pitchFamily="18" charset="0"/>
                <a:cs typeface="Times New Roman" panose="02020603050405020304" pitchFamily="18" charset="0"/>
              </a:rPr>
              <a:t>Sivaranjani</a:t>
            </a:r>
            <a:r>
              <a:rPr lang="en-IN" sz="2400" b="1" dirty="0">
                <a:latin typeface="Times New Roman" panose="02020603050405020304" pitchFamily="18" charset="0"/>
                <a:cs typeface="Times New Roman" panose="02020603050405020304" pitchFamily="18" charset="0"/>
              </a:rPr>
              <a:t>, J. </a:t>
            </a:r>
            <a:r>
              <a:rPr lang="en-IN" sz="2400" b="1" dirty="0" err="1">
                <a:latin typeface="Times New Roman" panose="02020603050405020304" pitchFamily="18" charset="0"/>
                <a:cs typeface="Times New Roman" panose="02020603050405020304" pitchFamily="18" charset="0"/>
              </a:rPr>
              <a:t>Jebastine</a:t>
            </a:r>
            <a:r>
              <a:rPr lang="en-IN" sz="2400" b="1" dirty="0">
                <a:latin typeface="Times New Roman" panose="02020603050405020304" pitchFamily="18" charset="0"/>
                <a:cs typeface="Times New Roman" panose="02020603050405020304" pitchFamily="18" charset="0"/>
              </a:rPr>
              <a:t>, K. Murugan, "Malware Detection and Classification with Machine learning Models", 2023 International Conference on Applied Intelligence and Sustainable Computing (ICAISC), pp.1-8, 2023.</a:t>
            </a:r>
          </a:p>
          <a:p>
            <a:pPr marL="341254" indent="-341254" algn="just">
              <a:spcAft>
                <a:spcPts val="1200"/>
              </a:spcAf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Pallavi V. </a:t>
            </a:r>
            <a:r>
              <a:rPr lang="en-IN" sz="2400" b="1" dirty="0" err="1">
                <a:latin typeface="Times New Roman" panose="02020603050405020304" pitchFamily="18" charset="0"/>
                <a:cs typeface="Times New Roman" panose="02020603050405020304" pitchFamily="18" charset="0"/>
              </a:rPr>
              <a:t>Baviskar</a:t>
            </a:r>
            <a:r>
              <a:rPr lang="en-IN" sz="2400" b="1" dirty="0">
                <a:latin typeface="Times New Roman" panose="02020603050405020304" pitchFamily="18" charset="0"/>
                <a:cs typeface="Times New Roman" panose="02020603050405020304" pitchFamily="18" charset="0"/>
              </a:rPr>
              <a:t>, Guddi Singh, Vijay </a:t>
            </a:r>
            <a:r>
              <a:rPr lang="en-IN" sz="2400" b="1" dirty="0" err="1">
                <a:latin typeface="Times New Roman" panose="02020603050405020304" pitchFamily="18" charset="0"/>
                <a:cs typeface="Times New Roman" panose="02020603050405020304" pitchFamily="18" charset="0"/>
              </a:rPr>
              <a:t>Narendranath</a:t>
            </a:r>
            <a:r>
              <a:rPr lang="en-IN" sz="2400" b="1" dirty="0">
                <a:latin typeface="Times New Roman" panose="02020603050405020304" pitchFamily="18" charset="0"/>
                <a:cs typeface="Times New Roman" panose="02020603050405020304" pitchFamily="18" charset="0"/>
              </a:rPr>
              <a:t> Patil, "Design of Machine Learning-Based Malware Detection Techniques in Smartphone Environment", 2023 International Conference for Advancement in Technology (ICONAT), pp.1-5, 2023.</a:t>
            </a:r>
          </a:p>
          <a:p>
            <a:pPr marL="341254" indent="-341254" algn="just">
              <a:spcAft>
                <a:spcPts val="1200"/>
              </a:spcAft>
              <a:buFont typeface="Wingdings" panose="05000000000000000000" pitchFamily="2" charset="2"/>
              <a:buChar char="Ø"/>
            </a:pPr>
            <a:r>
              <a:rPr lang="en-IN" sz="2190" b="1" i="0" u="none" strike="noStrike" dirty="0" err="1">
                <a:effectLst/>
                <a:latin typeface="Times New Roman" panose="02020603050405020304" pitchFamily="18" charset="0"/>
                <a:hlinkClick r:id="rId2">
                  <a:extLst>
                    <a:ext uri="{A12FA001-AC4F-418D-AE19-62706E023703}">
                      <ahyp:hlinkClr xmlns:ahyp="http://schemas.microsoft.com/office/drawing/2018/hyperlinkcolor" val="tx"/>
                    </a:ext>
                  </a:extLst>
                </a:hlinkClick>
              </a:rPr>
              <a:t>Sándor</a:t>
            </a:r>
            <a:r>
              <a:rPr lang="en-IN" sz="2190" b="1" i="0" u="none" strike="noStrik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2190" b="1" i="0" u="none" strike="noStrike" dirty="0" err="1">
                <a:effectLst/>
                <a:latin typeface="Times New Roman" panose="02020603050405020304" pitchFamily="18" charset="0"/>
                <a:hlinkClick r:id="rId2">
                  <a:extLst>
                    <a:ext uri="{A12FA001-AC4F-418D-AE19-62706E023703}">
                      <ahyp:hlinkClr xmlns:ahyp="http://schemas.microsoft.com/office/drawing/2018/hyperlinkcolor" val="tx"/>
                    </a:ext>
                  </a:extLst>
                </a:hlinkClick>
              </a:rPr>
              <a:t>József</a:t>
            </a:r>
            <a:r>
              <a:rPr lang="en-IN" sz="2190" b="1" i="0" u="none" strike="noStrik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 Roland Nagy, and </a:t>
            </a:r>
            <a:r>
              <a:rPr lang="en-IN" sz="2190" b="1" i="0" u="none" strike="noStrike" dirty="0" err="1">
                <a:effectLst/>
                <a:latin typeface="Times New Roman" panose="02020603050405020304" pitchFamily="18" charset="0"/>
                <a:hlinkClick r:id="rId2">
                  <a:extLst>
                    <a:ext uri="{A12FA001-AC4F-418D-AE19-62706E023703}">
                      <ahyp:hlinkClr xmlns:ahyp="http://schemas.microsoft.com/office/drawing/2018/hyperlinkcolor" val="tx"/>
                    </a:ext>
                  </a:extLst>
                </a:hlinkClick>
              </a:rPr>
              <a:t>Levente</a:t>
            </a:r>
            <a:r>
              <a:rPr lang="en-IN" sz="2190" b="1" i="0" u="none" strike="noStrik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2190" b="1" i="0" u="none" strike="noStrike" dirty="0" err="1">
                <a:effectLst/>
                <a:latin typeface="Times New Roman" panose="02020603050405020304" pitchFamily="18" charset="0"/>
                <a:hlinkClick r:id="rId2">
                  <a:extLst>
                    <a:ext uri="{A12FA001-AC4F-418D-AE19-62706E023703}">
                      <ahyp:hlinkClr xmlns:ahyp="http://schemas.microsoft.com/office/drawing/2018/hyperlinkcolor" val="tx"/>
                    </a:ext>
                  </a:extLst>
                </a:hlinkClick>
              </a:rPr>
              <a:t>Buttyán</a:t>
            </a:r>
            <a:r>
              <a:rPr lang="en-IN" sz="2190" b="1" i="0" u="none" strike="noStrik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 2024. “</a:t>
            </a:r>
            <a:r>
              <a:rPr lang="en-IN" sz="2190" b="1" i="0" u="none" strike="noStrike" dirty="0" err="1">
                <a:effectLst/>
                <a:latin typeface="Times New Roman" panose="02020603050405020304" pitchFamily="18" charset="0"/>
                <a:hlinkClick r:id="rId2">
                  <a:extLst>
                    <a:ext uri="{A12FA001-AC4F-418D-AE19-62706E023703}">
                      <ahyp:hlinkClr xmlns:ahyp="http://schemas.microsoft.com/office/drawing/2018/hyperlinkcolor" val="tx"/>
                    </a:ext>
                  </a:extLst>
                </a:hlinkClick>
              </a:rPr>
              <a:t>PATRIoTA</a:t>
            </a:r>
            <a:r>
              <a:rPr lang="en-IN" sz="2190" b="1" i="0" u="none" strike="noStrik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 A Similarity-Based IoT Malware Detection Method Robust Against Adversarial Samples.”</a:t>
            </a:r>
            <a:endParaRPr lang="en-IN"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9" name="Text Box 8"/>
          <p:cNvSpPr txBox="1"/>
          <p:nvPr/>
        </p:nvSpPr>
        <p:spPr>
          <a:xfrm>
            <a:off x="5104997" y="19791048"/>
            <a:ext cx="4372476" cy="429220"/>
          </a:xfrm>
          <a:prstGeom prst="rect">
            <a:avLst/>
          </a:prstGeom>
          <a:noFill/>
        </p:spPr>
        <p:txBody>
          <a:bodyPr wrap="square" rtlCol="0">
            <a:spAutoFit/>
          </a:bodyPr>
          <a:lstStyle/>
          <a:p>
            <a:endParaRPr lang="en-US" sz="2189"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6811436" y="9410744"/>
            <a:ext cx="4506404"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Malware attack to Computers </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99" y="-8622"/>
            <a:ext cx="20939802" cy="2432309"/>
          </a:xfrm>
          <a:prstGeom prst="rect">
            <a:avLst/>
          </a:prstGeom>
        </p:spPr>
      </p:pic>
      <p:sp>
        <p:nvSpPr>
          <p:cNvPr id="50" name="Text Box 41"/>
          <p:cNvSpPr txBox="1"/>
          <p:nvPr/>
        </p:nvSpPr>
        <p:spPr>
          <a:xfrm>
            <a:off x="12144154" y="1421644"/>
            <a:ext cx="8779749" cy="1135439"/>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a:t>
            </a:r>
            <a:r>
              <a:rPr lang="en-US" sz="2189" b="1" dirty="0">
                <a:latin typeface="Times New Roman" panose="02020603050405020304" pitchFamily="18" charset="0"/>
                <a:cs typeface="Times New Roman" panose="02020603050405020304" pitchFamily="18" charset="0"/>
              </a:rPr>
              <a:t>Varun Kumar</a:t>
            </a:r>
          </a:p>
          <a:p>
            <a:pPr algn="r"/>
            <a:r>
              <a:rPr lang="en-US" sz="2189" b="1" dirty="0">
                <a:solidFill>
                  <a:schemeClr val="bg1"/>
                </a:solidFill>
                <a:latin typeface="Times New Roman" panose="02020603050405020304" pitchFamily="18" charset="0"/>
                <a:cs typeface="Times New Roman" panose="02020603050405020304" pitchFamily="18" charset="0"/>
              </a:rPr>
              <a:t> Register Number: </a:t>
            </a:r>
            <a:r>
              <a:rPr lang="en-US" sz="2189" b="1" dirty="0">
                <a:latin typeface="Times New Roman" panose="02020603050405020304" pitchFamily="18" charset="0"/>
                <a:cs typeface="Times New Roman" panose="02020603050405020304" pitchFamily="18" charset="0"/>
              </a:rPr>
              <a:t>192110128</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400" b="1" dirty="0">
                <a:latin typeface="Times New Roman" panose="02020603050405020304" pitchFamily="18" charset="0"/>
                <a:cs typeface="Times New Roman" panose="02020603050405020304" pitchFamily="18" charset="0"/>
              </a:rPr>
              <a:t>Dr</a:t>
            </a:r>
            <a:r>
              <a:rPr lang="en-US" sz="2190" b="1" dirty="0">
                <a:latin typeface="Times New Roman" panose="02020603050405020304" pitchFamily="18" charset="0"/>
                <a:cs typeface="Times New Roman" panose="02020603050405020304" pitchFamily="18" charset="0"/>
              </a:rPr>
              <a:t>.</a:t>
            </a:r>
            <a:r>
              <a:rPr lang="en-IN" sz="2190" b="1" i="0" u="none" strike="noStrike" dirty="0">
                <a:effectLst/>
                <a:latin typeface="Times New Roman" panose="02020603050405020304" pitchFamily="18" charset="0"/>
              </a:rPr>
              <a:t> </a:t>
            </a:r>
            <a:r>
              <a:rPr lang="en-IN" sz="2190" b="1" i="0" u="none" strike="noStrike" dirty="0" err="1">
                <a:solidFill>
                  <a:srgbClr val="000000"/>
                </a:solidFill>
                <a:effectLst/>
                <a:latin typeface="Times New Roman" panose="02020603050405020304" pitchFamily="18" charset="0"/>
              </a:rPr>
              <a:t>J.Joslin</a:t>
            </a:r>
            <a:r>
              <a:rPr lang="en-IN" sz="2190" b="1" i="0" u="none" strike="noStrike" dirty="0">
                <a:solidFill>
                  <a:srgbClr val="000000"/>
                </a:solidFill>
                <a:effectLst/>
                <a:latin typeface="Times New Roman" panose="02020603050405020304" pitchFamily="18" charset="0"/>
              </a:rPr>
              <a:t> </a:t>
            </a:r>
            <a:r>
              <a:rPr lang="en-IN" sz="2190" b="1" i="0" u="none" strike="noStrike" dirty="0" err="1">
                <a:solidFill>
                  <a:srgbClr val="000000"/>
                </a:solidFill>
                <a:effectLst/>
                <a:latin typeface="Times New Roman" panose="02020603050405020304" pitchFamily="18" charset="0"/>
              </a:rPr>
              <a:t>Jeya</a:t>
            </a:r>
            <a:r>
              <a:rPr lang="en-IN" sz="2190" b="1" i="0" u="none" strike="noStrike" dirty="0">
                <a:solidFill>
                  <a:srgbClr val="000000"/>
                </a:solidFill>
                <a:effectLst/>
                <a:latin typeface="Times New Roman" panose="02020603050405020304" pitchFamily="18" charset="0"/>
              </a:rPr>
              <a:t> Sheela</a:t>
            </a:r>
            <a:r>
              <a:rPr lang="en-US" sz="2190" b="1" dirty="0">
                <a:solidFill>
                  <a:schemeClr val="bg1"/>
                </a:solidFill>
                <a:latin typeface="Times New Roman" panose="02020603050405020304" pitchFamily="18" charset="0"/>
                <a:cs typeface="Times New Roman" panose="02020603050405020304" pitchFamily="18" charset="0"/>
              </a:rPr>
              <a:t>  </a:t>
            </a:r>
          </a:p>
        </p:txBody>
      </p:sp>
      <p:pic>
        <p:nvPicPr>
          <p:cNvPr id="46" name="Picture 45">
            <a:extLst>
              <a:ext uri="{FF2B5EF4-FFF2-40B4-BE49-F238E27FC236}">
                <a16:creationId xmlns:a16="http://schemas.microsoft.com/office/drawing/2014/main" id="{2A40B5D1-94A8-2832-FE99-FB7C9EE34027}"/>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6718094" y="4209583"/>
            <a:ext cx="4723461" cy="5197117"/>
          </a:xfrm>
          <a:prstGeom prst="rect">
            <a:avLst/>
          </a:prstGeom>
        </p:spPr>
      </p:pic>
      <p:pic>
        <p:nvPicPr>
          <p:cNvPr id="3" name="Picture 2">
            <a:extLst>
              <a:ext uri="{FF2B5EF4-FFF2-40B4-BE49-F238E27FC236}">
                <a16:creationId xmlns:a16="http://schemas.microsoft.com/office/drawing/2014/main" id="{285B0E20-446E-910F-4AC8-49BD23B44B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650" y="16523213"/>
            <a:ext cx="4331779" cy="3071073"/>
          </a:xfrm>
          <a:prstGeom prst="rect">
            <a:avLst/>
          </a:prstGeom>
        </p:spPr>
      </p:pic>
      <p:pic>
        <p:nvPicPr>
          <p:cNvPr id="2" name="Picture 1" descr="Data Input Images – Browse 62,948 Stock Photos, Vectors, and ...">
            <a:extLst>
              <a:ext uri="{FF2B5EF4-FFF2-40B4-BE49-F238E27FC236}">
                <a16:creationId xmlns:a16="http://schemas.microsoft.com/office/drawing/2014/main" id="{AE1A0112-599C-FD4A-D7F3-2315B72ED9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371459" y="11137711"/>
            <a:ext cx="2735028" cy="1644056"/>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DA2C82F1-F7E6-63F5-273E-BD03C2CC6094}"/>
              </a:ext>
            </a:extLst>
          </p:cNvPr>
          <p:cNvSpPr/>
          <p:nvPr/>
        </p:nvSpPr>
        <p:spPr>
          <a:xfrm>
            <a:off x="4543586" y="11636363"/>
            <a:ext cx="2450342" cy="665218"/>
          </a:xfrm>
          <a:prstGeom prst="rightArrow">
            <a:avLst>
              <a:gd name="adj1" fmla="val 3518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675B50C-BDA0-5625-2B22-D4BC065ADF28}"/>
              </a:ext>
            </a:extLst>
          </p:cNvPr>
          <p:cNvSpPr/>
          <p:nvPr/>
        </p:nvSpPr>
        <p:spPr>
          <a:xfrm>
            <a:off x="7561154" y="11279227"/>
            <a:ext cx="2953910" cy="1324778"/>
          </a:xfrm>
          <a:prstGeom prst="roundRect">
            <a:avLst/>
          </a:prstGeom>
          <a:solidFill>
            <a:srgbClr val="BFE7FF"/>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Pre-processing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4" name="Arrow: Right 13">
            <a:extLst>
              <a:ext uri="{FF2B5EF4-FFF2-40B4-BE49-F238E27FC236}">
                <a16:creationId xmlns:a16="http://schemas.microsoft.com/office/drawing/2014/main" id="{C35C2C03-5B73-2A21-6453-2A1A23EDFE14}"/>
              </a:ext>
            </a:extLst>
          </p:cNvPr>
          <p:cNvSpPr/>
          <p:nvPr/>
        </p:nvSpPr>
        <p:spPr>
          <a:xfrm>
            <a:off x="11081838" y="11534249"/>
            <a:ext cx="2436657" cy="54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Image 2" descr="preencoded.png">
            <a:extLst>
              <a:ext uri="{FF2B5EF4-FFF2-40B4-BE49-F238E27FC236}">
                <a16:creationId xmlns:a16="http://schemas.microsoft.com/office/drawing/2014/main" id="{76DE5D62-8DCC-D3A9-A366-CDF8E089BF60}"/>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8800"/>
                    </a14:imgEffect>
                  </a14:imgLayer>
                </a14:imgProps>
              </a:ext>
            </a:extLst>
          </a:blip>
          <a:stretch>
            <a:fillRect/>
          </a:stretch>
        </p:blipFill>
        <p:spPr>
          <a:xfrm>
            <a:off x="14252944" y="10815416"/>
            <a:ext cx="3613460" cy="2007498"/>
          </a:xfrm>
          <a:prstGeom prst="rect">
            <a:avLst/>
          </a:prstGeom>
        </p:spPr>
      </p:pic>
      <p:sp>
        <p:nvSpPr>
          <p:cNvPr id="18" name="Arrow: Curved Left 17">
            <a:extLst>
              <a:ext uri="{FF2B5EF4-FFF2-40B4-BE49-F238E27FC236}">
                <a16:creationId xmlns:a16="http://schemas.microsoft.com/office/drawing/2014/main" id="{02860E23-8870-3FD5-DA10-378523AF43EE}"/>
              </a:ext>
            </a:extLst>
          </p:cNvPr>
          <p:cNvSpPr/>
          <p:nvPr/>
        </p:nvSpPr>
        <p:spPr>
          <a:xfrm>
            <a:off x="18600853" y="11617108"/>
            <a:ext cx="1501960" cy="309747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1" name="Image 1" descr="preencoded.png">
            <a:extLst>
              <a:ext uri="{FF2B5EF4-FFF2-40B4-BE49-F238E27FC236}">
                <a16:creationId xmlns:a16="http://schemas.microsoft.com/office/drawing/2014/main" id="{494FBE9F-719F-D8D2-3486-A1A2EDDDA580}"/>
              </a:ext>
            </a:extLst>
          </p:cNvPr>
          <p:cNvPicPr>
            <a:picLocks noChangeAspect="1"/>
          </p:cNvPicPr>
          <p:nvPr/>
        </p:nvPicPr>
        <p:blipFill>
          <a:blip r:embed="rId11"/>
          <a:stretch>
            <a:fillRect/>
          </a:stretch>
        </p:blipFill>
        <p:spPr>
          <a:xfrm>
            <a:off x="14396189" y="13455321"/>
            <a:ext cx="3445541" cy="1737283"/>
          </a:xfrm>
          <a:prstGeom prst="rect">
            <a:avLst/>
          </a:prstGeom>
        </p:spPr>
      </p:pic>
      <p:sp>
        <p:nvSpPr>
          <p:cNvPr id="25" name="Arrow: Left 24">
            <a:extLst>
              <a:ext uri="{FF2B5EF4-FFF2-40B4-BE49-F238E27FC236}">
                <a16:creationId xmlns:a16="http://schemas.microsoft.com/office/drawing/2014/main" id="{4FC3A372-280A-0D67-1161-92E9D84BCAA9}"/>
              </a:ext>
            </a:extLst>
          </p:cNvPr>
          <p:cNvSpPr/>
          <p:nvPr/>
        </p:nvSpPr>
        <p:spPr>
          <a:xfrm>
            <a:off x="11225083" y="14135614"/>
            <a:ext cx="2436657" cy="6676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Image 3" descr="preencoded.png">
            <a:extLst>
              <a:ext uri="{FF2B5EF4-FFF2-40B4-BE49-F238E27FC236}">
                <a16:creationId xmlns:a16="http://schemas.microsoft.com/office/drawing/2014/main" id="{D20468D3-149B-637D-C5FD-B04D728E1977}"/>
              </a:ext>
            </a:extLst>
          </p:cNvPr>
          <p:cNvPicPr>
            <a:picLocks noChangeAspect="1"/>
          </p:cNvPicPr>
          <p:nvPr/>
        </p:nvPicPr>
        <p:blipFill>
          <a:blip r:embed="rId12"/>
          <a:stretch>
            <a:fillRect/>
          </a:stretch>
        </p:blipFill>
        <p:spPr>
          <a:xfrm>
            <a:off x="7491703" y="13411951"/>
            <a:ext cx="3221919" cy="1737283"/>
          </a:xfrm>
          <a:prstGeom prst="rect">
            <a:avLst/>
          </a:prstGeom>
        </p:spPr>
      </p:pic>
      <p:sp>
        <p:nvSpPr>
          <p:cNvPr id="28" name="Arrow: Left 27">
            <a:extLst>
              <a:ext uri="{FF2B5EF4-FFF2-40B4-BE49-F238E27FC236}">
                <a16:creationId xmlns:a16="http://schemas.microsoft.com/office/drawing/2014/main" id="{F499B9D0-3664-7A6B-9194-44428BD6858C}"/>
              </a:ext>
            </a:extLst>
          </p:cNvPr>
          <p:cNvSpPr/>
          <p:nvPr/>
        </p:nvSpPr>
        <p:spPr>
          <a:xfrm>
            <a:off x="4543586" y="14198116"/>
            <a:ext cx="2436657" cy="6676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4" descr="Data Input Output Royalty-Free Images, Stock Photos &amp; Pictures |  Shutterstock">
            <a:extLst>
              <a:ext uri="{FF2B5EF4-FFF2-40B4-BE49-F238E27FC236}">
                <a16:creationId xmlns:a16="http://schemas.microsoft.com/office/drawing/2014/main" id="{E3402969-1C76-5905-E671-EB62A76374FF}"/>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rot="10800000">
            <a:off x="1282868" y="13404987"/>
            <a:ext cx="2953910" cy="183253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3E42845-DEED-1A16-BAB4-58AC4D6D62CE}"/>
              </a:ext>
            </a:extLst>
          </p:cNvPr>
          <p:cNvSpPr txBox="1"/>
          <p:nvPr/>
        </p:nvSpPr>
        <p:spPr>
          <a:xfrm>
            <a:off x="2008182" y="12809017"/>
            <a:ext cx="150196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Input data</a:t>
            </a:r>
            <a:endParaRPr lang="en-IN"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5935FCFD-0818-3584-FD10-22B9E698E83D}"/>
              </a:ext>
            </a:extLst>
          </p:cNvPr>
          <p:cNvSpPr txBox="1"/>
          <p:nvPr/>
        </p:nvSpPr>
        <p:spPr>
          <a:xfrm>
            <a:off x="14762915" y="12845263"/>
            <a:ext cx="2505814" cy="369332"/>
          </a:xfrm>
          <a:prstGeom prst="rect">
            <a:avLst/>
          </a:prstGeom>
          <a:noFill/>
        </p:spPr>
        <p:txBody>
          <a:bodyPr wrap="none" rtlCol="0">
            <a:spAutoFit/>
          </a:bodyPr>
          <a:lstStyle/>
          <a:p>
            <a:pPr algn="ctr"/>
            <a:r>
              <a:rPr lang="en-US" sz="1800" b="1" dirty="0">
                <a:solidFill>
                  <a:srgbClr val="1F1E1E"/>
                </a:solidFill>
                <a:latin typeface="Times New Roman" panose="02020603050405020304" pitchFamily="18" charset="0"/>
                <a:ea typeface="Red Hat Text" pitchFamily="34" charset="-122"/>
                <a:cs typeface="Times New Roman" panose="02020603050405020304" pitchFamily="18" charset="0"/>
              </a:rPr>
              <a:t>Evaluation and Metrics</a:t>
            </a:r>
            <a:endParaRPr lang="en-US" sz="18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A820D04D-00B5-17C3-392F-9A18B191F5BD}"/>
              </a:ext>
            </a:extLst>
          </p:cNvPr>
          <p:cNvSpPr txBox="1"/>
          <p:nvPr/>
        </p:nvSpPr>
        <p:spPr>
          <a:xfrm>
            <a:off x="14472189" y="15225465"/>
            <a:ext cx="3221919" cy="369332"/>
          </a:xfrm>
          <a:prstGeom prst="rect">
            <a:avLst/>
          </a:prstGeom>
          <a:noFill/>
        </p:spPr>
        <p:txBody>
          <a:bodyPr wrap="square" rtlCol="0">
            <a:spAutoFit/>
          </a:bodyPr>
          <a:lstStyle/>
          <a:p>
            <a:pPr algn="ctr"/>
            <a:r>
              <a:rPr lang="en-US" sz="1800" b="1" dirty="0">
                <a:solidFill>
                  <a:srgbClr val="1F1E1E"/>
                </a:solidFill>
                <a:latin typeface="Times New Roman" panose="02020603050405020304" pitchFamily="18" charset="0"/>
                <a:ea typeface="Red Hat Text" pitchFamily="34" charset="-122"/>
                <a:cs typeface="Times New Roman" panose="02020603050405020304" pitchFamily="18" charset="0"/>
              </a:rPr>
              <a:t>Data Analysis and Training</a:t>
            </a:r>
            <a:endParaRPr lang="en-US" sz="18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06473FB-BE24-A302-37FC-334488C4AFB5}"/>
              </a:ext>
            </a:extLst>
          </p:cNvPr>
          <p:cNvSpPr txBox="1"/>
          <p:nvPr/>
        </p:nvSpPr>
        <p:spPr>
          <a:xfrm>
            <a:off x="8007384" y="15212612"/>
            <a:ext cx="2061449" cy="369332"/>
          </a:xfrm>
          <a:prstGeom prst="rect">
            <a:avLst/>
          </a:prstGeom>
          <a:noFill/>
        </p:spPr>
        <p:txBody>
          <a:bodyPr wrap="square" rtlCol="0">
            <a:spAutoFit/>
          </a:bodyPr>
          <a:lstStyle/>
          <a:p>
            <a:pPr algn="ctr"/>
            <a:r>
              <a:rPr lang="en-US" sz="1800" b="1" dirty="0">
                <a:solidFill>
                  <a:srgbClr val="1F1E1E"/>
                </a:solidFill>
                <a:latin typeface="Times New Roman" panose="02020603050405020304" pitchFamily="18" charset="0"/>
                <a:ea typeface="Red Hat Text" pitchFamily="34" charset="-122"/>
                <a:cs typeface="Times New Roman" panose="02020603050405020304" pitchFamily="18" charset="0"/>
              </a:rPr>
              <a:t>Model Validation</a:t>
            </a:r>
            <a:endParaRPr lang="en-US" sz="18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20A05BBD-E42D-BFDD-7075-7C768569BFC0}"/>
              </a:ext>
            </a:extLst>
          </p:cNvPr>
          <p:cNvSpPr txBox="1"/>
          <p:nvPr/>
        </p:nvSpPr>
        <p:spPr>
          <a:xfrm>
            <a:off x="2014502" y="15196204"/>
            <a:ext cx="1488141"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sp>
        <p:nvSpPr>
          <p:cNvPr id="43" name="Rectangle 1">
            <a:extLst>
              <a:ext uri="{FF2B5EF4-FFF2-40B4-BE49-F238E27FC236}">
                <a16:creationId xmlns:a16="http://schemas.microsoft.com/office/drawing/2014/main" id="{10C5B678-E0E4-C059-FDE2-A22768B4AC5D}"/>
              </a:ext>
            </a:extLst>
          </p:cNvPr>
          <p:cNvSpPr>
            <a:spLocks noChangeArrowheads="1"/>
          </p:cNvSpPr>
          <p:nvPr/>
        </p:nvSpPr>
        <p:spPr bwMode="auto">
          <a:xfrm>
            <a:off x="7827963" y="17818100"/>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8" name="TextBox 47">
            <a:extLst>
              <a:ext uri="{FF2B5EF4-FFF2-40B4-BE49-F238E27FC236}">
                <a16:creationId xmlns:a16="http://schemas.microsoft.com/office/drawing/2014/main" id="{2F6A8A00-40A3-E656-5418-974B53F55E59}"/>
              </a:ext>
            </a:extLst>
          </p:cNvPr>
          <p:cNvSpPr txBox="1"/>
          <p:nvPr/>
        </p:nvSpPr>
        <p:spPr>
          <a:xfrm>
            <a:off x="6620735" y="16033840"/>
            <a:ext cx="2316480"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Group Statistics</a:t>
            </a:r>
          </a:p>
        </p:txBody>
      </p:sp>
      <p:sp>
        <p:nvSpPr>
          <p:cNvPr id="53" name="TextBox 52">
            <a:extLst>
              <a:ext uri="{FF2B5EF4-FFF2-40B4-BE49-F238E27FC236}">
                <a16:creationId xmlns:a16="http://schemas.microsoft.com/office/drawing/2014/main" id="{509533F2-1BF1-222D-7C4D-79A46A6D7EDE}"/>
              </a:ext>
            </a:extLst>
          </p:cNvPr>
          <p:cNvSpPr txBox="1"/>
          <p:nvPr/>
        </p:nvSpPr>
        <p:spPr>
          <a:xfrm>
            <a:off x="15606937" y="15888579"/>
            <a:ext cx="3480074"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Independent Samples Test</a:t>
            </a:r>
          </a:p>
        </p:txBody>
      </p:sp>
      <p:graphicFrame>
        <p:nvGraphicFramePr>
          <p:cNvPr id="37" name="Table 36">
            <a:extLst>
              <a:ext uri="{FF2B5EF4-FFF2-40B4-BE49-F238E27FC236}">
                <a16:creationId xmlns:a16="http://schemas.microsoft.com/office/drawing/2014/main" id="{CC0E05F3-9919-14B1-16CE-1D422569DA5B}"/>
              </a:ext>
            </a:extLst>
          </p:cNvPr>
          <p:cNvGraphicFramePr>
            <a:graphicFrameLocks noGrp="1"/>
          </p:cNvGraphicFramePr>
          <p:nvPr>
            <p:extLst>
              <p:ext uri="{D42A27DB-BD31-4B8C-83A1-F6EECF244321}">
                <p14:modId xmlns:p14="http://schemas.microsoft.com/office/powerpoint/2010/main" val="1193899381"/>
              </p:ext>
            </p:extLst>
          </p:nvPr>
        </p:nvGraphicFramePr>
        <p:xfrm>
          <a:off x="4543586" y="16762019"/>
          <a:ext cx="5482125" cy="2346216"/>
        </p:xfrm>
        <a:graphic>
          <a:graphicData uri="http://schemas.openxmlformats.org/drawingml/2006/table">
            <a:tbl>
              <a:tblPr/>
              <a:tblGrid>
                <a:gridCol w="913688">
                  <a:extLst>
                    <a:ext uri="{9D8B030D-6E8A-4147-A177-3AD203B41FA5}">
                      <a16:colId xmlns:a16="http://schemas.microsoft.com/office/drawing/2014/main" val="2758912515"/>
                    </a:ext>
                  </a:extLst>
                </a:gridCol>
                <a:gridCol w="1116023">
                  <a:extLst>
                    <a:ext uri="{9D8B030D-6E8A-4147-A177-3AD203B41FA5}">
                      <a16:colId xmlns:a16="http://schemas.microsoft.com/office/drawing/2014/main" val="1455135827"/>
                    </a:ext>
                  </a:extLst>
                </a:gridCol>
                <a:gridCol w="711350">
                  <a:extLst>
                    <a:ext uri="{9D8B030D-6E8A-4147-A177-3AD203B41FA5}">
                      <a16:colId xmlns:a16="http://schemas.microsoft.com/office/drawing/2014/main" val="1865437324"/>
                    </a:ext>
                  </a:extLst>
                </a:gridCol>
                <a:gridCol w="913688">
                  <a:extLst>
                    <a:ext uri="{9D8B030D-6E8A-4147-A177-3AD203B41FA5}">
                      <a16:colId xmlns:a16="http://schemas.microsoft.com/office/drawing/2014/main" val="2734234639"/>
                    </a:ext>
                  </a:extLst>
                </a:gridCol>
                <a:gridCol w="913688">
                  <a:extLst>
                    <a:ext uri="{9D8B030D-6E8A-4147-A177-3AD203B41FA5}">
                      <a16:colId xmlns:a16="http://schemas.microsoft.com/office/drawing/2014/main" val="4094624685"/>
                    </a:ext>
                  </a:extLst>
                </a:gridCol>
                <a:gridCol w="913688">
                  <a:extLst>
                    <a:ext uri="{9D8B030D-6E8A-4147-A177-3AD203B41FA5}">
                      <a16:colId xmlns:a16="http://schemas.microsoft.com/office/drawing/2014/main" val="530998583"/>
                    </a:ext>
                  </a:extLst>
                </a:gridCol>
              </a:tblGrid>
              <a:tr h="1126970">
                <a:tc>
                  <a:txBody>
                    <a:bodyPr/>
                    <a:lstStyle/>
                    <a:p>
                      <a:pPr fontAlgn="t"/>
                      <a:br>
                        <a:rPr lang="en-IN" sz="2190" b="0" dirty="0">
                          <a:effectLst/>
                          <a:latin typeface="Times New Roman" panose="02020603050405020304" pitchFamily="18" charset="0"/>
                          <a:cs typeface="Times New Roman" panose="02020603050405020304" pitchFamily="18" charset="0"/>
                        </a:rPr>
                      </a:b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Algorithm</a:t>
                      </a:r>
                      <a:endParaRPr lang="en-IN" sz="20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        N</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Mean</a:t>
                      </a:r>
                      <a:endParaRPr lang="en-IN" sz="2190" b="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Std.</a:t>
                      </a:r>
                    </a:p>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Deviation</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Std.</a:t>
                      </a:r>
                    </a:p>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Error Mean</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2021043"/>
                  </a:ext>
                </a:extLst>
              </a:tr>
              <a:tr h="613844">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Accuracy</a:t>
                      </a:r>
                      <a:endParaRPr lang="en-IN" sz="2190" b="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264A60"/>
                          </a:solidFill>
                          <a:effectLst/>
                          <a:latin typeface="Times New Roman" panose="02020603050405020304" pitchFamily="18" charset="0"/>
                          <a:cs typeface="Times New Roman" panose="02020603050405020304" pitchFamily="18" charset="0"/>
                        </a:rPr>
                        <a:t>SVM</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15</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91.93</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1.335</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.345</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597919"/>
                  </a:ext>
                </a:extLst>
              </a:tr>
              <a:tr h="604104">
                <a:tc vMerge="1">
                  <a:txBody>
                    <a:bodyPr/>
                    <a:lstStyle/>
                    <a:p>
                      <a:endParaRPr lang="en-IN"/>
                    </a:p>
                  </a:txBody>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RF</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15</a:t>
                      </a:r>
                      <a:endParaRPr lang="en-IN" sz="2190" b="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82.67</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1.397</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.361</a:t>
                      </a:r>
                      <a:endParaRPr lang="en-IN" sz="219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0287863"/>
                  </a:ext>
                </a:extLst>
              </a:tr>
            </a:tbl>
          </a:graphicData>
        </a:graphic>
      </p:graphicFrame>
      <p:sp>
        <p:nvSpPr>
          <p:cNvPr id="41" name="Rectangle 1">
            <a:extLst>
              <a:ext uri="{FF2B5EF4-FFF2-40B4-BE49-F238E27FC236}">
                <a16:creationId xmlns:a16="http://schemas.microsoft.com/office/drawing/2014/main" id="{DBBEDCC3-4E52-5F0F-2D72-5B852EEF9FFF}"/>
              </a:ext>
            </a:extLst>
          </p:cNvPr>
          <p:cNvSpPr>
            <a:spLocks noChangeArrowheads="1"/>
          </p:cNvSpPr>
          <p:nvPr/>
        </p:nvSpPr>
        <p:spPr bwMode="auto">
          <a:xfrm>
            <a:off x="7827963" y="17818100"/>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7" name="Rectangle 2">
            <a:extLst>
              <a:ext uri="{FF2B5EF4-FFF2-40B4-BE49-F238E27FC236}">
                <a16:creationId xmlns:a16="http://schemas.microsoft.com/office/drawing/2014/main" id="{5477F996-633F-AF9B-9DA1-59A9FD4DAEA1}"/>
              </a:ext>
            </a:extLst>
          </p:cNvPr>
          <p:cNvSpPr>
            <a:spLocks noChangeArrowheads="1"/>
          </p:cNvSpPr>
          <p:nvPr/>
        </p:nvSpPr>
        <p:spPr bwMode="auto">
          <a:xfrm>
            <a:off x="8975725" y="16044863"/>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4" name="Rectangle 3">
            <a:extLst>
              <a:ext uri="{FF2B5EF4-FFF2-40B4-BE49-F238E27FC236}">
                <a16:creationId xmlns:a16="http://schemas.microsoft.com/office/drawing/2014/main" id="{1B586DF4-5032-913E-AA65-11724941D563}"/>
              </a:ext>
            </a:extLst>
          </p:cNvPr>
          <p:cNvSpPr>
            <a:spLocks noChangeArrowheads="1"/>
          </p:cNvSpPr>
          <p:nvPr/>
        </p:nvSpPr>
        <p:spPr bwMode="auto">
          <a:xfrm>
            <a:off x="7161317" y="15759500"/>
            <a:ext cx="59722418" cy="26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5" name="Table 54">
            <a:extLst>
              <a:ext uri="{FF2B5EF4-FFF2-40B4-BE49-F238E27FC236}">
                <a16:creationId xmlns:a16="http://schemas.microsoft.com/office/drawing/2014/main" id="{9E68AEF5-372A-BEA7-D780-79DCB94308FB}"/>
              </a:ext>
            </a:extLst>
          </p:cNvPr>
          <p:cNvGraphicFramePr>
            <a:graphicFrameLocks noGrp="1"/>
          </p:cNvGraphicFramePr>
          <p:nvPr>
            <p:extLst>
              <p:ext uri="{D42A27DB-BD31-4B8C-83A1-F6EECF244321}">
                <p14:modId xmlns:p14="http://schemas.microsoft.com/office/powerpoint/2010/main" val="3027885072"/>
              </p:ext>
            </p:extLst>
          </p:nvPr>
        </p:nvGraphicFramePr>
        <p:xfrm>
          <a:off x="10185893" y="16520743"/>
          <a:ext cx="11285532" cy="2971292"/>
        </p:xfrm>
        <a:graphic>
          <a:graphicData uri="http://schemas.openxmlformats.org/drawingml/2006/table">
            <a:tbl>
              <a:tblPr/>
              <a:tblGrid>
                <a:gridCol w="1516250">
                  <a:extLst>
                    <a:ext uri="{9D8B030D-6E8A-4147-A177-3AD203B41FA5}">
                      <a16:colId xmlns:a16="http://schemas.microsoft.com/office/drawing/2014/main" val="1045575772"/>
                    </a:ext>
                  </a:extLst>
                </a:gridCol>
                <a:gridCol w="707571">
                  <a:extLst>
                    <a:ext uri="{9D8B030D-6E8A-4147-A177-3AD203B41FA5}">
                      <a16:colId xmlns:a16="http://schemas.microsoft.com/office/drawing/2014/main" val="4255723860"/>
                    </a:ext>
                  </a:extLst>
                </a:gridCol>
                <a:gridCol w="957943">
                  <a:extLst>
                    <a:ext uri="{9D8B030D-6E8A-4147-A177-3AD203B41FA5}">
                      <a16:colId xmlns:a16="http://schemas.microsoft.com/office/drawing/2014/main" val="3943641665"/>
                    </a:ext>
                  </a:extLst>
                </a:gridCol>
                <a:gridCol w="1044098">
                  <a:extLst>
                    <a:ext uri="{9D8B030D-6E8A-4147-A177-3AD203B41FA5}">
                      <a16:colId xmlns:a16="http://schemas.microsoft.com/office/drawing/2014/main" val="2043193049"/>
                    </a:ext>
                  </a:extLst>
                </a:gridCol>
                <a:gridCol w="1263674">
                  <a:extLst>
                    <a:ext uri="{9D8B030D-6E8A-4147-A177-3AD203B41FA5}">
                      <a16:colId xmlns:a16="http://schemas.microsoft.com/office/drawing/2014/main" val="3437388745"/>
                    </a:ext>
                  </a:extLst>
                </a:gridCol>
                <a:gridCol w="1089551">
                  <a:extLst>
                    <a:ext uri="{9D8B030D-6E8A-4147-A177-3AD203B41FA5}">
                      <a16:colId xmlns:a16="http://schemas.microsoft.com/office/drawing/2014/main" val="1678165093"/>
                    </a:ext>
                  </a:extLst>
                </a:gridCol>
                <a:gridCol w="1408498">
                  <a:extLst>
                    <a:ext uri="{9D8B030D-6E8A-4147-A177-3AD203B41FA5}">
                      <a16:colId xmlns:a16="http://schemas.microsoft.com/office/drawing/2014/main" val="4101893320"/>
                    </a:ext>
                  </a:extLst>
                </a:gridCol>
                <a:gridCol w="1288262">
                  <a:extLst>
                    <a:ext uri="{9D8B030D-6E8A-4147-A177-3AD203B41FA5}">
                      <a16:colId xmlns:a16="http://schemas.microsoft.com/office/drawing/2014/main" val="1348608172"/>
                    </a:ext>
                  </a:extLst>
                </a:gridCol>
                <a:gridCol w="944723">
                  <a:extLst>
                    <a:ext uri="{9D8B030D-6E8A-4147-A177-3AD203B41FA5}">
                      <a16:colId xmlns:a16="http://schemas.microsoft.com/office/drawing/2014/main" val="1002690177"/>
                    </a:ext>
                  </a:extLst>
                </a:gridCol>
                <a:gridCol w="1064962">
                  <a:extLst>
                    <a:ext uri="{9D8B030D-6E8A-4147-A177-3AD203B41FA5}">
                      <a16:colId xmlns:a16="http://schemas.microsoft.com/office/drawing/2014/main" val="3466881751"/>
                    </a:ext>
                  </a:extLst>
                </a:gridCol>
              </a:tblGrid>
              <a:tr h="431192">
                <a:tc rowSpan="3">
                  <a:txBody>
                    <a:bodyPr/>
                    <a:lstStyle/>
                    <a:p>
                      <a:pPr fontAlgn="t"/>
                      <a:br>
                        <a:rPr lang="en-IN" sz="2190" dirty="0">
                          <a:effectLst/>
                        </a:rPr>
                      </a:b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err="1">
                          <a:solidFill>
                            <a:srgbClr val="000000"/>
                          </a:solidFill>
                          <a:effectLst/>
                          <a:latin typeface="Times New Roman" panose="02020603050405020304" pitchFamily="18" charset="0"/>
                        </a:rPr>
                        <a:t>Levene's</a:t>
                      </a:r>
                      <a:r>
                        <a:rPr lang="en-GB" sz="2190" b="0" i="0" u="none" strike="noStrike" dirty="0">
                          <a:solidFill>
                            <a:srgbClr val="000000"/>
                          </a:solidFill>
                          <a:effectLst/>
                          <a:latin typeface="Times New Roman" panose="02020603050405020304" pitchFamily="18" charset="0"/>
                        </a:rPr>
                        <a:t> Test</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gridSpan="7">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rPr>
                        <a:t>     T-Test For Equality Of Means</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34936481"/>
                  </a:ext>
                </a:extLst>
              </a:tr>
              <a:tr h="457415">
                <a:tc vMerge="1">
                  <a:txBody>
                    <a:bodyPr/>
                    <a:lstStyle/>
                    <a:p>
                      <a:endParaRPr lang="en-IN"/>
                    </a:p>
                  </a:txBody>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a:t>
                      </a:r>
                      <a:endParaRPr lang="en-IN" sz="2190">
                        <a:effectLst/>
                      </a:endParaRPr>
                    </a:p>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F</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Sig</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t</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a:t>
                      </a:r>
                      <a:r>
                        <a:rPr lang="en-IN" sz="2190" b="0" i="0" u="none" strike="noStrike" dirty="0" err="1">
                          <a:solidFill>
                            <a:srgbClr val="000000"/>
                          </a:solidFill>
                          <a:effectLst/>
                          <a:latin typeface="Times New Roman" panose="02020603050405020304" pitchFamily="18" charset="0"/>
                        </a:rPr>
                        <a:t>df</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Sig(2-tailed)</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Mean</a:t>
                      </a:r>
                      <a:endParaRPr lang="en-IN" sz="2190">
                        <a:effectLst/>
                      </a:endParaRPr>
                    </a:p>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difference</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Std.Error difference</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rPr>
                        <a:t>95% Confidence</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469198534"/>
                  </a:ext>
                </a:extLst>
              </a:tr>
              <a:tr h="431192">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lower</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upper</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5110876"/>
                  </a:ext>
                </a:extLst>
              </a:tr>
              <a:tr h="543963">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Equal Variance</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.252</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.619</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18.575</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28</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.000</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9.267</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.499</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8.245</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10.289</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4754634"/>
                  </a:ext>
                </a:extLst>
              </a:tr>
              <a:tr h="743534">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No Equal Variance</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dirty="0">
                          <a:effectLst/>
                        </a:rPr>
                      </a:b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dirty="0">
                          <a:effectLst/>
                        </a:rPr>
                      </a:b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18.575</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27.941</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.000</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9.267</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.499</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8.245</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10.289</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4977433"/>
                  </a:ext>
                </a:extLst>
              </a:tr>
            </a:tbl>
          </a:graphicData>
        </a:graphic>
      </p:graphicFrame>
      <p:sp>
        <p:nvSpPr>
          <p:cNvPr id="56" name="Rectangle 4">
            <a:extLst>
              <a:ext uri="{FF2B5EF4-FFF2-40B4-BE49-F238E27FC236}">
                <a16:creationId xmlns:a16="http://schemas.microsoft.com/office/drawing/2014/main" id="{7843815F-BE32-AC88-CA9D-677FA34B10E6}"/>
              </a:ext>
            </a:extLst>
          </p:cNvPr>
          <p:cNvSpPr>
            <a:spLocks noChangeArrowheads="1"/>
          </p:cNvSpPr>
          <p:nvPr/>
        </p:nvSpPr>
        <p:spPr bwMode="auto">
          <a:xfrm>
            <a:off x="8975725" y="16044863"/>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3038</TotalTime>
  <Words>768</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varun kumar</cp:lastModifiedBy>
  <cp:revision>80</cp:revision>
  <dcterms:created xsi:type="dcterms:W3CDTF">2023-04-19T08:35:00Z</dcterms:created>
  <dcterms:modified xsi:type="dcterms:W3CDTF">2024-04-16T05:07:56Z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