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7"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828282"/>
    <a:srgbClr val="D7F5CD"/>
    <a:srgbClr val="FCDCBF"/>
    <a:srgbClr val="BFE7FF"/>
    <a:srgbClr val="FFCFE7"/>
    <a:srgbClr val="FED67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936" y="24"/>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16-04-2024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paperpile.com/b/ZHzob8/wpFO" TargetMode="External"/><Relationship Id="rId7" Type="http://schemas.openxmlformats.org/officeDocument/2006/relationships/hyperlink" Target="http://paperpile.com/b/ZHzob8/ReWv" TargetMode="External"/><Relationship Id="rId2" Type="http://schemas.openxmlformats.org/officeDocument/2006/relationships/hyperlink" Target="http://paperpile.com/b/ZHzob8/uDLH" TargetMode="External"/><Relationship Id="rId1" Type="http://schemas.openxmlformats.org/officeDocument/2006/relationships/slideLayout" Target="../slideLayouts/slideLayout1.xml"/><Relationship Id="rId6" Type="http://schemas.openxmlformats.org/officeDocument/2006/relationships/hyperlink" Target="http://paperpile.com/b/ZHzob8/1c81" TargetMode="External"/><Relationship Id="rId11" Type="http://schemas.microsoft.com/office/2007/relationships/hdphoto" Target="../media/hdphoto1.wdp"/><Relationship Id="rId5" Type="http://schemas.openxmlformats.org/officeDocument/2006/relationships/hyperlink" Target="http://paperpile.com/b/ZHzob8/fe5C" TargetMode="External"/><Relationship Id="rId10" Type="http://schemas.openxmlformats.org/officeDocument/2006/relationships/image" Target="../media/image3.png"/><Relationship Id="rId4" Type="http://schemas.openxmlformats.org/officeDocument/2006/relationships/hyperlink" Target="http://paperpile.com/b/ZHzob8/pR8Y"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11" y="3872225"/>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0" y="9951124"/>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6" name="Rectangle 5"/>
          <p:cNvSpPr/>
          <p:nvPr/>
        </p:nvSpPr>
        <p:spPr>
          <a:xfrm>
            <a:off x="-12911" y="15728297"/>
            <a:ext cx="21612436"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rtl="0">
              <a:spcBef>
                <a:spcPts val="0"/>
              </a:spcBef>
              <a:spcAft>
                <a:spcPts val="0"/>
              </a:spcAft>
            </a:pPr>
            <a:endParaRPr lang="en-IN" sz="2000" b="0" dirty="0">
              <a:effectLst/>
            </a:endParaRPr>
          </a:p>
          <a:p>
            <a:br>
              <a:rPr lang="en-IN" sz="2000" dirty="0"/>
            </a:b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12911" y="21968050"/>
            <a:ext cx="21655618"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p:cNvSpPr/>
          <p:nvPr/>
        </p:nvSpPr>
        <p:spPr>
          <a:xfrm>
            <a:off x="-41697" y="2732056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277687" y="4216474"/>
            <a:ext cx="3215086"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INTRODUCTION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293957" y="15886306"/>
            <a:ext cx="1912009"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RESULTS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299957" y="22154711"/>
            <a:ext cx="574899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DISCUSSION AND CONCLUSION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665883" y="27498900"/>
            <a:ext cx="3231992"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BIBLIOGRAPHY</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8002" y="2554293"/>
            <a:ext cx="21540553" cy="1754326"/>
          </a:xfrm>
          <a:prstGeom prst="rect">
            <a:avLst/>
          </a:prstGeom>
          <a:noFill/>
        </p:spPr>
        <p:txBody>
          <a:bodyPr wrap="square" rtlCol="0">
            <a:spAutoFit/>
          </a:bodyPr>
          <a:lstStyle/>
          <a:p>
            <a:pPr algn="ctr" rtl="0">
              <a:spcBef>
                <a:spcPts val="0"/>
              </a:spcBef>
              <a:spcAft>
                <a:spcPts val="0"/>
              </a:spcAft>
            </a:pPr>
            <a:r>
              <a:rPr lang="en-IN" sz="3600" b="1" i="0" u="none" strike="noStrike" dirty="0">
                <a:solidFill>
                  <a:srgbClr val="000000"/>
                </a:solidFill>
                <a:effectLst/>
                <a:latin typeface="Times New Roman" panose="02020603050405020304" pitchFamily="18" charset="0"/>
              </a:rPr>
              <a:t> </a:t>
            </a:r>
            <a:r>
              <a:rPr lang="en-IN" sz="3600" b="1" i="0" u="none" strike="noStrike" dirty="0">
                <a:solidFill>
                  <a:srgbClr val="000000"/>
                </a:solidFill>
                <a:effectLst/>
                <a:latin typeface="Times New Roman" panose="02020603050405020304" pitchFamily="18" charset="0"/>
                <a:cs typeface="Times New Roman" panose="02020603050405020304" pitchFamily="18" charset="0"/>
              </a:rPr>
              <a:t>A Meta Classifier Model for Dispatch Spyware Discernment Using</a:t>
            </a:r>
            <a:r>
              <a:rPr lang="en-IN" sz="3600" dirty="0">
                <a:latin typeface="Times New Roman" panose="02020603050405020304" pitchFamily="18" charset="0"/>
                <a:cs typeface="Times New Roman" panose="02020603050405020304" pitchFamily="18" charset="0"/>
              </a:rPr>
              <a:t> </a:t>
            </a:r>
            <a:r>
              <a:rPr lang="en-IN" sz="3600" b="1" i="0" u="none" strike="noStrike" dirty="0">
                <a:solidFill>
                  <a:srgbClr val="000000"/>
                </a:solidFill>
                <a:effectLst/>
                <a:latin typeface="Times New Roman" panose="02020603050405020304" pitchFamily="18" charset="0"/>
                <a:cs typeface="Times New Roman" panose="02020603050405020304" pitchFamily="18" charset="0"/>
              </a:rPr>
              <a:t>Support Vector Machines (SVM) Comparing With  Linear SVC  Algorithm</a:t>
            </a:r>
            <a:endParaRPr lang="en-IN" sz="3600" b="0" dirty="0">
              <a:effectLst/>
              <a:latin typeface="Times New Roman" panose="02020603050405020304" pitchFamily="18" charset="0"/>
              <a:cs typeface="Times New Roman" panose="02020603050405020304" pitchFamily="18" charset="0"/>
            </a:endParaRPr>
          </a:p>
          <a:p>
            <a:pPr algn="ctr" rtl="0">
              <a:spcBef>
                <a:spcPts val="0"/>
              </a:spcBef>
              <a:spcAft>
                <a:spcPts val="0"/>
              </a:spcAft>
            </a:pPr>
            <a:r>
              <a:rPr lang="en-IN" sz="36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3600" b="0" dirty="0">
              <a:effectLst/>
              <a:latin typeface="Times New Roman" panose="02020603050405020304" pitchFamily="18" charset="0"/>
              <a:cs typeface="Times New Roman" panose="02020603050405020304" pitchFamily="18" charset="0"/>
            </a:endParaRPr>
          </a:p>
        </p:txBody>
      </p:sp>
      <p:sp>
        <p:nvSpPr>
          <p:cNvPr id="20" name="Rectangle 19"/>
          <p:cNvSpPr/>
          <p:nvPr/>
        </p:nvSpPr>
        <p:spPr>
          <a:xfrm>
            <a:off x="275321" y="10184788"/>
            <a:ext cx="5258669"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MATERIALS AND METHODS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242656" y="4811183"/>
            <a:ext cx="15805950" cy="4781309"/>
          </a:xfrm>
          <a:prstGeom prst="rect">
            <a:avLst/>
          </a:prstGeom>
          <a:noFill/>
        </p:spPr>
        <p:txBody>
          <a:bodyPr wrap="square" rtlCol="0">
            <a:spAutoFit/>
          </a:bodyPr>
          <a:lstStyle/>
          <a:p>
            <a:pPr marL="342900" indent="-342900">
              <a:buFont typeface="Wingdings" panose="05000000000000000000" pitchFamily="2" charset="2"/>
              <a:buChar char="Ø"/>
            </a:pPr>
            <a:r>
              <a:rPr lang="en-GB" altLang="en-IN" sz="2190" b="1" dirty="0">
                <a:latin typeface="Times New Roman" panose="02020603050405020304" pitchFamily="18" charset="0"/>
                <a:cs typeface="Times New Roman" panose="02020603050405020304" pitchFamily="18" charset="0"/>
                <a:sym typeface="+mn-ea"/>
              </a:rPr>
              <a:t>The aim of the study "A Meta Classifier Model for Dispatch Spyware Discernment Using Support Vector Machines (SVM) Comparing With Linear SVC Algorithm" is to evaluate and compare the effectiveness.</a:t>
            </a:r>
          </a:p>
          <a:p>
            <a:pPr marL="342900" indent="-342900">
              <a:buFont typeface="Wingdings" panose="05000000000000000000" pitchFamily="2" charset="2"/>
              <a:buChar char="Ø"/>
            </a:pPr>
            <a:endParaRPr lang="en-GB" altLang="en-IN" sz="2190" b="1" dirty="0">
              <a:latin typeface="Times New Roman" panose="02020603050405020304" pitchFamily="18" charset="0"/>
              <a:cs typeface="Times New Roman" panose="02020603050405020304" pitchFamily="18" charset="0"/>
              <a:sym typeface="+mn-ea"/>
            </a:endParaRPr>
          </a:p>
          <a:p>
            <a:pPr marL="342900" indent="-342900">
              <a:buFont typeface="Wingdings" panose="05000000000000000000" pitchFamily="2" charset="2"/>
              <a:buChar char="Ø"/>
            </a:pPr>
            <a:r>
              <a:rPr lang="en-GB" altLang="en-IN" sz="2190" b="1" dirty="0">
                <a:latin typeface="Times New Roman" panose="02020603050405020304" pitchFamily="18" charset="0"/>
                <a:cs typeface="Times New Roman" panose="02020603050405020304" pitchFamily="18" charset="0"/>
                <a:sym typeface="+mn-ea"/>
              </a:rPr>
              <a:t>The importance of a meta-classifier model for dispatch spyware discernment using Support Vector Machines (SVM) compared with Linear SVC algorithm lies in its potential to enhance the accuracy and reliability of spyware detection systems.</a:t>
            </a:r>
          </a:p>
          <a:p>
            <a:pPr marL="342900" indent="-342900">
              <a:buFont typeface="Wingdings" panose="05000000000000000000" pitchFamily="2" charset="2"/>
              <a:buChar char="Ø"/>
            </a:pPr>
            <a:endParaRPr lang="en-GB" altLang="en-IN" sz="2190" b="1" dirty="0">
              <a:latin typeface="Times New Roman" panose="02020603050405020304" pitchFamily="18" charset="0"/>
              <a:cs typeface="Times New Roman" panose="02020603050405020304" pitchFamily="18" charset="0"/>
              <a:sym typeface="+mn-ea"/>
            </a:endParaRPr>
          </a:p>
          <a:p>
            <a:pPr marL="342900" indent="-342900">
              <a:buFont typeface="Wingdings" panose="05000000000000000000" pitchFamily="2" charset="2"/>
              <a:buChar char="Ø"/>
            </a:pPr>
            <a:r>
              <a:rPr lang="en-GB" altLang="en-IN" sz="2190" b="1" dirty="0">
                <a:latin typeface="Times New Roman" panose="02020603050405020304" pitchFamily="18" charset="0"/>
                <a:cs typeface="Times New Roman" panose="02020603050405020304" pitchFamily="18" charset="0"/>
                <a:sym typeface="+mn-ea"/>
              </a:rPr>
              <a:t>The application of a meta-classifier model for dispatch spyware discernment utilizing Support Vector Machines (SVM) compared with Linear SVC algorithm offers several practical implications. Firstly, in the realm of cybersecurity, where identifying and mitigating spyware threats.</a:t>
            </a:r>
          </a:p>
          <a:p>
            <a:pPr marL="342900" indent="-342900">
              <a:buFont typeface="Wingdings" panose="05000000000000000000" pitchFamily="2" charset="2"/>
              <a:buChar char="Ø"/>
            </a:pPr>
            <a:endParaRPr lang="en-GB" altLang="en-IN" sz="2190" b="1" dirty="0">
              <a:latin typeface="Times New Roman" panose="02020603050405020304" pitchFamily="18" charset="0"/>
              <a:cs typeface="Times New Roman" panose="02020603050405020304" pitchFamily="18" charset="0"/>
              <a:sym typeface="+mn-ea"/>
            </a:endParaRPr>
          </a:p>
          <a:p>
            <a:pPr marL="342900" indent="-342900">
              <a:buFont typeface="Wingdings" panose="05000000000000000000" pitchFamily="2" charset="2"/>
              <a:buChar char="Ø"/>
            </a:pPr>
            <a:r>
              <a:rPr lang="en-GB" sz="2190" b="1" i="0" dirty="0">
                <a:effectLst/>
                <a:latin typeface="Times New Roman" panose="02020603050405020304" pitchFamily="18" charset="0"/>
                <a:cs typeface="Times New Roman" panose="02020603050405020304" pitchFamily="18" charset="0"/>
              </a:rPr>
              <a:t>SVM can effectively classify data points into different categories; Linear SVC demonstrates efficiency in processing high-dimensional data with linear separability.</a:t>
            </a:r>
          </a:p>
          <a:p>
            <a:pPr marL="342900" indent="-342900">
              <a:buFont typeface="Wingdings" panose="05000000000000000000" pitchFamily="2" charset="2"/>
              <a:buChar char="Ø"/>
            </a:pPr>
            <a:endParaRPr lang="en-GB" altLang="en-IN" sz="2190" b="1" dirty="0">
              <a:latin typeface="Times New Roman" panose="02020603050405020304" pitchFamily="18" charset="0"/>
              <a:cs typeface="Times New Roman" panose="02020603050405020304" pitchFamily="18" charset="0"/>
              <a:sym typeface="+mn-ea"/>
            </a:endParaRPr>
          </a:p>
          <a:p>
            <a:pPr marL="342900" indent="-342900">
              <a:buFont typeface="Wingdings" panose="05000000000000000000" pitchFamily="2" charset="2"/>
              <a:buChar char="Ø"/>
            </a:pPr>
            <a:r>
              <a:rPr lang="en-GB" sz="2190" b="1" i="0" dirty="0">
                <a:effectLst/>
                <a:latin typeface="Times New Roman" panose="02020603050405020304" pitchFamily="18" charset="0"/>
                <a:cs typeface="Times New Roman" panose="02020603050405020304" pitchFamily="18" charset="0"/>
              </a:rPr>
              <a:t>The data set contains the </a:t>
            </a:r>
            <a:r>
              <a:rPr lang="en-GB" sz="2190" b="1" i="0" dirty="0" err="1">
                <a:effectLst/>
                <a:latin typeface="Times New Roman" panose="02020603050405020304" pitchFamily="18" charset="0"/>
                <a:cs typeface="Times New Roman" panose="02020603050405020304" pitchFamily="18" charset="0"/>
              </a:rPr>
              <a:t>Labeling</a:t>
            </a:r>
            <a:r>
              <a:rPr lang="en-GB" sz="2190" b="1" i="0" dirty="0">
                <a:effectLst/>
                <a:latin typeface="Times New Roman" panose="02020603050405020304" pitchFamily="18" charset="0"/>
                <a:cs typeface="Times New Roman" panose="02020603050405020304" pitchFamily="18" charset="0"/>
              </a:rPr>
              <a:t> , D</a:t>
            </a:r>
            <a:r>
              <a:rPr lang="en-GB" sz="2190" b="1" dirty="0">
                <a:latin typeface="Times New Roman" panose="02020603050405020304" pitchFamily="18" charset="0"/>
                <a:cs typeface="Times New Roman" panose="02020603050405020304" pitchFamily="18" charset="0"/>
              </a:rPr>
              <a:t>ata Processing , Serves as the primary dataset for testing and training.</a:t>
            </a:r>
            <a:endParaRPr lang="en-GB" sz="2190" b="1" i="0" dirty="0">
              <a:effectLst/>
              <a:latin typeface="Times New Roman" panose="02020603050405020304" pitchFamily="18" charset="0"/>
              <a:cs typeface="Times New Roman" panose="02020603050405020304" pitchFamily="18" charset="0"/>
            </a:endParaRPr>
          </a:p>
        </p:txBody>
      </p:sp>
      <p:sp>
        <p:nvSpPr>
          <p:cNvPr id="36" name="TextBox 35"/>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293957" y="20084251"/>
            <a:ext cx="21139308" cy="1594283"/>
          </a:xfrm>
          <a:prstGeom prst="rect">
            <a:avLst/>
          </a:prstGeom>
          <a:noFill/>
        </p:spPr>
        <p:txBody>
          <a:bodyPr wrap="square" rtlCol="0">
            <a:spAutoFit/>
          </a:bodyPr>
          <a:lstStyle/>
          <a:p>
            <a:pPr marL="342900" indent="-342900" algn="just" rtl="0">
              <a:spcBef>
                <a:spcPts val="0"/>
              </a:spcBef>
              <a:spcAft>
                <a:spcPts val="0"/>
              </a:spcAft>
              <a:buFont typeface="Wingdings" panose="05000000000000000000" pitchFamily="2" charset="2"/>
              <a:buChar char="Ø"/>
            </a:pPr>
            <a:r>
              <a:rPr lang="en-IN" sz="2190" b="1" i="0" u="none" strike="noStrike" dirty="0">
                <a:solidFill>
                  <a:srgbClr val="000000"/>
                </a:solidFill>
                <a:effectLst/>
                <a:latin typeface="Times New Roman" panose="02020603050405020304" pitchFamily="18" charset="0"/>
              </a:rPr>
              <a:t>Statistical Analysis values of Mean accuracy (91.93), Standard Deviation(1.335), and Standard error deviation. The </a:t>
            </a:r>
            <a:r>
              <a:rPr lang="en-IN" sz="2190" b="1" i="0" u="none" strike="noStrike" dirty="0">
                <a:effectLst/>
                <a:latin typeface="Times New Roman" panose="02020603050405020304" pitchFamily="18" charset="0"/>
              </a:rPr>
              <a:t>Support Vector Machine </a:t>
            </a:r>
            <a:r>
              <a:rPr lang="en-IN" sz="2190" b="1" i="0" u="none" strike="noStrike" dirty="0">
                <a:solidFill>
                  <a:srgbClr val="000000"/>
                </a:solidFill>
                <a:effectLst/>
                <a:latin typeface="Times New Roman" panose="02020603050405020304" pitchFamily="18" charset="0"/>
              </a:rPr>
              <a:t>Algorithm and the </a:t>
            </a:r>
            <a:r>
              <a:rPr lang="en-IN" sz="2190" b="1" i="0" u="none" strike="noStrike" dirty="0" err="1">
                <a:solidFill>
                  <a:srgbClr val="000000"/>
                </a:solidFill>
                <a:effectLst/>
                <a:latin typeface="Times New Roman" panose="02020603050405020304" pitchFamily="18" charset="0"/>
              </a:rPr>
              <a:t>Linerar</a:t>
            </a:r>
            <a:r>
              <a:rPr lang="en-IN" sz="2190" b="1" i="0" u="none" strike="noStrike" dirty="0">
                <a:solidFill>
                  <a:srgbClr val="000000"/>
                </a:solidFill>
                <a:effectLst/>
                <a:latin typeface="Times New Roman" panose="02020603050405020304" pitchFamily="18" charset="0"/>
              </a:rPr>
              <a:t> SVC algorithm have the values of the Mean accuracy, Standard Deviation, and Standard Error.</a:t>
            </a:r>
          </a:p>
          <a:p>
            <a:pPr marL="342900" indent="-342900" algn="just" rtl="0">
              <a:spcBef>
                <a:spcPts val="1200"/>
              </a:spcBef>
              <a:spcAft>
                <a:spcPts val="1200"/>
              </a:spcAft>
              <a:buFont typeface="Wingdings" panose="05000000000000000000" pitchFamily="2" charset="2"/>
              <a:buChar char="Ø"/>
            </a:pPr>
            <a:r>
              <a:rPr lang="en-GB" sz="2190" b="1" i="0" u="none" strike="noStrike" dirty="0">
                <a:solidFill>
                  <a:srgbClr val="000000"/>
                </a:solidFill>
                <a:effectLst/>
                <a:latin typeface="Times New Roman" panose="02020603050405020304" pitchFamily="18" charset="0"/>
                <a:cs typeface="Times New Roman" panose="02020603050405020304" pitchFamily="18" charset="0"/>
              </a:rPr>
              <a:t>Comparison of Significance Level with value p&lt;0.05. Both Support Vector Machine Algorithm and the Linear SV Algorithm  have a confidence interval of 95% with the significance value 0.000( p&lt;0.05). </a:t>
            </a:r>
            <a:endParaRPr lang="en-GB" sz="2190" b="1" dirty="0">
              <a:effectLst/>
              <a:latin typeface="Times New Roman" panose="02020603050405020304" pitchFamily="18" charset="0"/>
              <a:cs typeface="Times New Roman" panose="02020603050405020304" pitchFamily="18" charset="0"/>
            </a:endParaRPr>
          </a:p>
        </p:txBody>
      </p:sp>
      <p:sp>
        <p:nvSpPr>
          <p:cNvPr id="38" name="TextBox 37"/>
          <p:cNvSpPr txBox="1"/>
          <p:nvPr/>
        </p:nvSpPr>
        <p:spPr>
          <a:xfrm>
            <a:off x="332117" y="23069260"/>
            <a:ext cx="20489198" cy="357040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190" b="1" i="0" dirty="0">
                <a:solidFill>
                  <a:srgbClr val="29261B"/>
                </a:solidFill>
                <a:effectLst/>
                <a:latin typeface="Times New Roman" panose="02020603050405020304" pitchFamily="18" charset="0"/>
                <a:cs typeface="Times New Roman" panose="02020603050405020304" pitchFamily="18" charset="0"/>
              </a:rPr>
              <a:t>According to the investigation findings, the Support vector Machine ( SVM ) outshone the Consistent </a:t>
            </a:r>
            <a:r>
              <a:rPr lang="en-GB" sz="2190" b="1" i="0" dirty="0">
                <a:solidFill>
                  <a:srgbClr val="29261B"/>
                </a:solidFill>
                <a:effectLst/>
                <a:latin typeface="Times New Roman" panose="02020603050405020304" pitchFamily="18" charset="0"/>
                <a:cs typeface="Times New Roman" panose="02020603050405020304" pitchFamily="18" charset="0"/>
              </a:rPr>
              <a:t>Linear SVC </a:t>
            </a:r>
            <a:r>
              <a:rPr lang="en-US" sz="2190" b="1" i="0" dirty="0">
                <a:solidFill>
                  <a:srgbClr val="29261B"/>
                </a:solidFill>
                <a:effectLst/>
                <a:latin typeface="Times New Roman" panose="02020603050405020304" pitchFamily="18" charset="0"/>
                <a:cs typeface="Times New Roman" panose="02020603050405020304" pitchFamily="18" charset="0"/>
              </a:rPr>
              <a:t>algorithm with elevated precision of 93.68%.</a:t>
            </a:r>
          </a:p>
          <a:p>
            <a:pPr marL="342900" indent="-342900" algn="just">
              <a:lnSpc>
                <a:spcPct val="150000"/>
              </a:lnSpc>
              <a:buFont typeface="Wingdings" panose="05000000000000000000" pitchFamily="2" charset="2"/>
              <a:buChar char="Ø"/>
            </a:pPr>
            <a:r>
              <a:rPr lang="en-GB" sz="2190" b="1" dirty="0">
                <a:solidFill>
                  <a:srgbClr val="29261B"/>
                </a:solidFill>
                <a:latin typeface="Times New Roman" panose="02020603050405020304" pitchFamily="18" charset="0"/>
                <a:cs typeface="Times New Roman" panose="02020603050405020304" pitchFamily="18" charset="0"/>
              </a:rPr>
              <a:t>T</a:t>
            </a:r>
            <a:r>
              <a:rPr lang="en-GB" sz="2190" b="1" i="0" dirty="0">
                <a:solidFill>
                  <a:srgbClr val="29261B"/>
                </a:solidFill>
                <a:effectLst/>
                <a:latin typeface="Times New Roman" panose="02020603050405020304" pitchFamily="18" charset="0"/>
                <a:cs typeface="Times New Roman" panose="02020603050405020304" pitchFamily="18" charset="0"/>
              </a:rPr>
              <a:t>he </a:t>
            </a:r>
            <a:r>
              <a:rPr lang="en-GB" sz="2190" b="1" i="0" dirty="0" err="1">
                <a:solidFill>
                  <a:srgbClr val="29261B"/>
                </a:solidFill>
                <a:effectLst/>
                <a:latin typeface="Times New Roman" panose="02020603050405020304" pitchFamily="18" charset="0"/>
                <a:cs typeface="Times New Roman" panose="02020603050405020304" pitchFamily="18" charset="0"/>
              </a:rPr>
              <a:t>futuring</a:t>
            </a:r>
            <a:r>
              <a:rPr lang="en-GB" sz="2190" b="1" i="0" dirty="0">
                <a:solidFill>
                  <a:srgbClr val="29261B"/>
                </a:solidFill>
                <a:effectLst/>
                <a:latin typeface="Times New Roman" panose="02020603050405020304" pitchFamily="18" charset="0"/>
                <a:cs typeface="Times New Roman" panose="02020603050405020304" pitchFamily="18" charset="0"/>
              </a:rPr>
              <a:t> effects of meta-classifier models for dispatch spyware discernment using SVM compared with Linear SVC algorithm hold the promise of enhancing cybersecurity measures, reducing false positives, adapting to evolving threats.</a:t>
            </a:r>
          </a:p>
          <a:p>
            <a:pPr marL="342900" indent="-342900" algn="just">
              <a:lnSpc>
                <a:spcPct val="150000"/>
              </a:lnSpc>
              <a:buFont typeface="Wingdings" panose="05000000000000000000" pitchFamily="2" charset="2"/>
              <a:buChar char="Ø"/>
            </a:pPr>
            <a:r>
              <a:rPr lang="en-GB" sz="2190" b="1" i="0" dirty="0">
                <a:solidFill>
                  <a:srgbClr val="29261B"/>
                </a:solidFill>
                <a:effectLst/>
                <a:latin typeface="Times New Roman" panose="02020603050405020304" pitchFamily="18" charset="0"/>
                <a:cs typeface="Times New Roman" panose="02020603050405020304" pitchFamily="18" charset="0"/>
              </a:rPr>
              <a:t>Several limitations may be associated with the implementation of a meta-classifier model for dispatch spyware discernment using Support Vector Machines (SVM) compared with the Linear SVC algorithm</a:t>
            </a:r>
            <a:r>
              <a:rPr lang="en-GB" sz="2190" b="1" dirty="0">
                <a:solidFill>
                  <a:srgbClr val="29261B"/>
                </a:solidFill>
                <a:latin typeface="Times New Roman" panose="02020603050405020304" pitchFamily="18" charset="0"/>
                <a:cs typeface="Times New Roman" panose="02020603050405020304" pitchFamily="18" charset="0"/>
              </a:rPr>
              <a:t> are data Imbalance, Feature Selection Bias, Limited Generalization.</a:t>
            </a:r>
          </a:p>
          <a:p>
            <a:pPr marL="342900" indent="-342900" algn="just">
              <a:lnSpc>
                <a:spcPct val="150000"/>
              </a:lnSpc>
              <a:buFont typeface="Wingdings" panose="05000000000000000000" pitchFamily="2" charset="2"/>
              <a:buChar char="Ø"/>
            </a:pPr>
            <a:r>
              <a:rPr lang="en-GB" sz="2190" b="1" dirty="0">
                <a:solidFill>
                  <a:srgbClr val="29261B"/>
                </a:solidFill>
                <a:latin typeface="Times New Roman" panose="02020603050405020304" pitchFamily="18" charset="0"/>
                <a:cs typeface="Times New Roman" panose="02020603050405020304" pitchFamily="18" charset="0"/>
              </a:rPr>
              <a:t> The comparative analysis revealed nuanced performance differences between the two classification approaches. While both SVM and Linear SVC showed promise in accurately identifying dispatch spyware instances.</a:t>
            </a:r>
          </a:p>
        </p:txBody>
      </p:sp>
      <p:sp>
        <p:nvSpPr>
          <p:cNvPr id="39" name="TextBox 38"/>
          <p:cNvSpPr txBox="1"/>
          <p:nvPr/>
        </p:nvSpPr>
        <p:spPr>
          <a:xfrm>
            <a:off x="323722" y="28384746"/>
            <a:ext cx="21139308" cy="3799502"/>
          </a:xfrm>
          <a:prstGeom prst="rect">
            <a:avLst/>
          </a:prstGeom>
          <a:noFill/>
        </p:spPr>
        <p:txBody>
          <a:bodyPr wrap="square" rtlCol="0">
            <a:spAutoFit/>
          </a:bodyPr>
          <a:lstStyle/>
          <a:p>
            <a:pPr marL="341254" indent="-341254">
              <a:buFont typeface="Wingdings" panose="05000000000000000000" pitchFamily="2" charset="2"/>
              <a:buChar char="Ø"/>
            </a:pPr>
            <a:r>
              <a:rPr lang="en-GB" sz="2190" b="1"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Almousa</a:t>
            </a:r>
            <a:r>
              <a:rPr lang="en-GB" sz="2190" b="1"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May, Sai </a:t>
            </a:r>
            <a:r>
              <a:rPr lang="en-GB" sz="2190" b="1"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Basavaraju</a:t>
            </a:r>
            <a:r>
              <a:rPr lang="en-GB" sz="2190" b="1"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and Mohd Anwar. 2024. “API-Based Ransomware Detection Using Machine Learning-Based Threat Detection Models.” Accessed March 7, 2024.</a:t>
            </a:r>
            <a:endParaRPr lang="en-GB" sz="21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r>
              <a:rPr lang="en-IN" sz="2190" b="1"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Araújo, Domingos, Joaquim Silva, </a:t>
            </a:r>
            <a:r>
              <a:rPr lang="en-IN" sz="2190" b="1" strike="noStrike"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Patrícia</a:t>
            </a:r>
            <a:r>
              <a:rPr lang="en-IN" sz="2190" b="1"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IN" sz="2190" b="1" strike="noStrike"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Leite</a:t>
            </a:r>
            <a:r>
              <a:rPr lang="en-IN" sz="2190" b="1"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IN" sz="2190" b="1" strike="noStrike"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Óscar</a:t>
            </a:r>
            <a:r>
              <a:rPr lang="en-IN" sz="2190" b="1"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Ribeiro, and Paulo Teixeira. 2024. “Predict Malware Using Machine Learning.” Accessed March 7, 2024. </a:t>
            </a:r>
            <a:endParaRPr lang="en-IN" sz="21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r>
              <a:rPr lang="en-IN" sz="2190" b="1"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Ayub, Md Ahsan, Andrea </a:t>
            </a:r>
            <a:r>
              <a:rPr lang="en-IN" sz="2190" b="1" strike="noStrike"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Continella</a:t>
            </a:r>
            <a:r>
              <a:rPr lang="en-IN" sz="2190" b="1"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and </a:t>
            </a:r>
            <a:r>
              <a:rPr lang="en-IN" sz="2190" b="1" strike="noStrike"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Ambareen</a:t>
            </a:r>
            <a:r>
              <a:rPr lang="en-IN" sz="2190" b="1"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Siraj. 2024. “An I/O Request Packet (IRP) Driven Effective Ransomware Detection Scheme Using Artificial Neural Network.” Accessed March 7, 2024.</a:t>
            </a:r>
            <a:endParaRPr lang="en-IN" sz="21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r>
              <a:rPr lang="en-GB" sz="2190" b="1"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Swastika, </a:t>
            </a:r>
            <a:r>
              <a:rPr lang="en-GB" sz="2190" b="1" strike="noStrike" dirty="0" err="1">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Nanditha</a:t>
            </a:r>
            <a:r>
              <a:rPr lang="en-GB" sz="2190" b="1"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Bhandary, R. S. </a:t>
            </a:r>
            <a:r>
              <a:rPr lang="en-GB" sz="2190" b="1" strike="noStrike" dirty="0" err="1">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Shalaka</a:t>
            </a:r>
            <a:r>
              <a:rPr lang="en-GB" sz="2190" b="1"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Prasad </a:t>
            </a:r>
            <a:r>
              <a:rPr lang="en-GB" sz="2190" b="1" strike="noStrike" dirty="0" err="1">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Honnavalli</a:t>
            </a:r>
            <a:r>
              <a:rPr lang="en-GB" sz="2190" b="1"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and E. </a:t>
            </a:r>
            <a:r>
              <a:rPr lang="en-GB" sz="2190" b="1" strike="noStrike" dirty="0" err="1">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Sivaraman</a:t>
            </a:r>
            <a:r>
              <a:rPr lang="en-GB" sz="2190" b="1"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GB" sz="2190" b="1"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2024</a:t>
            </a:r>
            <a:r>
              <a:rPr lang="en-GB" sz="2190" b="1"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“An Enhanced Malware Detection Approach Using Machine Learning and Feature Selection.</a:t>
            </a:r>
            <a:endParaRPr lang="en-GB" sz="2190" b="1" strike="noStrike" dirty="0">
              <a:effectLst/>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r>
              <a:rPr lang="en-IN" sz="2190" b="1"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Jha, Anushka, Rajesh Bahuguna, Samta Kathuria, G. Sunil, Manish Gupta, and Vikrant </a:t>
            </a:r>
            <a:r>
              <a:rPr lang="en-IN" sz="2190" b="1" strike="noStrike" dirty="0" err="1">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Pachouri</a:t>
            </a:r>
            <a:r>
              <a:rPr lang="en-IN" sz="2190" b="1"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IN" sz="2190" b="1" strike="noStrike" dirty="0">
                <a:solidFill>
                  <a:srgbClr val="5F5F5F"/>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2024</a:t>
            </a:r>
            <a:r>
              <a:rPr lang="en-IN" sz="2190" b="1" strike="noStrike" dirty="0">
                <a:solidFill>
                  <a:srgbClr val="5F5F5F"/>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“Role of AI in Combating Cyber Terrorism.” Accessed March 7, 2024</a:t>
            </a:r>
            <a:r>
              <a:rPr lang="en-IN" sz="2190" b="1" strike="noStrike" dirty="0">
                <a:solidFill>
                  <a:srgbClr val="5F5F5F"/>
                </a:solidFill>
                <a:effectLst/>
                <a:latin typeface="Times New Roman" panose="02020603050405020304" pitchFamily="18" charset="0"/>
                <a:cs typeface="Times New Roman" panose="02020603050405020304" pitchFamily="18" charset="0"/>
              </a:rPr>
              <a:t>.</a:t>
            </a:r>
          </a:p>
          <a:p>
            <a:pPr marL="341254" indent="-341254">
              <a:buFont typeface="Wingdings" panose="05000000000000000000" pitchFamily="2" charset="2"/>
              <a:buChar char="Ø"/>
            </a:pPr>
            <a:r>
              <a:rPr lang="en-IN" sz="2190" b="1" strike="noStrike" dirty="0" err="1">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Kimmell</a:t>
            </a:r>
            <a:r>
              <a:rPr lang="en-IN" sz="2190" b="1" strike="noStrike"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Jeffrey C., Mahmoud </a:t>
            </a:r>
            <a:r>
              <a:rPr lang="en-IN" sz="2190" b="1" strike="noStrike" dirty="0" err="1">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Abdelsalam</a:t>
            </a:r>
            <a:r>
              <a:rPr lang="en-IN" sz="2190" b="1" strike="noStrike"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and Mayank Gupta. </a:t>
            </a:r>
            <a:r>
              <a:rPr lang="en-IN" sz="2190" b="1"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2024</a:t>
            </a:r>
            <a:r>
              <a:rPr lang="en-IN" sz="2190" b="1" strike="noStrike" dirty="0">
                <a:solidFill>
                  <a:srgbClr val="0563C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a:t>
            </a:r>
            <a:r>
              <a:rPr lang="en-IN" sz="2190" b="1" strike="noStrike" dirty="0" err="1">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Analyzing</a:t>
            </a:r>
            <a:r>
              <a:rPr lang="en-IN" sz="2190" b="1" strike="noStrike"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Machine Learning Approaches for Online Malware Detection in Cloud.” Accessed March 7, 2024</a:t>
            </a:r>
            <a:r>
              <a:rPr lang="en-IN" sz="2190" b="1" strike="noStrike" dirty="0">
                <a:effectLst/>
                <a:latin typeface="Times New Roman" panose="02020603050405020304" pitchFamily="18" charset="0"/>
                <a:cs typeface="Times New Roman" panose="02020603050405020304" pitchFamily="18" charset="0"/>
              </a:rPr>
              <a:t>.</a:t>
            </a:r>
            <a:endParaRPr lang="en-IN" sz="2190"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5796453" y="24358863"/>
            <a:ext cx="15955024" cy="366524"/>
          </a:xfrm>
          <a:prstGeom prst="rect">
            <a:avLst/>
          </a:prstGeom>
          <a:noFill/>
        </p:spPr>
        <p:txBody>
          <a:bodyPr wrap="square" rtlCol="0">
            <a:spAutoFit/>
          </a:bodyPr>
          <a:lstStyle/>
          <a:p>
            <a:endParaRPr lang="en-US" sz="1791"/>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302879"/>
            <a:ext cx="5569043" cy="1196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a:t>
            </a:r>
            <a:r>
              <a:rPr lang="en-US" sz="2189" b="1" dirty="0">
                <a:latin typeface="Times New Roman" panose="02020603050405020304" pitchFamily="18" charset="0"/>
                <a:cs typeface="Times New Roman" panose="02020603050405020304" pitchFamily="18" charset="0"/>
              </a:rPr>
              <a:t>Varun Kumar</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a:t>
            </a:r>
            <a:r>
              <a:rPr lang="en-US" sz="2189" b="1" dirty="0">
                <a:latin typeface="Times New Roman" panose="02020603050405020304" pitchFamily="18" charset="0"/>
                <a:cs typeface="Times New Roman" panose="02020603050405020304" pitchFamily="18" charset="0"/>
              </a:rPr>
              <a:t>192110128</a:t>
            </a:r>
          </a:p>
          <a:p>
            <a:pPr algn="r"/>
            <a:r>
              <a:rPr lang="en-US" sz="2189" b="1" dirty="0">
                <a:solidFill>
                  <a:schemeClr val="bg1"/>
                </a:solidFill>
                <a:latin typeface="Times New Roman" panose="02020603050405020304" pitchFamily="18" charset="0"/>
                <a:cs typeface="Times New Roman" panose="02020603050405020304" pitchFamily="18" charset="0"/>
              </a:rPr>
              <a:t>Guided by: </a:t>
            </a:r>
            <a:r>
              <a:rPr lang="en-US" sz="2800" b="1" dirty="0">
                <a:latin typeface="Times New Roman" panose="02020603050405020304" pitchFamily="18" charset="0"/>
                <a:cs typeface="Times New Roman" panose="02020603050405020304" pitchFamily="18" charset="0"/>
              </a:rPr>
              <a:t>Dr</a:t>
            </a:r>
            <a:r>
              <a:rPr lang="en-US" sz="2400" b="1" dirty="0">
                <a:latin typeface="Times New Roman" panose="02020603050405020304" pitchFamily="18" charset="0"/>
                <a:cs typeface="Times New Roman" panose="02020603050405020304" pitchFamily="18" charset="0"/>
              </a:rPr>
              <a:t>.</a:t>
            </a:r>
            <a:r>
              <a:rPr lang="en-IN" sz="2400" b="1" i="0" u="none" strike="noStrike" dirty="0">
                <a:effectLst/>
                <a:latin typeface="Times New Roman" panose="02020603050405020304" pitchFamily="18" charset="0"/>
              </a:rPr>
              <a:t> </a:t>
            </a:r>
            <a:r>
              <a:rPr lang="en-IN" sz="2400" b="1" i="0" u="none" strike="noStrike" dirty="0" err="1">
                <a:solidFill>
                  <a:srgbClr val="000000"/>
                </a:solidFill>
                <a:effectLst/>
                <a:latin typeface="Times New Roman" panose="02020603050405020304" pitchFamily="18" charset="0"/>
              </a:rPr>
              <a:t>J.Joslin</a:t>
            </a:r>
            <a:r>
              <a:rPr lang="en-IN" sz="2400" b="1" i="0" u="none" strike="noStrike" dirty="0">
                <a:solidFill>
                  <a:srgbClr val="000000"/>
                </a:solidFill>
                <a:effectLst/>
                <a:latin typeface="Times New Roman" panose="02020603050405020304" pitchFamily="18" charset="0"/>
              </a:rPr>
              <a:t> </a:t>
            </a:r>
            <a:r>
              <a:rPr lang="en-IN" sz="2400" b="1" i="0" u="none" strike="noStrike" dirty="0" err="1">
                <a:solidFill>
                  <a:srgbClr val="000000"/>
                </a:solidFill>
                <a:effectLst/>
                <a:latin typeface="Times New Roman" panose="02020603050405020304" pitchFamily="18" charset="0"/>
              </a:rPr>
              <a:t>Jeya</a:t>
            </a:r>
            <a:r>
              <a:rPr lang="en-IN" sz="2400" b="1" i="0" u="none" strike="noStrike" dirty="0">
                <a:solidFill>
                  <a:srgbClr val="000000"/>
                </a:solidFill>
                <a:effectLst/>
                <a:latin typeface="Times New Roman" panose="02020603050405020304" pitchFamily="18" charset="0"/>
              </a:rPr>
              <a:t> Sheela</a:t>
            </a:r>
            <a:endParaRPr lang="en-US" sz="2189" b="1" dirty="0">
              <a:solidFill>
                <a:schemeClr val="bg1"/>
              </a:solidFill>
              <a:latin typeface="Times New Roman" panose="02020603050405020304" pitchFamily="18" charset="0"/>
              <a:cs typeface="Times New Roman" panose="02020603050405020304" pitchFamily="18" charset="0"/>
            </a:endParaRPr>
          </a:p>
        </p:txBody>
      </p:sp>
      <p:sp>
        <p:nvSpPr>
          <p:cNvPr id="2" name="Rectangle: Rounded Corners 2">
            <a:extLst>
              <a:ext uri="{FF2B5EF4-FFF2-40B4-BE49-F238E27FC236}">
                <a16:creationId xmlns:a16="http://schemas.microsoft.com/office/drawing/2014/main" id="{1C7EF6A8-5BF5-7D4F-DE96-AF5B70C7BBE1}"/>
              </a:ext>
            </a:extLst>
          </p:cNvPr>
          <p:cNvSpPr/>
          <p:nvPr/>
        </p:nvSpPr>
        <p:spPr>
          <a:xfrm>
            <a:off x="460376" y="11583367"/>
            <a:ext cx="2877364" cy="1658462"/>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190" b="1" i="0" dirty="0">
                <a:solidFill>
                  <a:schemeClr val="tx1"/>
                </a:solidFill>
                <a:effectLst/>
                <a:latin typeface="Times New Roman" panose="02020603050405020304" pitchFamily="18" charset="0"/>
                <a:cs typeface="Times New Roman" panose="02020603050405020304" pitchFamily="18" charset="0"/>
              </a:rPr>
              <a:t>Data Collection</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3" name="Arrow: Left 57">
            <a:extLst>
              <a:ext uri="{FF2B5EF4-FFF2-40B4-BE49-F238E27FC236}">
                <a16:creationId xmlns:a16="http://schemas.microsoft.com/office/drawing/2014/main" id="{C762691E-6921-01CA-E761-77AF1A89CEBA}"/>
              </a:ext>
            </a:extLst>
          </p:cNvPr>
          <p:cNvSpPr/>
          <p:nvPr/>
        </p:nvSpPr>
        <p:spPr>
          <a:xfrm rot="16200000">
            <a:off x="12277214" y="11195302"/>
            <a:ext cx="414363" cy="3047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46">
            <a:extLst>
              <a:ext uri="{FF2B5EF4-FFF2-40B4-BE49-F238E27FC236}">
                <a16:creationId xmlns:a16="http://schemas.microsoft.com/office/drawing/2014/main" id="{9568CF55-F9A8-F768-552C-D79E6675F92C}"/>
              </a:ext>
            </a:extLst>
          </p:cNvPr>
          <p:cNvSpPr/>
          <p:nvPr/>
        </p:nvSpPr>
        <p:spPr>
          <a:xfrm>
            <a:off x="4023361" y="11704320"/>
            <a:ext cx="2362200" cy="1502990"/>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Data Preprocessing                                and Feature                                                Extraction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21" name="Rectangle: Rounded Corners 47">
            <a:extLst>
              <a:ext uri="{FF2B5EF4-FFF2-40B4-BE49-F238E27FC236}">
                <a16:creationId xmlns:a16="http://schemas.microsoft.com/office/drawing/2014/main" id="{89E4247B-B53D-652E-4283-883925276210}"/>
              </a:ext>
            </a:extLst>
          </p:cNvPr>
          <p:cNvSpPr/>
          <p:nvPr/>
        </p:nvSpPr>
        <p:spPr>
          <a:xfrm>
            <a:off x="8283841" y="10539130"/>
            <a:ext cx="2294313" cy="1518434"/>
          </a:xfrm>
          <a:prstGeom prst="roundRect">
            <a:avLst>
              <a:gd name="adj" fmla="val 681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Model Development</a:t>
            </a:r>
          </a:p>
          <a:p>
            <a:pPr algn="ctr"/>
            <a:r>
              <a:rPr lang="en-US" b="1" dirty="0">
                <a:solidFill>
                  <a:schemeClr val="tx1"/>
                </a:solidFill>
                <a:latin typeface="Times New Roman" panose="02020603050405020304" pitchFamily="18" charset="0"/>
                <a:cs typeface="Times New Roman" panose="02020603050405020304" pitchFamily="18" charset="0"/>
              </a:rPr>
              <a:t>(SVM)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25" name="Arrow: Left 57">
            <a:extLst>
              <a:ext uri="{FF2B5EF4-FFF2-40B4-BE49-F238E27FC236}">
                <a16:creationId xmlns:a16="http://schemas.microsoft.com/office/drawing/2014/main" id="{D6E7F3F9-70E0-C949-AE13-3ECCCAD7C1EF}"/>
              </a:ext>
            </a:extLst>
          </p:cNvPr>
          <p:cNvSpPr/>
          <p:nvPr/>
        </p:nvSpPr>
        <p:spPr>
          <a:xfrm rot="10800000">
            <a:off x="7419027" y="11051084"/>
            <a:ext cx="414856" cy="2962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28">
            <a:extLst>
              <a:ext uri="{FF2B5EF4-FFF2-40B4-BE49-F238E27FC236}">
                <a16:creationId xmlns:a16="http://schemas.microsoft.com/office/drawing/2014/main" id="{1AA31655-C0CB-0DE9-E2A6-06A3529B53E1}"/>
              </a:ext>
            </a:extLst>
          </p:cNvPr>
          <p:cNvSpPr/>
          <p:nvPr/>
        </p:nvSpPr>
        <p:spPr>
          <a:xfrm>
            <a:off x="8283841" y="13520341"/>
            <a:ext cx="2294312" cy="1518434"/>
          </a:xfrm>
          <a:prstGeom prst="roundRect">
            <a:avLst>
              <a:gd name="adj" fmla="val 1204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Model Development</a:t>
            </a:r>
          </a:p>
          <a:p>
            <a:pPr algn="ctr"/>
            <a:r>
              <a:rPr lang="en-US" b="1" dirty="0">
                <a:solidFill>
                  <a:schemeClr val="tx1"/>
                </a:solidFill>
                <a:latin typeface="Times New Roman" panose="02020603050405020304" pitchFamily="18" charset="0"/>
                <a:cs typeface="Times New Roman" panose="02020603050405020304" pitchFamily="18" charset="0"/>
              </a:rPr>
              <a:t>(Linear SVC)</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2" name="Arrow: Left 57">
            <a:extLst>
              <a:ext uri="{FF2B5EF4-FFF2-40B4-BE49-F238E27FC236}">
                <a16:creationId xmlns:a16="http://schemas.microsoft.com/office/drawing/2014/main" id="{25A14256-8A0E-894C-CD2D-C0BDC298A32E}"/>
              </a:ext>
            </a:extLst>
          </p:cNvPr>
          <p:cNvSpPr/>
          <p:nvPr/>
        </p:nvSpPr>
        <p:spPr>
          <a:xfrm rot="16200000">
            <a:off x="6919623" y="13387795"/>
            <a:ext cx="424728" cy="290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Left 57">
            <a:extLst>
              <a:ext uri="{FF2B5EF4-FFF2-40B4-BE49-F238E27FC236}">
                <a16:creationId xmlns:a16="http://schemas.microsoft.com/office/drawing/2014/main" id="{DB566095-86A0-3A4D-2C38-B7F18781BFB8}"/>
              </a:ext>
            </a:extLst>
          </p:cNvPr>
          <p:cNvSpPr/>
          <p:nvPr/>
        </p:nvSpPr>
        <p:spPr>
          <a:xfrm rot="10800000">
            <a:off x="11036080" y="14136511"/>
            <a:ext cx="378004" cy="2449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Rounded Corners 44">
            <a:extLst>
              <a:ext uri="{FF2B5EF4-FFF2-40B4-BE49-F238E27FC236}">
                <a16:creationId xmlns:a16="http://schemas.microsoft.com/office/drawing/2014/main" id="{AE69271C-3A70-21CE-EDAF-FECAE7E908C4}"/>
              </a:ext>
            </a:extLst>
          </p:cNvPr>
          <p:cNvSpPr/>
          <p:nvPr/>
        </p:nvSpPr>
        <p:spPr>
          <a:xfrm>
            <a:off x="13465091" y="11722574"/>
            <a:ext cx="2294313" cy="1501354"/>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Comparison Analysis and Statistical Testing</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0" name="Arrow: Left 57">
            <a:extLst>
              <a:ext uri="{FF2B5EF4-FFF2-40B4-BE49-F238E27FC236}">
                <a16:creationId xmlns:a16="http://schemas.microsoft.com/office/drawing/2014/main" id="{6F33EC67-C32B-BE08-D3DB-4358B6B3AFA1}"/>
              </a:ext>
            </a:extLst>
          </p:cNvPr>
          <p:cNvSpPr/>
          <p:nvPr/>
        </p:nvSpPr>
        <p:spPr>
          <a:xfrm rot="5400000">
            <a:off x="6938637" y="11887711"/>
            <a:ext cx="421924" cy="2955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34">
            <a:extLst>
              <a:ext uri="{FF2B5EF4-FFF2-40B4-BE49-F238E27FC236}">
                <a16:creationId xmlns:a16="http://schemas.microsoft.com/office/drawing/2014/main" id="{168406A4-40A7-E6FA-89BC-74885333B296}"/>
              </a:ext>
            </a:extLst>
          </p:cNvPr>
          <p:cNvSpPr/>
          <p:nvPr/>
        </p:nvSpPr>
        <p:spPr>
          <a:xfrm>
            <a:off x="17026339" y="11704320"/>
            <a:ext cx="2796244" cy="15013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Output</a:t>
            </a:r>
          </a:p>
          <a:p>
            <a:pPr algn="ctr"/>
            <a:r>
              <a:rPr lang="en-IN" b="1" dirty="0">
                <a:solidFill>
                  <a:schemeClr val="tx1"/>
                </a:solidFill>
                <a:latin typeface="Times New Roman" panose="02020603050405020304" pitchFamily="18" charset="0"/>
                <a:cs typeface="Times New Roman" panose="02020603050405020304" pitchFamily="18" charset="0"/>
              </a:rPr>
              <a:t>Spyware Detection</a:t>
            </a:r>
          </a:p>
        </p:txBody>
      </p:sp>
      <p:sp>
        <p:nvSpPr>
          <p:cNvPr id="44" name="Arrow: Left 57">
            <a:extLst>
              <a:ext uri="{FF2B5EF4-FFF2-40B4-BE49-F238E27FC236}">
                <a16:creationId xmlns:a16="http://schemas.microsoft.com/office/drawing/2014/main" id="{1EF2AC19-EC56-2661-0F58-88C82FC21922}"/>
              </a:ext>
            </a:extLst>
          </p:cNvPr>
          <p:cNvSpPr/>
          <p:nvPr/>
        </p:nvSpPr>
        <p:spPr>
          <a:xfrm rot="10800000">
            <a:off x="11038171" y="11176257"/>
            <a:ext cx="373823" cy="2483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Left 57">
            <a:extLst>
              <a:ext uri="{FF2B5EF4-FFF2-40B4-BE49-F238E27FC236}">
                <a16:creationId xmlns:a16="http://schemas.microsoft.com/office/drawing/2014/main" id="{93FF1B68-9E5C-044F-E304-0109CC5F1D58}"/>
              </a:ext>
            </a:extLst>
          </p:cNvPr>
          <p:cNvSpPr/>
          <p:nvPr/>
        </p:nvSpPr>
        <p:spPr>
          <a:xfrm rot="10800000">
            <a:off x="7423607" y="14223303"/>
            <a:ext cx="420160" cy="2863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Arrow: Left 57">
            <a:extLst>
              <a:ext uri="{FF2B5EF4-FFF2-40B4-BE49-F238E27FC236}">
                <a16:creationId xmlns:a16="http://schemas.microsoft.com/office/drawing/2014/main" id="{400882C8-1BF4-545F-5C14-8862EADFF53C}"/>
              </a:ext>
            </a:extLst>
          </p:cNvPr>
          <p:cNvSpPr/>
          <p:nvPr/>
        </p:nvSpPr>
        <p:spPr>
          <a:xfrm rot="10800000">
            <a:off x="3483018" y="12273088"/>
            <a:ext cx="414856" cy="2962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Left 57">
            <a:extLst>
              <a:ext uri="{FF2B5EF4-FFF2-40B4-BE49-F238E27FC236}">
                <a16:creationId xmlns:a16="http://schemas.microsoft.com/office/drawing/2014/main" id="{F843B665-311B-DB0D-1DF9-170BA6CC702D}"/>
              </a:ext>
            </a:extLst>
          </p:cNvPr>
          <p:cNvSpPr/>
          <p:nvPr/>
        </p:nvSpPr>
        <p:spPr>
          <a:xfrm rot="10800000">
            <a:off x="16266327" y="12426149"/>
            <a:ext cx="414856" cy="2962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Left 57">
            <a:extLst>
              <a:ext uri="{FF2B5EF4-FFF2-40B4-BE49-F238E27FC236}">
                <a16:creationId xmlns:a16="http://schemas.microsoft.com/office/drawing/2014/main" id="{E1DF4B9C-BA74-3EFF-FABB-E17449D3C964}"/>
              </a:ext>
            </a:extLst>
          </p:cNvPr>
          <p:cNvSpPr/>
          <p:nvPr/>
        </p:nvSpPr>
        <p:spPr>
          <a:xfrm rot="5400000">
            <a:off x="12298457" y="13990534"/>
            <a:ext cx="421924" cy="2955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Arrow: Left 57">
            <a:extLst>
              <a:ext uri="{FF2B5EF4-FFF2-40B4-BE49-F238E27FC236}">
                <a16:creationId xmlns:a16="http://schemas.microsoft.com/office/drawing/2014/main" id="{1BCEEA36-A429-66E6-906E-DEE674C64988}"/>
              </a:ext>
            </a:extLst>
          </p:cNvPr>
          <p:cNvSpPr/>
          <p:nvPr/>
        </p:nvSpPr>
        <p:spPr>
          <a:xfrm rot="10800000">
            <a:off x="12375723" y="12426149"/>
            <a:ext cx="414856" cy="2962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F25F359D-ECD3-D977-E1BB-3F4B75AD81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3957" y="16504527"/>
            <a:ext cx="3973243" cy="3414973"/>
          </a:xfrm>
          <a:prstGeom prst="rect">
            <a:avLst/>
          </a:prstGeom>
        </p:spPr>
      </p:pic>
      <p:graphicFrame>
        <p:nvGraphicFramePr>
          <p:cNvPr id="11" name="Table 10">
            <a:extLst>
              <a:ext uri="{FF2B5EF4-FFF2-40B4-BE49-F238E27FC236}">
                <a16:creationId xmlns:a16="http://schemas.microsoft.com/office/drawing/2014/main" id="{E75B83AC-8D7F-7831-922A-5241914A4D3D}"/>
              </a:ext>
            </a:extLst>
          </p:cNvPr>
          <p:cNvGraphicFramePr>
            <a:graphicFrameLocks noGrp="1"/>
          </p:cNvGraphicFramePr>
          <p:nvPr>
            <p:extLst>
              <p:ext uri="{D42A27DB-BD31-4B8C-83A1-F6EECF244321}">
                <p14:modId xmlns:p14="http://schemas.microsoft.com/office/powerpoint/2010/main" val="540205797"/>
              </p:ext>
            </p:extLst>
          </p:nvPr>
        </p:nvGraphicFramePr>
        <p:xfrm>
          <a:off x="4420732" y="16535896"/>
          <a:ext cx="6236382" cy="3384804"/>
        </p:xfrm>
        <a:graphic>
          <a:graphicData uri="http://schemas.openxmlformats.org/drawingml/2006/table">
            <a:tbl>
              <a:tblPr/>
              <a:tblGrid>
                <a:gridCol w="1039397">
                  <a:extLst>
                    <a:ext uri="{9D8B030D-6E8A-4147-A177-3AD203B41FA5}">
                      <a16:colId xmlns:a16="http://schemas.microsoft.com/office/drawing/2014/main" val="3114997985"/>
                    </a:ext>
                  </a:extLst>
                </a:gridCol>
                <a:gridCol w="1039397">
                  <a:extLst>
                    <a:ext uri="{9D8B030D-6E8A-4147-A177-3AD203B41FA5}">
                      <a16:colId xmlns:a16="http://schemas.microsoft.com/office/drawing/2014/main" val="3849534564"/>
                    </a:ext>
                  </a:extLst>
                </a:gridCol>
                <a:gridCol w="1039397">
                  <a:extLst>
                    <a:ext uri="{9D8B030D-6E8A-4147-A177-3AD203B41FA5}">
                      <a16:colId xmlns:a16="http://schemas.microsoft.com/office/drawing/2014/main" val="2566089106"/>
                    </a:ext>
                  </a:extLst>
                </a:gridCol>
                <a:gridCol w="1039397">
                  <a:extLst>
                    <a:ext uri="{9D8B030D-6E8A-4147-A177-3AD203B41FA5}">
                      <a16:colId xmlns:a16="http://schemas.microsoft.com/office/drawing/2014/main" val="2995443572"/>
                    </a:ext>
                  </a:extLst>
                </a:gridCol>
                <a:gridCol w="1039397">
                  <a:extLst>
                    <a:ext uri="{9D8B030D-6E8A-4147-A177-3AD203B41FA5}">
                      <a16:colId xmlns:a16="http://schemas.microsoft.com/office/drawing/2014/main" val="904804062"/>
                    </a:ext>
                  </a:extLst>
                </a:gridCol>
                <a:gridCol w="1039397">
                  <a:extLst>
                    <a:ext uri="{9D8B030D-6E8A-4147-A177-3AD203B41FA5}">
                      <a16:colId xmlns:a16="http://schemas.microsoft.com/office/drawing/2014/main" val="1669474549"/>
                    </a:ext>
                  </a:extLst>
                </a:gridCol>
              </a:tblGrid>
              <a:tr h="1105028">
                <a:tc>
                  <a:txBody>
                    <a:bodyPr/>
                    <a:lstStyle/>
                    <a:p>
                      <a:pPr fontAlgn="t"/>
                      <a:br>
                        <a:rPr lang="en-IN" sz="2190" dirty="0">
                          <a:effectLst/>
                          <a:latin typeface="Times New Roman" panose="02020603050405020304" pitchFamily="18" charset="0"/>
                          <a:cs typeface="Times New Roman" panose="02020603050405020304" pitchFamily="18" charset="0"/>
                        </a:rPr>
                      </a:b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Algorithm</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        N</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Mean</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Std.Deviation</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Std.Error Mean</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6128812"/>
                  </a:ext>
                </a:extLst>
              </a:tr>
              <a:tr h="1431911">
                <a:tc rowSpan="2">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Accuracy</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264A60"/>
                          </a:solidFill>
                          <a:effectLst/>
                          <a:latin typeface="Times New Roman" panose="02020603050405020304" pitchFamily="18" charset="0"/>
                          <a:cs typeface="Times New Roman" panose="02020603050405020304" pitchFamily="18" charset="0"/>
                        </a:rPr>
                        <a:t>Support vector machine</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15</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91.93</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23.237</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6.00</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05534665"/>
                  </a:ext>
                </a:extLst>
              </a:tr>
              <a:tr h="778147">
                <a:tc vMerge="1">
                  <a:txBody>
                    <a:bodyPr/>
                    <a:lstStyle/>
                    <a:p>
                      <a:endParaRPr lang="en-IN"/>
                    </a:p>
                  </a:txBody>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Linear SVC</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15</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72.40</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1.454</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.375</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5698939"/>
                  </a:ext>
                </a:extLst>
              </a:tr>
            </a:tbl>
          </a:graphicData>
        </a:graphic>
      </p:graphicFrame>
      <p:sp>
        <p:nvSpPr>
          <p:cNvPr id="12" name="Rectangle 1">
            <a:extLst>
              <a:ext uri="{FF2B5EF4-FFF2-40B4-BE49-F238E27FC236}">
                <a16:creationId xmlns:a16="http://schemas.microsoft.com/office/drawing/2014/main" id="{9BD2C685-A609-015C-B317-4BF45B92708C}"/>
              </a:ext>
            </a:extLst>
          </p:cNvPr>
          <p:cNvSpPr>
            <a:spLocks noChangeArrowheads="1"/>
          </p:cNvSpPr>
          <p:nvPr/>
        </p:nvSpPr>
        <p:spPr bwMode="auto">
          <a:xfrm>
            <a:off x="7827963" y="17908588"/>
            <a:ext cx="215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4" name="Table 13">
            <a:extLst>
              <a:ext uri="{FF2B5EF4-FFF2-40B4-BE49-F238E27FC236}">
                <a16:creationId xmlns:a16="http://schemas.microsoft.com/office/drawing/2014/main" id="{C57ABBF9-4D81-B4F6-857C-DCC81768E90E}"/>
              </a:ext>
            </a:extLst>
          </p:cNvPr>
          <p:cNvGraphicFramePr>
            <a:graphicFrameLocks noGrp="1"/>
          </p:cNvGraphicFramePr>
          <p:nvPr>
            <p:extLst>
              <p:ext uri="{D42A27DB-BD31-4B8C-83A1-F6EECF244321}">
                <p14:modId xmlns:p14="http://schemas.microsoft.com/office/powerpoint/2010/main" val="695944073"/>
              </p:ext>
            </p:extLst>
          </p:nvPr>
        </p:nvGraphicFramePr>
        <p:xfrm>
          <a:off x="10858685" y="16521108"/>
          <a:ext cx="10085429" cy="3384805"/>
        </p:xfrm>
        <a:graphic>
          <a:graphicData uri="http://schemas.openxmlformats.org/drawingml/2006/table">
            <a:tbl>
              <a:tblPr/>
              <a:tblGrid>
                <a:gridCol w="1565498">
                  <a:extLst>
                    <a:ext uri="{9D8B030D-6E8A-4147-A177-3AD203B41FA5}">
                      <a16:colId xmlns:a16="http://schemas.microsoft.com/office/drawing/2014/main" val="2554596237"/>
                    </a:ext>
                  </a:extLst>
                </a:gridCol>
                <a:gridCol w="782752">
                  <a:extLst>
                    <a:ext uri="{9D8B030D-6E8A-4147-A177-3AD203B41FA5}">
                      <a16:colId xmlns:a16="http://schemas.microsoft.com/office/drawing/2014/main" val="2528410053"/>
                    </a:ext>
                  </a:extLst>
                </a:gridCol>
                <a:gridCol w="782752">
                  <a:extLst>
                    <a:ext uri="{9D8B030D-6E8A-4147-A177-3AD203B41FA5}">
                      <a16:colId xmlns:a16="http://schemas.microsoft.com/office/drawing/2014/main" val="995213388"/>
                    </a:ext>
                  </a:extLst>
                </a:gridCol>
                <a:gridCol w="767696">
                  <a:extLst>
                    <a:ext uri="{9D8B030D-6E8A-4147-A177-3AD203B41FA5}">
                      <a16:colId xmlns:a16="http://schemas.microsoft.com/office/drawing/2014/main" val="1091181094"/>
                    </a:ext>
                  </a:extLst>
                </a:gridCol>
                <a:gridCol w="888121">
                  <a:extLst>
                    <a:ext uri="{9D8B030D-6E8A-4147-A177-3AD203B41FA5}">
                      <a16:colId xmlns:a16="http://schemas.microsoft.com/office/drawing/2014/main" val="3674399720"/>
                    </a:ext>
                  </a:extLst>
                </a:gridCol>
                <a:gridCol w="1174125">
                  <a:extLst>
                    <a:ext uri="{9D8B030D-6E8A-4147-A177-3AD203B41FA5}">
                      <a16:colId xmlns:a16="http://schemas.microsoft.com/office/drawing/2014/main" val="2661477281"/>
                    </a:ext>
                  </a:extLst>
                </a:gridCol>
                <a:gridCol w="1234334">
                  <a:extLst>
                    <a:ext uri="{9D8B030D-6E8A-4147-A177-3AD203B41FA5}">
                      <a16:colId xmlns:a16="http://schemas.microsoft.com/office/drawing/2014/main" val="3964332934"/>
                    </a:ext>
                  </a:extLst>
                </a:gridCol>
                <a:gridCol w="1128965">
                  <a:extLst>
                    <a:ext uri="{9D8B030D-6E8A-4147-A177-3AD203B41FA5}">
                      <a16:colId xmlns:a16="http://schemas.microsoft.com/office/drawing/2014/main" val="422492448"/>
                    </a:ext>
                  </a:extLst>
                </a:gridCol>
                <a:gridCol w="827908">
                  <a:extLst>
                    <a:ext uri="{9D8B030D-6E8A-4147-A177-3AD203B41FA5}">
                      <a16:colId xmlns:a16="http://schemas.microsoft.com/office/drawing/2014/main" val="3829058846"/>
                    </a:ext>
                  </a:extLst>
                </a:gridCol>
                <a:gridCol w="933278">
                  <a:extLst>
                    <a:ext uri="{9D8B030D-6E8A-4147-A177-3AD203B41FA5}">
                      <a16:colId xmlns:a16="http://schemas.microsoft.com/office/drawing/2014/main" val="3384632710"/>
                    </a:ext>
                  </a:extLst>
                </a:gridCol>
              </a:tblGrid>
              <a:tr h="471875">
                <a:tc rowSpan="3">
                  <a:txBody>
                    <a:bodyPr/>
                    <a:lstStyle/>
                    <a:p>
                      <a:pPr fontAlgn="t"/>
                      <a:br>
                        <a:rPr lang="en-IN" sz="2190" dirty="0">
                          <a:effectLst/>
                          <a:latin typeface="Times New Roman" panose="02020603050405020304" pitchFamily="18" charset="0"/>
                          <a:cs typeface="Times New Roman" panose="02020603050405020304" pitchFamily="18" charset="0"/>
                        </a:rPr>
                      </a:b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rtl="0" fontAlgn="t">
                        <a:spcBef>
                          <a:spcPts val="0"/>
                        </a:spcBef>
                        <a:spcAft>
                          <a:spcPts val="0"/>
                        </a:spcAft>
                      </a:pPr>
                      <a:r>
                        <a:rPr lang="en-GB" sz="2190" b="0" i="0" u="none" strike="noStrike" dirty="0" err="1">
                          <a:solidFill>
                            <a:srgbClr val="000000"/>
                          </a:solidFill>
                          <a:effectLst/>
                          <a:latin typeface="Times New Roman" panose="02020603050405020304" pitchFamily="18" charset="0"/>
                          <a:cs typeface="Times New Roman" panose="02020603050405020304" pitchFamily="18" charset="0"/>
                        </a:rPr>
                        <a:t>Levene’Test</a:t>
                      </a:r>
                      <a:endParaRPr lang="en-GB"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gridSpan="7">
                  <a:txBody>
                    <a:bodyPr/>
                    <a:lstStyle/>
                    <a:p>
                      <a:pPr algn="ctr" rtl="0" fontAlgn="t">
                        <a:spcBef>
                          <a:spcPts val="0"/>
                        </a:spcBef>
                        <a:spcAft>
                          <a:spcPts val="0"/>
                        </a:spcAft>
                      </a:pPr>
                      <a:r>
                        <a:rPr lang="en-GB" sz="2190" b="0" i="0" u="none" strike="noStrike" dirty="0">
                          <a:solidFill>
                            <a:srgbClr val="000000"/>
                          </a:solidFill>
                          <a:effectLst/>
                          <a:latin typeface="Times New Roman" panose="02020603050405020304" pitchFamily="18" charset="0"/>
                          <a:cs typeface="Times New Roman" panose="02020603050405020304" pitchFamily="18" charset="0"/>
                        </a:rPr>
                        <a:t>      T-Test For Equality Of Means</a:t>
                      </a:r>
                      <a:endParaRPr lang="en-GB"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75569829"/>
                  </a:ext>
                </a:extLst>
              </a:tr>
              <a:tr h="813685">
                <a:tc vMerge="1">
                  <a:txBody>
                    <a:bodyPr/>
                    <a:lstStyle/>
                    <a:p>
                      <a:endParaRPr lang="en-IN"/>
                    </a:p>
                  </a:txBody>
                  <a:tcPr/>
                </a:tc>
                <a:tc rowSpan="2">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219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   F</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br>
                        <a:rPr lang="en-IN" sz="2190" dirty="0">
                          <a:effectLst/>
                          <a:latin typeface="Times New Roman" panose="02020603050405020304" pitchFamily="18" charset="0"/>
                          <a:cs typeface="Times New Roman" panose="02020603050405020304" pitchFamily="18" charset="0"/>
                        </a:rPr>
                      </a:br>
                      <a:r>
                        <a:rPr lang="en-IN" sz="2190" b="0" i="0" u="none" strike="noStrike" dirty="0">
                          <a:solidFill>
                            <a:srgbClr val="000000"/>
                          </a:solidFill>
                          <a:effectLst/>
                          <a:latin typeface="Times New Roman" panose="02020603050405020304" pitchFamily="18" charset="0"/>
                          <a:cs typeface="Times New Roman" panose="02020603050405020304" pitchFamily="18" charset="0"/>
                        </a:rPr>
                        <a:t>   Sig</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br>
                        <a:rPr lang="en-IN" sz="2190" dirty="0">
                          <a:effectLst/>
                          <a:latin typeface="Times New Roman" panose="02020603050405020304" pitchFamily="18" charset="0"/>
                          <a:cs typeface="Times New Roman" panose="02020603050405020304" pitchFamily="18" charset="0"/>
                        </a:rPr>
                      </a:br>
                      <a:r>
                        <a:rPr lang="en-IN" sz="2190" b="0" i="0" u="none" strike="noStrike" dirty="0">
                          <a:solidFill>
                            <a:srgbClr val="000000"/>
                          </a:solidFill>
                          <a:effectLst/>
                          <a:latin typeface="Times New Roman" panose="02020603050405020304" pitchFamily="18" charset="0"/>
                          <a:cs typeface="Times New Roman" panose="02020603050405020304" pitchFamily="18" charset="0"/>
                        </a:rPr>
                        <a:t>     t</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br>
                        <a:rPr lang="en-IN" sz="2190">
                          <a:effectLst/>
                          <a:latin typeface="Times New Roman" panose="02020603050405020304" pitchFamily="18" charset="0"/>
                          <a:cs typeface="Times New Roman" panose="02020603050405020304" pitchFamily="18" charset="0"/>
                        </a:rPr>
                      </a:br>
                      <a:r>
                        <a:rPr lang="en-IN" sz="2190" b="0" i="0" u="none" strike="noStrike">
                          <a:solidFill>
                            <a:srgbClr val="000000"/>
                          </a:solidFill>
                          <a:effectLst/>
                          <a:latin typeface="Times New Roman" panose="02020603050405020304" pitchFamily="18" charset="0"/>
                          <a:cs typeface="Times New Roman" panose="02020603050405020304" pitchFamily="18" charset="0"/>
                        </a:rPr>
                        <a:t>     df</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  Sig(2-tailed)</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Mean</a:t>
                      </a:r>
                      <a:endParaRPr lang="en-IN" sz="219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difference</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rtl="0" fontAlgn="t">
                        <a:spcBef>
                          <a:spcPts val="0"/>
                        </a:spcBef>
                        <a:spcAft>
                          <a:spcPts val="0"/>
                        </a:spcAft>
                      </a:pPr>
                      <a:r>
                        <a:rPr lang="en-IN" sz="2190" b="0" i="0" u="none" strike="noStrike" dirty="0" err="1">
                          <a:solidFill>
                            <a:srgbClr val="000000"/>
                          </a:solidFill>
                          <a:effectLst/>
                          <a:latin typeface="Times New Roman" panose="02020603050405020304" pitchFamily="18" charset="0"/>
                          <a:cs typeface="Times New Roman" panose="02020603050405020304" pitchFamily="18" charset="0"/>
                        </a:rPr>
                        <a:t>StdError</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rtl="0" fontAlgn="t">
                        <a:spcBef>
                          <a:spcPts val="0"/>
                        </a:spcBef>
                        <a:spcAft>
                          <a:spcPts val="0"/>
                        </a:spcAft>
                      </a:pPr>
                      <a:r>
                        <a:rPr lang="en-GB" sz="2190" b="0" i="0" u="none" strike="noStrike" dirty="0">
                          <a:solidFill>
                            <a:srgbClr val="000000"/>
                          </a:solidFill>
                          <a:effectLst/>
                          <a:latin typeface="Times New Roman" panose="02020603050405020304" pitchFamily="18" charset="0"/>
                          <a:cs typeface="Times New Roman" panose="02020603050405020304" pitchFamily="18" charset="0"/>
                        </a:rPr>
                        <a:t>95% Confidence</a:t>
                      </a:r>
                      <a:endParaRPr lang="en-GB"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3947409590"/>
                  </a:ext>
                </a:extLst>
              </a:tr>
              <a:tr h="471875">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lower</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upper</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4307423"/>
                  </a:ext>
                </a:extLst>
              </a:tr>
              <a:tr h="813685">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Equal Variances</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3.657</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.066</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2.406</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28</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.023</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14.467</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6.012</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2.152</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26.781</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5588033"/>
                  </a:ext>
                </a:extLst>
              </a:tr>
              <a:tr h="813685">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No Equal Variances </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IN" sz="2190" dirty="0">
                          <a:effectLst/>
                          <a:latin typeface="Times New Roman" panose="02020603050405020304" pitchFamily="18" charset="0"/>
                          <a:cs typeface="Times New Roman" panose="02020603050405020304" pitchFamily="18" charset="0"/>
                        </a:rPr>
                      </a:b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IN" sz="2190">
                          <a:effectLst/>
                          <a:latin typeface="Times New Roman" panose="02020603050405020304" pitchFamily="18" charset="0"/>
                          <a:cs typeface="Times New Roman" panose="02020603050405020304" pitchFamily="18" charset="0"/>
                        </a:rPr>
                      </a:b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2.406</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a:solidFill>
                            <a:srgbClr val="000000"/>
                          </a:solidFill>
                          <a:effectLst/>
                          <a:latin typeface="Times New Roman" panose="02020603050405020304" pitchFamily="18" charset="0"/>
                          <a:cs typeface="Times New Roman" panose="02020603050405020304" pitchFamily="18" charset="0"/>
                        </a:rPr>
                        <a:t>14.110</a:t>
                      </a:r>
                      <a:endParaRPr lang="en-IN" sz="219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.030</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14.467</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6.012</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1.582</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2190" b="0" i="0" u="none" strike="noStrike" dirty="0">
                          <a:solidFill>
                            <a:srgbClr val="000000"/>
                          </a:solidFill>
                          <a:effectLst/>
                          <a:latin typeface="Times New Roman" panose="02020603050405020304" pitchFamily="18" charset="0"/>
                          <a:cs typeface="Times New Roman" panose="02020603050405020304" pitchFamily="18" charset="0"/>
                        </a:rPr>
                        <a:t>27.351</a:t>
                      </a:r>
                      <a:endParaRPr lang="en-IN" sz="219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6685653"/>
                  </a:ext>
                </a:extLst>
              </a:tr>
            </a:tbl>
          </a:graphicData>
        </a:graphic>
      </p:graphicFrame>
      <p:sp>
        <p:nvSpPr>
          <p:cNvPr id="27" name="Rectangle 2">
            <a:extLst>
              <a:ext uri="{FF2B5EF4-FFF2-40B4-BE49-F238E27FC236}">
                <a16:creationId xmlns:a16="http://schemas.microsoft.com/office/drawing/2014/main" id="{5C0BAC07-08EC-AD16-A004-2A6A6BE0B769}"/>
              </a:ext>
            </a:extLst>
          </p:cNvPr>
          <p:cNvSpPr>
            <a:spLocks noChangeArrowheads="1"/>
          </p:cNvSpPr>
          <p:nvPr/>
        </p:nvSpPr>
        <p:spPr bwMode="auto">
          <a:xfrm>
            <a:off x="8975725" y="16044863"/>
            <a:ext cx="215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5" name="AutoShape 4" descr="What is malware and how cybercriminals use it | McAfee">
            <a:extLst>
              <a:ext uri="{FF2B5EF4-FFF2-40B4-BE49-F238E27FC236}">
                <a16:creationId xmlns:a16="http://schemas.microsoft.com/office/drawing/2014/main" id="{976001FF-8D0B-B508-4A86-25F1B6F8D7C5}"/>
              </a:ext>
            </a:extLst>
          </p:cNvPr>
          <p:cNvSpPr>
            <a:spLocks noChangeAspect="1" noChangeArrowheads="1"/>
          </p:cNvSpPr>
          <p:nvPr/>
        </p:nvSpPr>
        <p:spPr bwMode="auto">
          <a:xfrm>
            <a:off x="10647363" y="16227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Keeping digital devices safe from malware - BBC Bitesize">
            <a:extLst>
              <a:ext uri="{FF2B5EF4-FFF2-40B4-BE49-F238E27FC236}">
                <a16:creationId xmlns:a16="http://schemas.microsoft.com/office/drawing/2014/main" id="{94A0CA33-1195-7037-0C0D-211AB03E774A}"/>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5914914" y="4577761"/>
            <a:ext cx="5406924" cy="46924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286F579-6D7C-6C2F-55AC-F16459C52363}"/>
              </a:ext>
            </a:extLst>
          </p:cNvPr>
          <p:cNvSpPr txBox="1"/>
          <p:nvPr/>
        </p:nvSpPr>
        <p:spPr>
          <a:xfrm>
            <a:off x="6299042" y="16009080"/>
            <a:ext cx="2316480" cy="429348"/>
          </a:xfrm>
          <a:prstGeom prst="rect">
            <a:avLst/>
          </a:prstGeom>
          <a:noFill/>
        </p:spPr>
        <p:txBody>
          <a:bodyPr wrap="square" rtlCol="0">
            <a:spAutoFit/>
          </a:bodyPr>
          <a:lstStyle/>
          <a:p>
            <a:r>
              <a:rPr lang="en-IN" sz="2190" b="1" dirty="0">
                <a:latin typeface="Times New Roman" panose="02020603050405020304" pitchFamily="18" charset="0"/>
                <a:cs typeface="Times New Roman" panose="02020603050405020304" pitchFamily="18" charset="0"/>
              </a:rPr>
              <a:t>Group Statistics</a:t>
            </a:r>
          </a:p>
        </p:txBody>
      </p:sp>
      <p:sp>
        <p:nvSpPr>
          <p:cNvPr id="28" name="TextBox 27">
            <a:extLst>
              <a:ext uri="{FF2B5EF4-FFF2-40B4-BE49-F238E27FC236}">
                <a16:creationId xmlns:a16="http://schemas.microsoft.com/office/drawing/2014/main" id="{47E81D9F-1204-1441-B890-DBE708F3C1A2}"/>
              </a:ext>
            </a:extLst>
          </p:cNvPr>
          <p:cNvSpPr txBox="1"/>
          <p:nvPr/>
        </p:nvSpPr>
        <p:spPr>
          <a:xfrm>
            <a:off x="14842153" y="16014316"/>
            <a:ext cx="3480074" cy="429348"/>
          </a:xfrm>
          <a:prstGeom prst="rect">
            <a:avLst/>
          </a:prstGeom>
          <a:noFill/>
        </p:spPr>
        <p:txBody>
          <a:bodyPr wrap="square" rtlCol="0">
            <a:spAutoFit/>
          </a:bodyPr>
          <a:lstStyle/>
          <a:p>
            <a:r>
              <a:rPr lang="en-IN" sz="2190" b="1" dirty="0">
                <a:latin typeface="Times New Roman" panose="02020603050405020304" pitchFamily="18" charset="0"/>
                <a:cs typeface="Times New Roman" panose="02020603050405020304" pitchFamily="18" charset="0"/>
              </a:rPr>
              <a:t>Independent Samples Test</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2629</TotalTime>
  <Words>754</Words>
  <Application>Microsoft Office PowerPoint</Application>
  <PresentationFormat>Custom</PresentationFormat>
  <Paragraphs>97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varun kumar</cp:lastModifiedBy>
  <cp:revision>72</cp:revision>
  <dcterms:created xsi:type="dcterms:W3CDTF">2023-04-19T08:35:00Z</dcterms:created>
  <dcterms:modified xsi:type="dcterms:W3CDTF">2024-04-16T04:46:47Z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