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8"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5" y="38"/>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paperpile.com/b/ZHzob8/pR8Y" TargetMode="External"/><Relationship Id="rId7" Type="http://schemas.openxmlformats.org/officeDocument/2006/relationships/image" Target="../media/image4.jpeg"/><Relationship Id="rId12" Type="http://schemas.microsoft.com/office/2007/relationships/hdphoto" Target="../media/hdphoto1.wdp"/><Relationship Id="rId2" Type="http://schemas.openxmlformats.org/officeDocument/2006/relationships/hyperlink" Target="http://paperpile.com/b/ZHzob8/l2zr"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e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6" y="3903784"/>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0" y="9966289"/>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6" name="Rectangle 5"/>
          <p:cNvSpPr/>
          <p:nvPr/>
        </p:nvSpPr>
        <p:spPr>
          <a:xfrm>
            <a:off x="-12912" y="15749390"/>
            <a:ext cx="2161243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GB" dirty="0">
              <a:solidFill>
                <a:srgbClr val="000000"/>
              </a:solidFill>
              <a:latin typeface="Times New Roman" panose="02020603050405020304" pitchFamily="18" charset="0"/>
            </a:endParaRPr>
          </a:p>
          <a:p>
            <a:pPr algn="just"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endParaRPr lang="en-GB" sz="2190" b="1"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GB" sz="2190" b="1"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GB" sz="2190"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endParaRPr lang="en-GB" sz="2190" b="1"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GB" sz="2190"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endParaRPr lang="en-GB"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GB" sz="2190" b="1" i="0" u="none" strike="noStrike" dirty="0">
                <a:solidFill>
                  <a:srgbClr val="000000"/>
                </a:solidFill>
                <a:effectLst/>
                <a:latin typeface="Times New Roman" panose="02020603050405020304" pitchFamily="18" charset="0"/>
                <a:cs typeface="Times New Roman" panose="02020603050405020304" pitchFamily="18" charset="0"/>
              </a:rPr>
              <a:t>Statistical Analysis values of Mean accuracy (91.93), Standard Deviation(1.335), and Standard error deviation. The Support Vector Machine Algorithm and the GB algorithm have the values of the Mean accuracy, Standard Deviation, and Standard Error.</a:t>
            </a:r>
            <a:endParaRPr lang="en-GB" sz="2190" b="1" dirty="0">
              <a:solidFill>
                <a:srgbClr val="000000"/>
              </a:solidFill>
              <a:latin typeface="Times New Roman" panose="02020603050405020304" pitchFamily="18" charset="0"/>
              <a:cs typeface="Times New Roman" panose="02020603050405020304" pitchFamily="18" charset="0"/>
            </a:endParaRPr>
          </a:p>
          <a:p>
            <a:pPr marL="342900" indent="-342900" algn="just" rtl="0">
              <a:spcBef>
                <a:spcPts val="1200"/>
              </a:spcBef>
              <a:spcAft>
                <a:spcPts val="1200"/>
              </a:spcAft>
              <a:buFont typeface="Wingdings" panose="05000000000000000000" pitchFamily="2" charset="2"/>
              <a:buChar char="Ø"/>
            </a:pPr>
            <a:r>
              <a:rPr lang="en-GB" sz="2190" b="1" i="0" u="none" strike="noStrike" dirty="0">
                <a:solidFill>
                  <a:srgbClr val="000000"/>
                </a:solidFill>
                <a:effectLst/>
                <a:latin typeface="Times New Roman" panose="02020603050405020304" pitchFamily="18" charset="0"/>
                <a:cs typeface="Times New Roman" panose="02020603050405020304" pitchFamily="18" charset="0"/>
              </a:rPr>
              <a:t>Comparison of Significance Level with value p&lt;0.05. Both Support Vector Machine Algorithm and the GB Algorithm  have a confidence interval of 95% with the significance value 0.000( p&lt;0.05). </a:t>
            </a:r>
            <a:endParaRPr lang="en-GB" sz="2190" b="1" dirty="0">
              <a:effectLst/>
              <a:latin typeface="Times New Roman" panose="02020603050405020304" pitchFamily="18" charset="0"/>
              <a:cs typeface="Times New Roman" panose="02020603050405020304" pitchFamily="18" charset="0"/>
            </a:endParaRPr>
          </a:p>
          <a:p>
            <a:br>
              <a:rPr lang="en-GB" sz="2190" b="1" dirty="0">
                <a:latin typeface="Times New Roman" panose="02020603050405020304" pitchFamily="18" charset="0"/>
                <a:cs typeface="Times New Roman" panose="02020603050405020304" pitchFamily="18" charset="0"/>
              </a:rPr>
            </a:br>
            <a:endParaRPr lang="en-GB" sz="2190" b="1"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GB" sz="2190" b="1" dirty="0">
              <a:effectLst/>
              <a:latin typeface="Times New Roman" panose="02020603050405020304" pitchFamily="18" charset="0"/>
              <a:cs typeface="Times New Roman" panose="02020603050405020304" pitchFamily="18" charset="0"/>
            </a:endParaRPr>
          </a:p>
          <a:p>
            <a:br>
              <a:rPr lang="en-GB" sz="2000" dirty="0"/>
            </a:b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12911" y="21968050"/>
            <a:ext cx="2159952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231713" y="4146691"/>
            <a:ext cx="3314344"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332117" y="15887690"/>
            <a:ext cx="196388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332117" y="22168833"/>
            <a:ext cx="601772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332117" y="27519259"/>
            <a:ext cx="300319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8001" y="2554294"/>
            <a:ext cx="21540553" cy="1200329"/>
          </a:xfrm>
          <a:prstGeom prst="rect">
            <a:avLst/>
          </a:prstGeom>
          <a:noFill/>
        </p:spPr>
        <p:txBody>
          <a:bodyPr wrap="square" rtlCol="0">
            <a:spAutoFit/>
          </a:bodyPr>
          <a:lstStyle/>
          <a:p>
            <a:pPr algn="ctr" rtl="0">
              <a:spcBef>
                <a:spcPts val="0"/>
              </a:spcBef>
              <a:spcAft>
                <a:spcPts val="0"/>
              </a:spcAft>
            </a:pPr>
            <a:r>
              <a:rPr lang="en-GB" sz="3600" b="1" i="0" u="none" strike="noStrike" dirty="0">
                <a:solidFill>
                  <a:srgbClr val="000000"/>
                </a:solidFill>
                <a:effectLst/>
                <a:latin typeface="Times New Roman" panose="02020603050405020304" pitchFamily="18" charset="0"/>
                <a:cs typeface="Times New Roman" panose="02020603050405020304" pitchFamily="18" charset="0"/>
              </a:rPr>
              <a:t>A Meta Classifier Model for Dispatch Spyware Discernment Using Support Vector Machines (SVM) Comparing With Gradient Boosting  Algorithm            </a:t>
            </a:r>
            <a:endParaRPr lang="en-US" sz="36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231713" y="10173361"/>
            <a:ext cx="518753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231713" y="4542375"/>
            <a:ext cx="15732047" cy="5147435"/>
          </a:xfrm>
          <a:prstGeom prst="rect">
            <a:avLst/>
          </a:prstGeom>
          <a:noFill/>
        </p:spPr>
        <p:txBody>
          <a:bodyPr wrap="square" rtlCol="0">
            <a:spAutoFit/>
          </a:bodyPr>
          <a:lstStyle/>
          <a:p>
            <a:endParaRPr lang="en-US" altLang="en-IN" sz="240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GB" altLang="en-IN" sz="2190" b="1" dirty="0">
                <a:latin typeface="Times New Roman" panose="02020603050405020304" pitchFamily="18" charset="0"/>
                <a:cs typeface="Times New Roman" panose="02020603050405020304" pitchFamily="18" charset="0"/>
                <a:sym typeface="+mn-ea"/>
              </a:rPr>
              <a:t>The aim is to develop an advanced system capable of effectively discerning spyware during the dispatch process, leveraging state-of-the-art machine learning techniques.</a:t>
            </a:r>
          </a:p>
          <a:p>
            <a:pPr marL="341254" indent="-341254" algn="just">
              <a:buFont typeface="Wingdings" panose="05000000000000000000" pitchFamily="2" charset="2"/>
              <a:buChar char="Ø"/>
            </a:pPr>
            <a:endParaRPr lang="en-GB"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GB" altLang="en-IN" sz="2190" b="1" dirty="0">
                <a:latin typeface="Times New Roman" panose="02020603050405020304" pitchFamily="18" charset="0"/>
                <a:cs typeface="Times New Roman" panose="02020603050405020304" pitchFamily="18" charset="0"/>
              </a:rPr>
              <a:t>The importance of a Meta Classifier Model for Dispatch Spyware Discernment lies in its ability to enhance detection accuracy, robustness against evolving threats, feature selection, model optimization.</a:t>
            </a:r>
          </a:p>
          <a:p>
            <a:pPr marL="341254" indent="-341254" algn="just">
              <a:buFont typeface="Wingdings" panose="05000000000000000000" pitchFamily="2" charset="2"/>
              <a:buChar char="Ø"/>
            </a:pPr>
            <a:endParaRPr lang="en-GB" alt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GB" altLang="en-IN" sz="2190" b="1" dirty="0">
                <a:latin typeface="Times New Roman" panose="02020603050405020304" pitchFamily="18" charset="0"/>
                <a:cs typeface="Times New Roman" panose="02020603050405020304" pitchFamily="18" charset="0"/>
              </a:rPr>
              <a:t>A Meta Classifier Model for Dispatch Spyware Discernment using Support Vector Machines (SVM) and comparing it with the Gradient Boosting Algorithm can have several practical applications in the field of cybersecurity , Spyware Detection in Corporate Networks , Email Security , Web Security.</a:t>
            </a:r>
          </a:p>
          <a:p>
            <a:pPr marL="341254" indent="-341254" algn="just">
              <a:buFont typeface="Wingdings" panose="05000000000000000000" pitchFamily="2" charset="2"/>
              <a:buChar char="Ø"/>
            </a:pPr>
            <a:endParaRPr lang="en-GB" alt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GB" altLang="en-IN" sz="2190" b="1" dirty="0">
                <a:latin typeface="Times New Roman" panose="02020603050405020304" pitchFamily="18" charset="0"/>
                <a:cs typeface="Times New Roman" panose="02020603050405020304" pitchFamily="18" charset="0"/>
              </a:rPr>
              <a:t>These are some key features of Support Vector Machines and Gradient Boosting Algorithm in the context of a meta classifier model for discerning spyware are Robustness to Noise , Handling Non-linearity , Handling Imbalanced Data.</a:t>
            </a:r>
          </a:p>
          <a:p>
            <a:pPr algn="just"/>
            <a:endParaRPr lang="en-GB" alt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GB" sz="2190" b="1" i="0" dirty="0">
                <a:effectLst/>
                <a:latin typeface="Times New Roman" panose="02020603050405020304" pitchFamily="18" charset="0"/>
                <a:cs typeface="Times New Roman" panose="02020603050405020304" pitchFamily="18" charset="0"/>
              </a:rPr>
              <a:t>The data set contains the </a:t>
            </a:r>
            <a:r>
              <a:rPr lang="en-GB" sz="2190" b="1" i="0" dirty="0" err="1">
                <a:effectLst/>
                <a:latin typeface="Times New Roman" panose="02020603050405020304" pitchFamily="18" charset="0"/>
                <a:cs typeface="Times New Roman" panose="02020603050405020304" pitchFamily="18" charset="0"/>
              </a:rPr>
              <a:t>Labeling</a:t>
            </a:r>
            <a:r>
              <a:rPr lang="en-GB" sz="2190" b="1" i="0" dirty="0">
                <a:effectLst/>
                <a:latin typeface="Times New Roman" panose="02020603050405020304" pitchFamily="18" charset="0"/>
                <a:cs typeface="Times New Roman" panose="02020603050405020304" pitchFamily="18" charset="0"/>
              </a:rPr>
              <a:t> , D</a:t>
            </a:r>
            <a:r>
              <a:rPr lang="en-GB" sz="2190" b="1" dirty="0">
                <a:latin typeface="Times New Roman" panose="02020603050405020304" pitchFamily="18" charset="0"/>
                <a:cs typeface="Times New Roman" panose="02020603050405020304" pitchFamily="18" charset="0"/>
              </a:rPr>
              <a:t>ata Processing , Serves as the primary dataset for testing and training.</a:t>
            </a:r>
            <a:endParaRPr lang="en-GB" sz="2190" b="1" i="0" dirty="0">
              <a:effectLst/>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345564" y="22841593"/>
            <a:ext cx="20489198" cy="407592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altLang="en-US" sz="2190" b="1" dirty="0">
                <a:solidFill>
                  <a:srgbClr val="000000"/>
                </a:solidFill>
                <a:latin typeface="Times New Roman" panose="02020603050405020304" pitchFamily="18" charset="0"/>
                <a:sym typeface="+mn-ea"/>
              </a:rPr>
              <a:t>According to the study results</a:t>
            </a:r>
            <a:r>
              <a:rPr lang="en-US" altLang="en-IN" sz="2190" b="1" dirty="0">
                <a:latin typeface="Times New Roman" panose="02020603050405020304" pitchFamily="18" charset="0"/>
                <a:cs typeface="Times New Roman" panose="02020603050405020304" pitchFamily="18" charset="0"/>
                <a:sym typeface="+mn-ea"/>
              </a:rPr>
              <a:t> Support Vector Machine </a:t>
            </a:r>
            <a:r>
              <a:rPr lang="en-US" sz="2190" b="1" dirty="0">
                <a:solidFill>
                  <a:srgbClr val="000000"/>
                </a:solidFill>
                <a:effectLst/>
                <a:latin typeface="Times New Roman" panose="02020603050405020304" pitchFamily="18" charset="0"/>
                <a:sym typeface="+mn-ea"/>
              </a:rPr>
              <a:t>algorithm</a:t>
            </a:r>
            <a:r>
              <a:rPr lang="en-IN" sz="2190" b="1" dirty="0">
                <a:solidFill>
                  <a:srgbClr val="000000"/>
                </a:solidFill>
                <a:latin typeface="Times New Roman" panose="02020603050405020304" pitchFamily="18" charset="0"/>
                <a:sym typeface="+mn-ea"/>
              </a:rPr>
              <a:t> outperformed </a:t>
            </a:r>
            <a:r>
              <a:rPr lang="en-IN" altLang="en-IN" sz="2190" b="1" dirty="0" err="1">
                <a:latin typeface="Times New Roman" panose="02020603050405020304" pitchFamily="18" charset="0"/>
                <a:cs typeface="Times New Roman" panose="02020603050405020304" pitchFamily="18" charset="0"/>
                <a:sym typeface="+mn-ea"/>
              </a:rPr>
              <a:t>XGBoost</a:t>
            </a:r>
            <a:r>
              <a:rPr lang="en-IN" altLang="en-IN" sz="2190" b="1" dirty="0">
                <a:latin typeface="Times New Roman" panose="02020603050405020304" pitchFamily="18" charset="0"/>
                <a:cs typeface="Times New Roman" panose="02020603050405020304" pitchFamily="18" charset="0"/>
                <a:sym typeface="+mn-ea"/>
              </a:rPr>
              <a:t> </a:t>
            </a:r>
            <a:r>
              <a:rPr lang="en-IN" sz="2190" b="1" dirty="0">
                <a:solidFill>
                  <a:srgbClr val="000000"/>
                </a:solidFill>
                <a:latin typeface="Times New Roman" panose="02020603050405020304" pitchFamily="18" charset="0"/>
                <a:sym typeface="+mn-ea"/>
              </a:rPr>
              <a:t>algorithm </a:t>
            </a:r>
            <a:r>
              <a:rPr lang="en-US" sz="2190" b="1" dirty="0">
                <a:solidFill>
                  <a:srgbClr val="000000"/>
                </a:solidFill>
                <a:effectLst/>
                <a:latin typeface="Times New Roman" panose="02020603050405020304" pitchFamily="18" charset="0"/>
                <a:sym typeface="+mn-ea"/>
              </a:rPr>
              <a:t>with high accuracy of  </a:t>
            </a:r>
            <a:r>
              <a:rPr lang="en-IN" sz="2190" b="1" dirty="0">
                <a:solidFill>
                  <a:srgbClr val="000000"/>
                </a:solidFill>
                <a:latin typeface="Times New Roman" panose="02020603050405020304" pitchFamily="18" charset="0"/>
                <a:sym typeface="+mn-ea"/>
              </a:rPr>
              <a:t>93.00</a:t>
            </a:r>
            <a:r>
              <a:rPr lang="en-US" sz="2190" b="1" dirty="0">
                <a:solidFill>
                  <a:srgbClr val="000000"/>
                </a:solidFill>
                <a:effectLst/>
                <a:latin typeface="Times New Roman" panose="02020603050405020304" pitchFamily="18" charset="0"/>
                <a:sym typeface="+mn-ea"/>
              </a:rPr>
              <a:t>% .Based on the independent sample t-test, with the total sample size of </a:t>
            </a:r>
            <a:r>
              <a:rPr lang="en-IN" altLang="en-US" sz="2190" b="1" dirty="0">
                <a:solidFill>
                  <a:srgbClr val="000000"/>
                </a:solidFill>
                <a:effectLst/>
                <a:latin typeface="Times New Roman" panose="02020603050405020304" pitchFamily="18" charset="0"/>
                <a:sym typeface="+mn-ea"/>
              </a:rPr>
              <a:t>450</a:t>
            </a:r>
            <a:r>
              <a:rPr lang="en-US" sz="2190" b="1" dirty="0">
                <a:solidFill>
                  <a:srgbClr val="000000"/>
                </a:solidFill>
                <a:effectLst/>
                <a:latin typeface="Times New Roman" panose="02020603050405020304" pitchFamily="18" charset="0"/>
                <a:sym typeface="+mn-ea"/>
              </a:rPr>
              <a:t>, the significance value p=0.0</a:t>
            </a:r>
            <a:r>
              <a:rPr lang="en-IN" sz="2190" b="1" dirty="0">
                <a:solidFill>
                  <a:srgbClr val="000000"/>
                </a:solidFill>
                <a:latin typeface="Times New Roman" panose="02020603050405020304" pitchFamily="18" charset="0"/>
                <a:sym typeface="+mn-ea"/>
              </a:rPr>
              <a:t>16</a:t>
            </a:r>
            <a:r>
              <a:rPr lang="en-IN" altLang="en-US" sz="2190" b="1" dirty="0">
                <a:solidFill>
                  <a:srgbClr val="000000"/>
                </a:solidFill>
                <a:effectLst/>
                <a:latin typeface="Times New Roman" panose="02020603050405020304" pitchFamily="18" charset="0"/>
                <a:sym typeface="+mn-ea"/>
              </a:rPr>
              <a:t> </a:t>
            </a:r>
            <a:r>
              <a:rPr lang="en-US" sz="2190" b="1" dirty="0">
                <a:solidFill>
                  <a:srgbClr val="000000"/>
                </a:solidFill>
                <a:effectLst/>
                <a:latin typeface="Times New Roman" panose="02020603050405020304" pitchFamily="18" charset="0"/>
                <a:sym typeface="+mn-ea"/>
              </a:rPr>
              <a:t>(p&lt;0.05) shows that there is significant difference in the algorithms.</a:t>
            </a:r>
          </a:p>
          <a:p>
            <a:pPr marL="342900" indent="-342900" algn="just">
              <a:lnSpc>
                <a:spcPct val="150000"/>
              </a:lnSpc>
              <a:buFont typeface="Wingdings" panose="05000000000000000000" pitchFamily="2" charset="2"/>
              <a:buChar char="Ø"/>
            </a:pPr>
            <a:r>
              <a:rPr lang="en-GB" sz="2190" b="1" dirty="0">
                <a:solidFill>
                  <a:srgbClr val="29261B"/>
                </a:solidFill>
                <a:latin typeface="Times New Roman" panose="02020603050405020304" pitchFamily="18" charset="0"/>
                <a:cs typeface="Times New Roman" panose="02020603050405020304" pitchFamily="18" charset="0"/>
              </a:rPr>
              <a:t>T</a:t>
            </a:r>
            <a:r>
              <a:rPr lang="en-GB" sz="2190" b="1" i="0" dirty="0">
                <a:solidFill>
                  <a:srgbClr val="29261B"/>
                </a:solidFill>
                <a:effectLst/>
                <a:latin typeface="Times New Roman" panose="02020603050405020304" pitchFamily="18" charset="0"/>
                <a:cs typeface="Times New Roman" panose="02020603050405020304" pitchFamily="18" charset="0"/>
              </a:rPr>
              <a:t>he </a:t>
            </a:r>
            <a:r>
              <a:rPr lang="en-GB" sz="2190" b="1" i="0" dirty="0" err="1">
                <a:solidFill>
                  <a:srgbClr val="29261B"/>
                </a:solidFill>
                <a:effectLst/>
                <a:latin typeface="Times New Roman" panose="02020603050405020304" pitchFamily="18" charset="0"/>
                <a:cs typeface="Times New Roman" panose="02020603050405020304" pitchFamily="18" charset="0"/>
              </a:rPr>
              <a:t>futuring</a:t>
            </a:r>
            <a:r>
              <a:rPr lang="en-GB" sz="2190" b="1" i="0" dirty="0">
                <a:solidFill>
                  <a:srgbClr val="29261B"/>
                </a:solidFill>
                <a:effectLst/>
                <a:latin typeface="Times New Roman" panose="02020603050405020304" pitchFamily="18" charset="0"/>
                <a:cs typeface="Times New Roman" panose="02020603050405020304" pitchFamily="18" charset="0"/>
              </a:rPr>
              <a:t> effects of meta-classifier models for dispatch spyware discernment using SVM compared with </a:t>
            </a:r>
            <a:r>
              <a:rPr lang="en-GB" sz="2190" b="1" i="0" dirty="0" err="1">
                <a:solidFill>
                  <a:srgbClr val="29261B"/>
                </a:solidFill>
                <a:effectLst/>
                <a:latin typeface="Times New Roman" panose="02020603050405020304" pitchFamily="18" charset="0"/>
                <a:cs typeface="Times New Roman" panose="02020603050405020304" pitchFamily="18" charset="0"/>
              </a:rPr>
              <a:t>XGBoost</a:t>
            </a:r>
            <a:r>
              <a:rPr lang="en-GB" sz="2190" b="1" i="0" dirty="0">
                <a:solidFill>
                  <a:srgbClr val="29261B"/>
                </a:solidFill>
                <a:effectLst/>
                <a:latin typeface="Times New Roman" panose="02020603050405020304" pitchFamily="18" charset="0"/>
                <a:cs typeface="Times New Roman" panose="02020603050405020304" pitchFamily="18" charset="0"/>
              </a:rPr>
              <a:t> algorithm hold the promise of enhancing cybersecurity measures, reducing false positives, adapting to evolving threats.</a:t>
            </a:r>
          </a:p>
          <a:p>
            <a:pPr marL="342900" indent="-342900" algn="just">
              <a:lnSpc>
                <a:spcPct val="150000"/>
              </a:lnSpc>
              <a:buFont typeface="Wingdings" panose="05000000000000000000" pitchFamily="2" charset="2"/>
              <a:buChar char="Ø"/>
            </a:pPr>
            <a:r>
              <a:rPr lang="en-GB" sz="2190" b="1" i="0" dirty="0">
                <a:solidFill>
                  <a:srgbClr val="29261B"/>
                </a:solidFill>
                <a:effectLst/>
                <a:latin typeface="Times New Roman" panose="02020603050405020304" pitchFamily="18" charset="0"/>
                <a:cs typeface="Times New Roman" panose="02020603050405020304" pitchFamily="18" charset="0"/>
              </a:rPr>
              <a:t>Several limitations may be associated with the implementation of a meta-classifier model for dispatch spyware discernment using Support Vector Machines (SVM) compared with the </a:t>
            </a:r>
            <a:r>
              <a:rPr lang="en-GB" sz="2190" b="1" dirty="0" err="1">
                <a:solidFill>
                  <a:srgbClr val="29261B"/>
                </a:solidFill>
                <a:latin typeface="Times New Roman" panose="02020603050405020304" pitchFamily="18" charset="0"/>
                <a:cs typeface="Times New Roman" panose="02020603050405020304" pitchFamily="18" charset="0"/>
              </a:rPr>
              <a:t>XGBoost</a:t>
            </a:r>
            <a:r>
              <a:rPr lang="en-GB" sz="2190" b="1" dirty="0">
                <a:solidFill>
                  <a:srgbClr val="29261B"/>
                </a:solidFill>
                <a:latin typeface="Times New Roman" panose="02020603050405020304" pitchFamily="18" charset="0"/>
                <a:cs typeface="Times New Roman" panose="02020603050405020304" pitchFamily="18" charset="0"/>
              </a:rPr>
              <a:t> </a:t>
            </a:r>
            <a:r>
              <a:rPr lang="en-GB" sz="2190" b="1" i="0" dirty="0">
                <a:solidFill>
                  <a:srgbClr val="29261B"/>
                </a:solidFill>
                <a:effectLst/>
                <a:latin typeface="Times New Roman" panose="02020603050405020304" pitchFamily="18" charset="0"/>
                <a:cs typeface="Times New Roman" panose="02020603050405020304" pitchFamily="18" charset="0"/>
              </a:rPr>
              <a:t>algorithm</a:t>
            </a:r>
            <a:r>
              <a:rPr lang="en-GB" sz="2190" b="1" dirty="0">
                <a:solidFill>
                  <a:srgbClr val="29261B"/>
                </a:solidFill>
                <a:latin typeface="Times New Roman" panose="02020603050405020304" pitchFamily="18" charset="0"/>
                <a:cs typeface="Times New Roman" panose="02020603050405020304" pitchFamily="18" charset="0"/>
              </a:rPr>
              <a:t> are data Imbalance, Feature Selection Bias, Limited Generalization.</a:t>
            </a:r>
          </a:p>
          <a:p>
            <a:pPr marL="342900" indent="-342900" algn="just">
              <a:lnSpc>
                <a:spcPct val="150000"/>
              </a:lnSpc>
              <a:buFont typeface="Wingdings" panose="05000000000000000000" pitchFamily="2" charset="2"/>
              <a:buChar char="Ø"/>
            </a:pPr>
            <a:r>
              <a:rPr lang="en-GB" sz="2190" b="1" dirty="0">
                <a:solidFill>
                  <a:srgbClr val="29261B"/>
                </a:solidFill>
                <a:latin typeface="Times New Roman" panose="02020603050405020304" pitchFamily="18" charset="0"/>
                <a:cs typeface="Times New Roman" panose="02020603050405020304" pitchFamily="18" charset="0"/>
              </a:rPr>
              <a:t>The comparative analysis revealed nuanced performance differences between the two classification approaches. While both SVM and Linear SVC showed promise in accurately identifying dispatch spyware instances.</a:t>
            </a:r>
          </a:p>
        </p:txBody>
      </p:sp>
      <p:sp>
        <p:nvSpPr>
          <p:cNvPr id="39" name="TextBox 38"/>
          <p:cNvSpPr txBox="1"/>
          <p:nvPr/>
        </p:nvSpPr>
        <p:spPr>
          <a:xfrm>
            <a:off x="323722" y="28384746"/>
            <a:ext cx="21139308" cy="4635115"/>
          </a:xfrm>
          <a:prstGeom prst="rect">
            <a:avLst/>
          </a:prstGeom>
          <a:noFill/>
        </p:spPr>
        <p:txBody>
          <a:bodyPr wrap="square" rtlCol="0">
            <a:spAutoFit/>
          </a:bodyPr>
          <a:lstStyle/>
          <a:p>
            <a:pPr marL="341254" indent="-341254" algn="just">
              <a:buFont typeface="Wingdings" panose="05000000000000000000" pitchFamily="2" charset="2"/>
              <a:buChar char="Ø"/>
            </a:pPr>
            <a:r>
              <a:rPr lang="en-IN" sz="2190" b="1" i="0" dirty="0" err="1">
                <a:solidFill>
                  <a:srgbClr val="222222"/>
                </a:solidFill>
                <a:effectLst/>
                <a:latin typeface="Times New Roman" panose="02020603050405020304" pitchFamily="18" charset="0"/>
                <a:cs typeface="Times New Roman" panose="02020603050405020304" pitchFamily="18" charset="0"/>
              </a:rPr>
              <a:t>Bacci</a:t>
            </a:r>
            <a:r>
              <a:rPr lang="en-IN" sz="2190" b="1" i="0" dirty="0">
                <a:solidFill>
                  <a:srgbClr val="222222"/>
                </a:solidFill>
                <a:effectLst/>
                <a:latin typeface="Times New Roman" panose="02020603050405020304" pitchFamily="18" charset="0"/>
                <a:cs typeface="Times New Roman" panose="02020603050405020304" pitchFamily="18" charset="0"/>
              </a:rPr>
              <a:t>, A.; Bartoli, A.; Martinelli, F.; </a:t>
            </a:r>
            <a:r>
              <a:rPr lang="en-IN" sz="2190" b="1" i="0" dirty="0" err="1">
                <a:solidFill>
                  <a:srgbClr val="222222"/>
                </a:solidFill>
                <a:effectLst/>
                <a:latin typeface="Times New Roman" panose="02020603050405020304" pitchFamily="18" charset="0"/>
                <a:cs typeface="Times New Roman" panose="02020603050405020304" pitchFamily="18" charset="0"/>
              </a:rPr>
              <a:t>Medvet</a:t>
            </a:r>
            <a:r>
              <a:rPr lang="en-IN" sz="2190" b="1" i="0" dirty="0">
                <a:solidFill>
                  <a:srgbClr val="222222"/>
                </a:solidFill>
                <a:effectLst/>
                <a:latin typeface="Times New Roman" panose="02020603050405020304" pitchFamily="18" charset="0"/>
                <a:cs typeface="Times New Roman" panose="02020603050405020304" pitchFamily="18" charset="0"/>
              </a:rPr>
              <a:t>, E.; </a:t>
            </a:r>
            <a:r>
              <a:rPr lang="en-IN" sz="2190" b="1" i="0" dirty="0" err="1">
                <a:solidFill>
                  <a:srgbClr val="222222"/>
                </a:solidFill>
                <a:effectLst/>
                <a:latin typeface="Times New Roman" panose="02020603050405020304" pitchFamily="18" charset="0"/>
                <a:cs typeface="Times New Roman" panose="02020603050405020304" pitchFamily="18" charset="0"/>
              </a:rPr>
              <a:t>Mercaldo</a:t>
            </a:r>
            <a:r>
              <a:rPr lang="en-IN" sz="2190" b="1" i="0" dirty="0">
                <a:solidFill>
                  <a:srgbClr val="222222"/>
                </a:solidFill>
                <a:effectLst/>
                <a:latin typeface="Times New Roman" panose="02020603050405020304" pitchFamily="18" charset="0"/>
                <a:cs typeface="Times New Roman" panose="02020603050405020304" pitchFamily="18" charset="0"/>
              </a:rPr>
              <a:t>, F.; </a:t>
            </a:r>
            <a:r>
              <a:rPr lang="en-IN" sz="2190" b="1" i="0" dirty="0" err="1">
                <a:solidFill>
                  <a:srgbClr val="222222"/>
                </a:solidFill>
                <a:effectLst/>
                <a:latin typeface="Times New Roman" panose="02020603050405020304" pitchFamily="18" charset="0"/>
                <a:cs typeface="Times New Roman" panose="02020603050405020304" pitchFamily="18" charset="0"/>
              </a:rPr>
              <a:t>Visaggio</a:t>
            </a:r>
            <a:r>
              <a:rPr lang="en-IN" sz="2190" b="1" i="0" dirty="0">
                <a:solidFill>
                  <a:srgbClr val="222222"/>
                </a:solidFill>
                <a:effectLst/>
                <a:latin typeface="Times New Roman" panose="02020603050405020304" pitchFamily="18" charset="0"/>
                <a:cs typeface="Times New Roman" panose="02020603050405020304" pitchFamily="18" charset="0"/>
              </a:rPr>
              <a:t>, C. </a:t>
            </a:r>
            <a:r>
              <a:rPr lang="en-IN" sz="2190" b="1" i="1" dirty="0">
                <a:solidFill>
                  <a:srgbClr val="222222"/>
                </a:solidFill>
                <a:effectLst/>
                <a:latin typeface="Times New Roman" panose="02020603050405020304" pitchFamily="18" charset="0"/>
                <a:cs typeface="Times New Roman" panose="02020603050405020304" pitchFamily="18" charset="0"/>
              </a:rPr>
              <a:t>Impact of Code Obfuscation on Android Malware Detection based on Static and Dynamic Analysis</a:t>
            </a:r>
            <a:r>
              <a:rPr lang="en-IN" sz="2190" b="1" i="0" dirty="0">
                <a:solidFill>
                  <a:srgbClr val="222222"/>
                </a:solidFill>
                <a:effectLst/>
                <a:latin typeface="Times New Roman" panose="02020603050405020304" pitchFamily="18" charset="0"/>
                <a:cs typeface="Times New Roman" panose="02020603050405020304" pitchFamily="18" charset="0"/>
              </a:rPr>
              <a:t>; Funchal: Madeira, Portugal, 2018.</a:t>
            </a:r>
          </a:p>
          <a:p>
            <a:pPr marL="341254" indent="-341254" algn="just">
              <a:buFont typeface="Wingdings" panose="05000000000000000000" pitchFamily="2" charset="2"/>
              <a:buChar char="Ø"/>
            </a:pPr>
            <a:endParaRPr lang="en-IN" sz="2190" b="1" i="0" dirty="0">
              <a:solidFill>
                <a:srgbClr val="222222"/>
              </a:solidFill>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GB" sz="2190" b="1" i="0" dirty="0" err="1">
                <a:solidFill>
                  <a:srgbClr val="222222"/>
                </a:solidFill>
                <a:effectLst/>
                <a:latin typeface="Times New Roman" panose="02020603050405020304" pitchFamily="18" charset="0"/>
                <a:cs typeface="Times New Roman" panose="02020603050405020304" pitchFamily="18" charset="0"/>
              </a:rPr>
              <a:t>Kouliaridis</a:t>
            </a:r>
            <a:r>
              <a:rPr lang="en-GB" sz="2190" b="1" i="0" dirty="0">
                <a:solidFill>
                  <a:srgbClr val="222222"/>
                </a:solidFill>
                <a:effectLst/>
                <a:latin typeface="Times New Roman" panose="02020603050405020304" pitchFamily="18" charset="0"/>
                <a:cs typeface="Times New Roman" panose="02020603050405020304" pitchFamily="18" charset="0"/>
              </a:rPr>
              <a:t>, V.; </a:t>
            </a:r>
            <a:r>
              <a:rPr lang="en-GB" sz="2190" b="1" i="0" dirty="0" err="1">
                <a:solidFill>
                  <a:srgbClr val="222222"/>
                </a:solidFill>
                <a:effectLst/>
                <a:latin typeface="Times New Roman" panose="02020603050405020304" pitchFamily="18" charset="0"/>
                <a:cs typeface="Times New Roman" panose="02020603050405020304" pitchFamily="18" charset="0"/>
              </a:rPr>
              <a:t>Kambourakis</a:t>
            </a:r>
            <a:r>
              <a:rPr lang="en-GB" sz="2190" b="1" i="0" dirty="0">
                <a:solidFill>
                  <a:srgbClr val="222222"/>
                </a:solidFill>
                <a:effectLst/>
                <a:latin typeface="Times New Roman" panose="02020603050405020304" pitchFamily="18" charset="0"/>
                <a:cs typeface="Times New Roman" panose="02020603050405020304" pitchFamily="18" charset="0"/>
              </a:rPr>
              <a:t>, G.; </a:t>
            </a:r>
            <a:r>
              <a:rPr lang="en-GB" sz="2190" b="1" i="0" dirty="0" err="1">
                <a:solidFill>
                  <a:srgbClr val="222222"/>
                </a:solidFill>
                <a:effectLst/>
                <a:latin typeface="Times New Roman" panose="02020603050405020304" pitchFamily="18" charset="0"/>
                <a:cs typeface="Times New Roman" panose="02020603050405020304" pitchFamily="18" charset="0"/>
              </a:rPr>
              <a:t>Geneiatakis</a:t>
            </a:r>
            <a:r>
              <a:rPr lang="en-GB" sz="2190" b="1" i="0" dirty="0">
                <a:solidFill>
                  <a:srgbClr val="222222"/>
                </a:solidFill>
                <a:effectLst/>
                <a:latin typeface="Times New Roman" panose="02020603050405020304" pitchFamily="18" charset="0"/>
                <a:cs typeface="Times New Roman" panose="02020603050405020304" pitchFamily="18" charset="0"/>
              </a:rPr>
              <a:t>, D.; </a:t>
            </a:r>
            <a:r>
              <a:rPr lang="en-GB" sz="2190" b="1" i="0" dirty="0" err="1">
                <a:solidFill>
                  <a:srgbClr val="222222"/>
                </a:solidFill>
                <a:effectLst/>
                <a:latin typeface="Times New Roman" panose="02020603050405020304" pitchFamily="18" charset="0"/>
                <a:cs typeface="Times New Roman" panose="02020603050405020304" pitchFamily="18" charset="0"/>
              </a:rPr>
              <a:t>Potha</a:t>
            </a:r>
            <a:r>
              <a:rPr lang="en-GB" sz="2190" b="1" i="0" dirty="0">
                <a:solidFill>
                  <a:srgbClr val="222222"/>
                </a:solidFill>
                <a:effectLst/>
                <a:latin typeface="Times New Roman" panose="02020603050405020304" pitchFamily="18" charset="0"/>
                <a:cs typeface="Times New Roman" panose="02020603050405020304" pitchFamily="18" charset="0"/>
              </a:rPr>
              <a:t>, N. Two Anatomists Are Better than One—Dual-Level Android Malware Detection.</a:t>
            </a:r>
          </a:p>
          <a:p>
            <a:pPr marL="341254" indent="-341254" algn="just">
              <a:buFont typeface="Wingdings" panose="05000000000000000000" pitchFamily="2" charset="2"/>
              <a:buChar char="Ø"/>
            </a:pPr>
            <a:endParaRPr lang="en-GB" sz="2190" b="1" dirty="0">
              <a:solidFill>
                <a:srgbClr val="222222"/>
              </a:solidFill>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GB" sz="2400" b="1" i="0" dirty="0">
                <a:solidFill>
                  <a:srgbClr val="222222"/>
                </a:solidFill>
                <a:effectLst/>
                <a:latin typeface="Times New Roman" panose="02020603050405020304" pitchFamily="18" charset="0"/>
                <a:cs typeface="Times New Roman" panose="02020603050405020304" pitchFamily="18" charset="0"/>
              </a:rPr>
              <a:t>Yan, P.; Yan, Z. A survey on dynamic mobile malware detection. </a:t>
            </a:r>
            <a:r>
              <a:rPr lang="en-GB" sz="2400" b="1" i="1" dirty="0" err="1">
                <a:solidFill>
                  <a:srgbClr val="222222"/>
                </a:solidFill>
                <a:effectLst/>
                <a:latin typeface="Times New Roman" panose="02020603050405020304" pitchFamily="18" charset="0"/>
                <a:cs typeface="Times New Roman" panose="02020603050405020304" pitchFamily="18" charset="0"/>
              </a:rPr>
              <a:t>Softw</a:t>
            </a:r>
            <a:r>
              <a:rPr lang="en-GB" sz="2400" b="1" i="1" dirty="0">
                <a:solidFill>
                  <a:srgbClr val="222222"/>
                </a:solidFill>
                <a:effectLst/>
                <a:latin typeface="Times New Roman" panose="02020603050405020304" pitchFamily="18" charset="0"/>
                <a:cs typeface="Times New Roman" panose="02020603050405020304" pitchFamily="18" charset="0"/>
              </a:rPr>
              <a:t>. Qual. J.</a:t>
            </a:r>
            <a:r>
              <a:rPr lang="en-GB" sz="2400" b="1" i="0" dirty="0">
                <a:solidFill>
                  <a:srgbClr val="222222"/>
                </a:solidFill>
                <a:effectLst/>
                <a:latin typeface="Times New Roman" panose="02020603050405020304" pitchFamily="18" charset="0"/>
                <a:cs typeface="Times New Roman" panose="02020603050405020304" pitchFamily="18" charset="0"/>
              </a:rPr>
              <a:t> 2017.</a:t>
            </a:r>
          </a:p>
          <a:p>
            <a:pPr marL="341254" indent="-341254" algn="just">
              <a:buFont typeface="Wingdings" panose="05000000000000000000" pitchFamily="2" charset="2"/>
              <a:buChar char="Ø"/>
            </a:pPr>
            <a:endParaRPr lang="en-GB" sz="2400" dirty="0">
              <a:solidFill>
                <a:srgbClr val="222222"/>
              </a:solidFill>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IN" sz="2400" b="1" i="0" dirty="0" err="1">
                <a:solidFill>
                  <a:srgbClr val="222222"/>
                </a:solidFill>
                <a:effectLst/>
                <a:latin typeface="Times New Roman" panose="02020603050405020304" pitchFamily="18" charset="0"/>
                <a:cs typeface="Times New Roman" panose="02020603050405020304" pitchFamily="18" charset="0"/>
              </a:rPr>
              <a:t>Odusami</a:t>
            </a:r>
            <a:r>
              <a:rPr lang="en-IN" sz="2400" b="1" i="0" dirty="0">
                <a:solidFill>
                  <a:srgbClr val="222222"/>
                </a:solidFill>
                <a:effectLst/>
                <a:latin typeface="Times New Roman" panose="02020603050405020304" pitchFamily="18" charset="0"/>
                <a:cs typeface="Times New Roman" panose="02020603050405020304" pitchFamily="18" charset="0"/>
              </a:rPr>
              <a:t>, M.; Abayomi-Alli, O.; Misra, S.; </a:t>
            </a:r>
            <a:r>
              <a:rPr lang="en-IN" sz="2400" b="1" i="0" dirty="0" err="1">
                <a:solidFill>
                  <a:srgbClr val="222222"/>
                </a:solidFill>
                <a:effectLst/>
                <a:latin typeface="Times New Roman" panose="02020603050405020304" pitchFamily="18" charset="0"/>
                <a:cs typeface="Times New Roman" panose="02020603050405020304" pitchFamily="18" charset="0"/>
              </a:rPr>
              <a:t>Shobayo</a:t>
            </a:r>
            <a:r>
              <a:rPr lang="en-IN" sz="2400" b="1" i="0" dirty="0">
                <a:solidFill>
                  <a:srgbClr val="222222"/>
                </a:solidFill>
                <a:effectLst/>
                <a:latin typeface="Times New Roman" panose="02020603050405020304" pitchFamily="18" charset="0"/>
                <a:cs typeface="Times New Roman" panose="02020603050405020304" pitchFamily="18" charset="0"/>
              </a:rPr>
              <a:t>, O.; </a:t>
            </a:r>
            <a:r>
              <a:rPr lang="en-IN" sz="2400" b="1" i="0" dirty="0" err="1">
                <a:solidFill>
                  <a:srgbClr val="222222"/>
                </a:solidFill>
                <a:effectLst/>
                <a:latin typeface="Times New Roman" panose="02020603050405020304" pitchFamily="18" charset="0"/>
                <a:cs typeface="Times New Roman" panose="02020603050405020304" pitchFamily="18" charset="0"/>
              </a:rPr>
              <a:t>Damasevicius</a:t>
            </a:r>
            <a:r>
              <a:rPr lang="en-IN" sz="2400" b="1" i="0" dirty="0">
                <a:solidFill>
                  <a:srgbClr val="222222"/>
                </a:solidFill>
                <a:effectLst/>
                <a:latin typeface="Times New Roman" panose="02020603050405020304" pitchFamily="18" charset="0"/>
                <a:cs typeface="Times New Roman" panose="02020603050405020304" pitchFamily="18" charset="0"/>
              </a:rPr>
              <a:t>, R.; </a:t>
            </a:r>
            <a:r>
              <a:rPr lang="en-IN" sz="2400" b="1" i="0" dirty="0" err="1">
                <a:solidFill>
                  <a:srgbClr val="222222"/>
                </a:solidFill>
                <a:effectLst/>
                <a:latin typeface="Times New Roman" panose="02020603050405020304" pitchFamily="18" charset="0"/>
                <a:cs typeface="Times New Roman" panose="02020603050405020304" pitchFamily="18" charset="0"/>
              </a:rPr>
              <a:t>Maskeliunas</a:t>
            </a:r>
            <a:r>
              <a:rPr lang="en-IN" sz="2400" b="1" i="0" dirty="0">
                <a:solidFill>
                  <a:srgbClr val="222222"/>
                </a:solidFill>
                <a:effectLst/>
                <a:latin typeface="Times New Roman" panose="02020603050405020304" pitchFamily="18" charset="0"/>
                <a:cs typeface="Times New Roman" panose="02020603050405020304" pitchFamily="18" charset="0"/>
              </a:rPr>
              <a:t>, R. Android Malware Detection: A Survey. In </a:t>
            </a:r>
            <a:r>
              <a:rPr lang="en-IN" sz="2400" b="1" i="1" dirty="0">
                <a:solidFill>
                  <a:srgbClr val="222222"/>
                </a:solidFill>
                <a:effectLst/>
                <a:latin typeface="Times New Roman" panose="02020603050405020304" pitchFamily="18" charset="0"/>
                <a:cs typeface="Times New Roman" panose="02020603050405020304" pitchFamily="18" charset="0"/>
              </a:rPr>
              <a:t>Communications in Computer and Information Science</a:t>
            </a:r>
            <a:r>
              <a:rPr lang="en-IN" sz="2400" b="1" i="0" dirty="0">
                <a:solidFill>
                  <a:srgbClr val="222222"/>
                </a:solidFill>
                <a:effectLst/>
                <a:latin typeface="Times New Roman" panose="02020603050405020304" pitchFamily="18" charset="0"/>
                <a:cs typeface="Times New Roman" panose="02020603050405020304" pitchFamily="18" charset="0"/>
              </a:rPr>
              <a:t>; Springer International Publishing: New York, NY, USA, 2018.</a:t>
            </a:r>
          </a:p>
          <a:p>
            <a:pPr marL="341254" indent="-341254" algn="just">
              <a:buFont typeface="Wingdings" panose="05000000000000000000" pitchFamily="2" charset="2"/>
              <a:buChar char="Ø"/>
            </a:pPr>
            <a:endParaRPr lang="en-IN" sz="2400" b="1" dirty="0">
              <a:solidFill>
                <a:srgbClr val="222222"/>
              </a:solidFill>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Soni, Devang, Dev Shah, Shiv </a:t>
            </a:r>
            <a:r>
              <a:rPr lang="en-IN" sz="2190" b="1"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Ramolia</a:t>
            </a:r>
            <a:r>
              <a:rPr lang="en-IN" sz="2190"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Harshil Joshi, and Shivangi Mehta. </a:t>
            </a:r>
            <a:r>
              <a:rPr lang="en-IN" sz="219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2024</a:t>
            </a:r>
            <a:r>
              <a:rPr lang="en-IN" sz="2190"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 Novel Approach for PE Malware Detection Using Random Forest Algorithm and Prevention.” </a:t>
            </a:r>
            <a:endParaRPr lang="en-GB" sz="2190" b="1" i="0" dirty="0">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353940"/>
            <a:ext cx="5569043" cy="1196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a:t>
            </a:r>
            <a:r>
              <a:rPr lang="en-US" sz="2189" b="1" dirty="0">
                <a:latin typeface="Times New Roman" panose="02020603050405020304" pitchFamily="18" charset="0"/>
                <a:cs typeface="Times New Roman" panose="02020603050405020304" pitchFamily="18" charset="0"/>
              </a:rPr>
              <a:t>Varun Kumar</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a:t>
            </a:r>
            <a:r>
              <a:rPr lang="en-US" sz="2189" b="1" dirty="0">
                <a:latin typeface="Times New Roman" panose="02020603050405020304" pitchFamily="18" charset="0"/>
                <a:cs typeface="Times New Roman" panose="02020603050405020304" pitchFamily="18" charset="0"/>
              </a:rPr>
              <a:t>192110128</a:t>
            </a:r>
          </a:p>
          <a:p>
            <a:pPr algn="r"/>
            <a:r>
              <a:rPr lang="en-US" sz="2189" b="1" dirty="0">
                <a:solidFill>
                  <a:schemeClr val="bg1"/>
                </a:solidFill>
                <a:latin typeface="Times New Roman" panose="02020603050405020304" pitchFamily="18" charset="0"/>
                <a:cs typeface="Times New Roman" panose="02020603050405020304" pitchFamily="18" charset="0"/>
              </a:rPr>
              <a:t>Guided by: </a:t>
            </a:r>
            <a:r>
              <a:rPr lang="en-US" sz="2800" b="1" dirty="0">
                <a:latin typeface="Times New Roman" panose="02020603050405020304" pitchFamily="18" charset="0"/>
                <a:cs typeface="Times New Roman" panose="02020603050405020304" pitchFamily="18" charset="0"/>
              </a:rPr>
              <a:t>Dr</a:t>
            </a:r>
            <a:r>
              <a:rPr lang="en-US" sz="2400" b="1" dirty="0">
                <a:latin typeface="Times New Roman" panose="02020603050405020304" pitchFamily="18" charset="0"/>
                <a:cs typeface="Times New Roman" panose="02020603050405020304" pitchFamily="18" charset="0"/>
              </a:rPr>
              <a:t>.</a:t>
            </a:r>
            <a:r>
              <a:rPr lang="en-IN" sz="2400" b="1" i="0" u="none" strike="noStrike" dirty="0">
                <a:effectLst/>
                <a:latin typeface="Times New Roman" panose="02020603050405020304" pitchFamily="18" charset="0"/>
              </a:rPr>
              <a:t> </a:t>
            </a:r>
            <a:r>
              <a:rPr lang="en-IN" sz="2400" b="1" i="0" u="none" strike="noStrike" dirty="0" err="1">
                <a:solidFill>
                  <a:srgbClr val="000000"/>
                </a:solidFill>
                <a:effectLst/>
                <a:latin typeface="Times New Roman" panose="02020603050405020304" pitchFamily="18" charset="0"/>
              </a:rPr>
              <a:t>J.Joslin</a:t>
            </a:r>
            <a:r>
              <a:rPr lang="en-IN" sz="2400" b="1" i="0" u="none" strike="noStrike" dirty="0">
                <a:solidFill>
                  <a:srgbClr val="000000"/>
                </a:solidFill>
                <a:effectLst/>
                <a:latin typeface="Times New Roman" panose="02020603050405020304" pitchFamily="18" charset="0"/>
              </a:rPr>
              <a:t> </a:t>
            </a:r>
            <a:r>
              <a:rPr lang="en-IN" sz="2400" b="1" i="0" u="none" strike="noStrike" dirty="0" err="1">
                <a:solidFill>
                  <a:srgbClr val="000000"/>
                </a:solidFill>
                <a:effectLst/>
                <a:latin typeface="Times New Roman" panose="02020603050405020304" pitchFamily="18" charset="0"/>
              </a:rPr>
              <a:t>Jeya</a:t>
            </a:r>
            <a:r>
              <a:rPr lang="en-IN" sz="2400" b="1" i="0" u="none" strike="noStrike" dirty="0">
                <a:solidFill>
                  <a:srgbClr val="000000"/>
                </a:solidFill>
                <a:effectLst/>
                <a:latin typeface="Times New Roman" panose="02020603050405020304" pitchFamily="18" charset="0"/>
              </a:rPr>
              <a:t> Sheela</a:t>
            </a:r>
            <a:r>
              <a:rPr lang="en-US" sz="2400" b="1" dirty="0">
                <a:solidFill>
                  <a:schemeClr val="bg1"/>
                </a:solidFill>
                <a:latin typeface="Times New Roman" panose="02020603050405020304" pitchFamily="18" charset="0"/>
                <a:cs typeface="Times New Roman" panose="02020603050405020304" pitchFamily="18" charset="0"/>
              </a:rPr>
              <a:t> </a:t>
            </a:r>
            <a:r>
              <a:rPr lang="en-US" sz="2189" b="1" dirty="0">
                <a:solidFill>
                  <a:schemeClr val="bg1"/>
                </a:solidFill>
                <a:latin typeface="Times New Roman" panose="02020603050405020304" pitchFamily="18" charset="0"/>
                <a:cs typeface="Times New Roman" panose="02020603050405020304" pitchFamily="18" charset="0"/>
              </a:rPr>
              <a:t> </a:t>
            </a:r>
          </a:p>
        </p:txBody>
      </p:sp>
      <p:pic>
        <p:nvPicPr>
          <p:cNvPr id="27" name="Picture 2" descr="Data Input Device Royalty-Free Images ...">
            <a:extLst>
              <a:ext uri="{FF2B5EF4-FFF2-40B4-BE49-F238E27FC236}">
                <a16:creationId xmlns:a16="http://schemas.microsoft.com/office/drawing/2014/main" id="{0C9F733A-9C7B-3A9D-EE69-4FA77BDA4C6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107"/>
          <a:stretch/>
        </p:blipFill>
        <p:spPr bwMode="auto">
          <a:xfrm>
            <a:off x="1759234" y="10826450"/>
            <a:ext cx="2953910" cy="2033538"/>
          </a:xfrm>
          <a:prstGeom prst="rect">
            <a:avLst/>
          </a:prstGeom>
          <a:noFill/>
          <a:extLst>
            <a:ext uri="{909E8E84-426E-40DD-AFC4-6F175D3DCCD1}">
              <a14:hiddenFill xmlns:a14="http://schemas.microsoft.com/office/drawing/2010/main">
                <a:solidFill>
                  <a:srgbClr val="FFFFFF"/>
                </a:solidFill>
              </a14:hiddenFill>
            </a:ext>
          </a:extLst>
        </p:spPr>
      </p:pic>
      <p:sp>
        <p:nvSpPr>
          <p:cNvPr id="28" name="Arrow: Right 27">
            <a:extLst>
              <a:ext uri="{FF2B5EF4-FFF2-40B4-BE49-F238E27FC236}">
                <a16:creationId xmlns:a16="http://schemas.microsoft.com/office/drawing/2014/main" id="{324A37A5-1621-0196-939E-A71FE1C134C9}"/>
              </a:ext>
            </a:extLst>
          </p:cNvPr>
          <p:cNvSpPr/>
          <p:nvPr/>
        </p:nvSpPr>
        <p:spPr>
          <a:xfrm>
            <a:off x="5168020" y="11447519"/>
            <a:ext cx="2450342" cy="665218"/>
          </a:xfrm>
          <a:prstGeom prst="rightArrow">
            <a:avLst>
              <a:gd name="adj1" fmla="val 35184"/>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88A09C39-8645-4A0A-B1AD-8D89CFA602A5}"/>
              </a:ext>
            </a:extLst>
          </p:cNvPr>
          <p:cNvSpPr/>
          <p:nvPr/>
        </p:nvSpPr>
        <p:spPr>
          <a:xfrm>
            <a:off x="8166795" y="11106146"/>
            <a:ext cx="2953910" cy="1324778"/>
          </a:xfrm>
          <a:prstGeom prst="roundRect">
            <a:avLst/>
          </a:prstGeom>
          <a:solidFill>
            <a:schemeClr val="accent3">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Pre-processing</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5DC4F1B2-7F17-FA24-C86F-7518DBAA0D3C}"/>
              </a:ext>
            </a:extLst>
          </p:cNvPr>
          <p:cNvSpPr/>
          <p:nvPr/>
        </p:nvSpPr>
        <p:spPr>
          <a:xfrm>
            <a:off x="11461987" y="11456310"/>
            <a:ext cx="2436657" cy="540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7" name="Picture 10" descr="Evaluation metrics for classification ...">
            <a:extLst>
              <a:ext uri="{FF2B5EF4-FFF2-40B4-BE49-F238E27FC236}">
                <a16:creationId xmlns:a16="http://schemas.microsoft.com/office/drawing/2014/main" id="{BF0619E5-BC61-2102-C9B7-430BBA3041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88114" y="10740555"/>
            <a:ext cx="3567786" cy="1967372"/>
          </a:xfrm>
          <a:prstGeom prst="rect">
            <a:avLst/>
          </a:prstGeom>
          <a:noFill/>
          <a:extLst>
            <a:ext uri="{909E8E84-426E-40DD-AFC4-6F175D3DCCD1}">
              <a14:hiddenFill xmlns:a14="http://schemas.microsoft.com/office/drawing/2010/main">
                <a:solidFill>
                  <a:srgbClr val="FFFFFF"/>
                </a:solidFill>
              </a14:hiddenFill>
            </a:ext>
          </a:extLst>
        </p:spPr>
      </p:pic>
      <p:sp>
        <p:nvSpPr>
          <p:cNvPr id="48" name="Arrow: Curved Left 47">
            <a:extLst>
              <a:ext uri="{FF2B5EF4-FFF2-40B4-BE49-F238E27FC236}">
                <a16:creationId xmlns:a16="http://schemas.microsoft.com/office/drawing/2014/main" id="{DC99C664-0263-CE38-F55A-5DD3C4865331}"/>
              </a:ext>
            </a:extLst>
          </p:cNvPr>
          <p:cNvSpPr/>
          <p:nvPr/>
        </p:nvSpPr>
        <p:spPr>
          <a:xfrm>
            <a:off x="18076380" y="11580748"/>
            <a:ext cx="1501960" cy="309747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1" name="Picture 4" descr="Data Analysis Training ...">
            <a:extLst>
              <a:ext uri="{FF2B5EF4-FFF2-40B4-BE49-F238E27FC236}">
                <a16:creationId xmlns:a16="http://schemas.microsoft.com/office/drawing/2014/main" id="{617E4C86-8CB8-4CE1-45F5-CAE315D9D4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73450" y="13214595"/>
            <a:ext cx="3613460" cy="2059753"/>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Left 51">
            <a:extLst>
              <a:ext uri="{FF2B5EF4-FFF2-40B4-BE49-F238E27FC236}">
                <a16:creationId xmlns:a16="http://schemas.microsoft.com/office/drawing/2014/main" id="{6065B677-22A4-AD26-D40A-687D5D948090}"/>
              </a:ext>
            </a:extLst>
          </p:cNvPr>
          <p:cNvSpPr/>
          <p:nvPr/>
        </p:nvSpPr>
        <p:spPr>
          <a:xfrm>
            <a:off x="11500272" y="14032634"/>
            <a:ext cx="2436657" cy="6676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3" name="Picture 6" descr="Model Validation and Model Evaluation ...">
            <a:extLst>
              <a:ext uri="{FF2B5EF4-FFF2-40B4-BE49-F238E27FC236}">
                <a16:creationId xmlns:a16="http://schemas.microsoft.com/office/drawing/2014/main" id="{EB1FC6AD-D8C6-6C4C-14CB-8CC03BE29F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69346" y="13214595"/>
            <a:ext cx="3194406" cy="2020467"/>
          </a:xfrm>
          <a:prstGeom prst="rect">
            <a:avLst/>
          </a:prstGeom>
          <a:noFill/>
          <a:extLst>
            <a:ext uri="{909E8E84-426E-40DD-AFC4-6F175D3DCCD1}">
              <a14:hiddenFill xmlns:a14="http://schemas.microsoft.com/office/drawing/2010/main">
                <a:solidFill>
                  <a:srgbClr val="FFFFFF"/>
                </a:solidFill>
              </a14:hiddenFill>
            </a:ext>
          </a:extLst>
        </p:spPr>
      </p:pic>
      <p:sp>
        <p:nvSpPr>
          <p:cNvPr id="54" name="Arrow: Left 53">
            <a:extLst>
              <a:ext uri="{FF2B5EF4-FFF2-40B4-BE49-F238E27FC236}">
                <a16:creationId xmlns:a16="http://schemas.microsoft.com/office/drawing/2014/main" id="{30AE24CE-79BB-0851-5489-4DCABA4D671F}"/>
              </a:ext>
            </a:extLst>
          </p:cNvPr>
          <p:cNvSpPr/>
          <p:nvPr/>
        </p:nvSpPr>
        <p:spPr>
          <a:xfrm>
            <a:off x="5198265" y="14083822"/>
            <a:ext cx="2436657" cy="6676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5" name="Picture 8" descr="Speech Banner Blue Shade Word Output ...">
            <a:extLst>
              <a:ext uri="{FF2B5EF4-FFF2-40B4-BE49-F238E27FC236}">
                <a16:creationId xmlns:a16="http://schemas.microsoft.com/office/drawing/2014/main" id="{5E3F51AD-DA60-7DEF-07EA-D8E00020362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5899"/>
          <a:stretch/>
        </p:blipFill>
        <p:spPr bwMode="auto">
          <a:xfrm>
            <a:off x="1715539" y="13498485"/>
            <a:ext cx="3041300" cy="1817435"/>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32AD772E-6457-67DF-4ADA-D535A23DE606}"/>
              </a:ext>
            </a:extLst>
          </p:cNvPr>
          <p:cNvSpPr txBox="1"/>
          <p:nvPr/>
        </p:nvSpPr>
        <p:spPr>
          <a:xfrm>
            <a:off x="2441514" y="12907251"/>
            <a:ext cx="150196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a:t>
            </a:r>
            <a:endParaRPr lang="en-IN" b="1"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F631A201-E476-A1D6-7337-2C2EE9199BD7}"/>
              </a:ext>
            </a:extLst>
          </p:cNvPr>
          <p:cNvSpPr txBox="1"/>
          <p:nvPr/>
        </p:nvSpPr>
        <p:spPr>
          <a:xfrm>
            <a:off x="14802288" y="12722585"/>
            <a:ext cx="2505814" cy="369332"/>
          </a:xfrm>
          <a:prstGeom prst="rect">
            <a:avLst/>
          </a:prstGeom>
          <a:noFill/>
        </p:spPr>
        <p:txBody>
          <a:bodyPr wrap="none" rtlCol="0">
            <a:spAutoFit/>
          </a:bodyPr>
          <a:lstStyle/>
          <a:p>
            <a:r>
              <a:rPr lang="en-US" sz="1800" b="1" dirty="0">
                <a:solidFill>
                  <a:srgbClr val="1F1E1E"/>
                </a:solidFill>
                <a:latin typeface="Times New Roman" panose="02020603050405020304" pitchFamily="18" charset="0"/>
                <a:ea typeface="Red Hat Text" pitchFamily="34" charset="-122"/>
                <a:cs typeface="Times New Roman" panose="02020603050405020304" pitchFamily="18" charset="0"/>
              </a:rPr>
              <a:t>Evaluation and Metrics</a:t>
            </a:r>
            <a:endParaRPr lang="en-US" sz="1800" b="1"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E4CE07C0-501E-B2E3-0FD6-5A86E16D6012}"/>
              </a:ext>
            </a:extLst>
          </p:cNvPr>
          <p:cNvSpPr txBox="1"/>
          <p:nvPr/>
        </p:nvSpPr>
        <p:spPr>
          <a:xfrm>
            <a:off x="14533981" y="15276019"/>
            <a:ext cx="3221919" cy="646331"/>
          </a:xfrm>
          <a:prstGeom prst="rect">
            <a:avLst/>
          </a:prstGeom>
          <a:noFill/>
        </p:spPr>
        <p:txBody>
          <a:bodyPr wrap="square" rtlCol="0">
            <a:spAutoFit/>
          </a:bodyPr>
          <a:lstStyle/>
          <a:p>
            <a:r>
              <a:rPr lang="en-US" sz="1800" b="1" dirty="0">
                <a:solidFill>
                  <a:srgbClr val="1F1E1E"/>
                </a:solidFill>
                <a:latin typeface="Times New Roman" panose="02020603050405020304" pitchFamily="18" charset="0"/>
                <a:ea typeface="Red Hat Text" pitchFamily="34" charset="-122"/>
                <a:cs typeface="Times New Roman" panose="02020603050405020304" pitchFamily="18" charset="0"/>
              </a:rPr>
              <a:t>Data Analysis and Training</a:t>
            </a:r>
            <a:endParaRPr lang="en-US" sz="1800" b="1" dirty="0">
              <a:latin typeface="Times New Roman" panose="02020603050405020304" pitchFamily="18" charset="0"/>
              <a:cs typeface="Times New Roman" panose="02020603050405020304" pitchFamily="18" charset="0"/>
            </a:endParaRPr>
          </a:p>
          <a:p>
            <a:endParaRPr lang="en-IN" dirty="0"/>
          </a:p>
        </p:txBody>
      </p:sp>
      <p:sp>
        <p:nvSpPr>
          <p:cNvPr id="59" name="TextBox 58">
            <a:extLst>
              <a:ext uri="{FF2B5EF4-FFF2-40B4-BE49-F238E27FC236}">
                <a16:creationId xmlns:a16="http://schemas.microsoft.com/office/drawing/2014/main" id="{96756BA3-540E-1BDB-45FD-D5CF794B5967}"/>
              </a:ext>
            </a:extLst>
          </p:cNvPr>
          <p:cNvSpPr txBox="1"/>
          <p:nvPr/>
        </p:nvSpPr>
        <p:spPr>
          <a:xfrm>
            <a:off x="8725402" y="15283264"/>
            <a:ext cx="2061449" cy="369332"/>
          </a:xfrm>
          <a:prstGeom prst="rect">
            <a:avLst/>
          </a:prstGeom>
          <a:noFill/>
        </p:spPr>
        <p:txBody>
          <a:bodyPr wrap="square" rtlCol="0">
            <a:spAutoFit/>
          </a:bodyPr>
          <a:lstStyle/>
          <a:p>
            <a:r>
              <a:rPr lang="en-US" sz="1800" b="1" dirty="0">
                <a:solidFill>
                  <a:srgbClr val="1F1E1E"/>
                </a:solidFill>
                <a:latin typeface="Times New Roman" panose="02020603050405020304" pitchFamily="18" charset="0"/>
                <a:ea typeface="Red Hat Text" pitchFamily="34" charset="-122"/>
                <a:cs typeface="Times New Roman" panose="02020603050405020304" pitchFamily="18" charset="0"/>
              </a:rPr>
              <a:t>Model Validation</a:t>
            </a:r>
            <a:endParaRPr lang="en-US" sz="1800" b="1"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1FA95012-91DD-B9FE-10AF-4B8DD71DCC50}"/>
              </a:ext>
            </a:extLst>
          </p:cNvPr>
          <p:cNvSpPr txBox="1"/>
          <p:nvPr/>
        </p:nvSpPr>
        <p:spPr>
          <a:xfrm>
            <a:off x="2583294" y="15266703"/>
            <a:ext cx="148814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62" name="Picture 61">
            <a:extLst>
              <a:ext uri="{FF2B5EF4-FFF2-40B4-BE49-F238E27FC236}">
                <a16:creationId xmlns:a16="http://schemas.microsoft.com/office/drawing/2014/main" id="{A0029F45-5E2D-A75A-9EA6-263574B6FF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3713" y="16530103"/>
            <a:ext cx="3868173" cy="3162339"/>
          </a:xfrm>
          <a:prstGeom prst="rect">
            <a:avLst/>
          </a:prstGeom>
        </p:spPr>
      </p:pic>
      <p:graphicFrame>
        <p:nvGraphicFramePr>
          <p:cNvPr id="3" name="Table 2">
            <a:extLst>
              <a:ext uri="{FF2B5EF4-FFF2-40B4-BE49-F238E27FC236}">
                <a16:creationId xmlns:a16="http://schemas.microsoft.com/office/drawing/2014/main" id="{59970247-357A-BD6D-324A-66F1F3122C84}"/>
              </a:ext>
            </a:extLst>
          </p:cNvPr>
          <p:cNvGraphicFramePr>
            <a:graphicFrameLocks noGrp="1"/>
          </p:cNvGraphicFramePr>
          <p:nvPr>
            <p:extLst>
              <p:ext uri="{D42A27DB-BD31-4B8C-83A1-F6EECF244321}">
                <p14:modId xmlns:p14="http://schemas.microsoft.com/office/powerpoint/2010/main" val="838423518"/>
              </p:ext>
            </p:extLst>
          </p:nvPr>
        </p:nvGraphicFramePr>
        <p:xfrm>
          <a:off x="4386943" y="16530104"/>
          <a:ext cx="6203220" cy="3173152"/>
        </p:xfrm>
        <a:graphic>
          <a:graphicData uri="http://schemas.openxmlformats.org/drawingml/2006/table">
            <a:tbl>
              <a:tblPr/>
              <a:tblGrid>
                <a:gridCol w="1033870">
                  <a:extLst>
                    <a:ext uri="{9D8B030D-6E8A-4147-A177-3AD203B41FA5}">
                      <a16:colId xmlns:a16="http://schemas.microsoft.com/office/drawing/2014/main" val="1100234134"/>
                    </a:ext>
                  </a:extLst>
                </a:gridCol>
                <a:gridCol w="1033870">
                  <a:extLst>
                    <a:ext uri="{9D8B030D-6E8A-4147-A177-3AD203B41FA5}">
                      <a16:colId xmlns:a16="http://schemas.microsoft.com/office/drawing/2014/main" val="3283616173"/>
                    </a:ext>
                  </a:extLst>
                </a:gridCol>
                <a:gridCol w="1033870">
                  <a:extLst>
                    <a:ext uri="{9D8B030D-6E8A-4147-A177-3AD203B41FA5}">
                      <a16:colId xmlns:a16="http://schemas.microsoft.com/office/drawing/2014/main" val="3856485629"/>
                    </a:ext>
                  </a:extLst>
                </a:gridCol>
                <a:gridCol w="1033870">
                  <a:extLst>
                    <a:ext uri="{9D8B030D-6E8A-4147-A177-3AD203B41FA5}">
                      <a16:colId xmlns:a16="http://schemas.microsoft.com/office/drawing/2014/main" val="3767115875"/>
                    </a:ext>
                  </a:extLst>
                </a:gridCol>
                <a:gridCol w="1033870">
                  <a:extLst>
                    <a:ext uri="{9D8B030D-6E8A-4147-A177-3AD203B41FA5}">
                      <a16:colId xmlns:a16="http://schemas.microsoft.com/office/drawing/2014/main" val="2614552499"/>
                    </a:ext>
                  </a:extLst>
                </a:gridCol>
                <a:gridCol w="1033870">
                  <a:extLst>
                    <a:ext uri="{9D8B030D-6E8A-4147-A177-3AD203B41FA5}">
                      <a16:colId xmlns:a16="http://schemas.microsoft.com/office/drawing/2014/main" val="1057094244"/>
                    </a:ext>
                  </a:extLst>
                </a:gridCol>
              </a:tblGrid>
              <a:tr h="1746610">
                <a:tc>
                  <a:txBody>
                    <a:bodyPr/>
                    <a:lstStyle/>
                    <a:p>
                      <a:pPr fontAlgn="t"/>
                      <a:br>
                        <a:rPr lang="en-IN" sz="2190" dirty="0">
                          <a:effectLst/>
                        </a:rPr>
                      </a:b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Algorithm</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N</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Mean</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std.deviation</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Std.error mean</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8864741"/>
                  </a:ext>
                </a:extLst>
              </a:tr>
              <a:tr h="713271">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Accuracy</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SVM</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15</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92.93</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1.668</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.431</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8889297"/>
                  </a:ext>
                </a:extLst>
              </a:tr>
              <a:tr h="713271">
                <a:tc vMerge="1">
                  <a:txBody>
                    <a:bodyPr/>
                    <a:lstStyle/>
                    <a:p>
                      <a:endParaRPr lang="en-IN"/>
                    </a:p>
                  </a:txBody>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GB</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15</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2190" b="0" i="0" u="none" strike="noStrike">
                          <a:solidFill>
                            <a:srgbClr val="000000"/>
                          </a:solidFill>
                          <a:effectLst/>
                          <a:latin typeface="Times New Roman" panose="02020603050405020304" pitchFamily="18" charset="0"/>
                        </a:rPr>
                        <a:t>72.00</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1.254</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.324</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5842725"/>
                  </a:ext>
                </a:extLst>
              </a:tr>
            </a:tbl>
          </a:graphicData>
        </a:graphic>
      </p:graphicFrame>
      <p:sp>
        <p:nvSpPr>
          <p:cNvPr id="11" name="Rectangle 1">
            <a:extLst>
              <a:ext uri="{FF2B5EF4-FFF2-40B4-BE49-F238E27FC236}">
                <a16:creationId xmlns:a16="http://schemas.microsoft.com/office/drawing/2014/main" id="{0356C9AC-95DF-D9A5-C7BC-7E19CDE19A5A}"/>
              </a:ext>
            </a:extLst>
          </p:cNvPr>
          <p:cNvSpPr>
            <a:spLocks noChangeArrowheads="1"/>
          </p:cNvSpPr>
          <p:nvPr/>
        </p:nvSpPr>
        <p:spPr bwMode="auto">
          <a:xfrm>
            <a:off x="7827963" y="18092738"/>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B8CA8396-F482-52E3-2598-0CC152670043}"/>
              </a:ext>
            </a:extLst>
          </p:cNvPr>
          <p:cNvGraphicFramePr>
            <a:graphicFrameLocks noGrp="1"/>
          </p:cNvGraphicFramePr>
          <p:nvPr>
            <p:extLst>
              <p:ext uri="{D42A27DB-BD31-4B8C-83A1-F6EECF244321}">
                <p14:modId xmlns:p14="http://schemas.microsoft.com/office/powerpoint/2010/main" val="1738823312"/>
              </p:ext>
            </p:extLst>
          </p:nvPr>
        </p:nvGraphicFramePr>
        <p:xfrm>
          <a:off x="10895827" y="16400209"/>
          <a:ext cx="10472830" cy="3305048"/>
        </p:xfrm>
        <a:graphic>
          <a:graphicData uri="http://schemas.openxmlformats.org/drawingml/2006/table">
            <a:tbl>
              <a:tblPr/>
              <a:tblGrid>
                <a:gridCol w="1625630">
                  <a:extLst>
                    <a:ext uri="{9D8B030D-6E8A-4147-A177-3AD203B41FA5}">
                      <a16:colId xmlns:a16="http://schemas.microsoft.com/office/drawing/2014/main" val="4025558234"/>
                    </a:ext>
                  </a:extLst>
                </a:gridCol>
                <a:gridCol w="812819">
                  <a:extLst>
                    <a:ext uri="{9D8B030D-6E8A-4147-A177-3AD203B41FA5}">
                      <a16:colId xmlns:a16="http://schemas.microsoft.com/office/drawing/2014/main" val="1813392231"/>
                    </a:ext>
                  </a:extLst>
                </a:gridCol>
                <a:gridCol w="812819">
                  <a:extLst>
                    <a:ext uri="{9D8B030D-6E8A-4147-A177-3AD203B41FA5}">
                      <a16:colId xmlns:a16="http://schemas.microsoft.com/office/drawing/2014/main" val="2688788218"/>
                    </a:ext>
                  </a:extLst>
                </a:gridCol>
                <a:gridCol w="797187">
                  <a:extLst>
                    <a:ext uri="{9D8B030D-6E8A-4147-A177-3AD203B41FA5}">
                      <a16:colId xmlns:a16="http://schemas.microsoft.com/office/drawing/2014/main" val="1366142974"/>
                    </a:ext>
                  </a:extLst>
                </a:gridCol>
                <a:gridCol w="922235">
                  <a:extLst>
                    <a:ext uri="{9D8B030D-6E8A-4147-A177-3AD203B41FA5}">
                      <a16:colId xmlns:a16="http://schemas.microsoft.com/office/drawing/2014/main" val="2957428993"/>
                    </a:ext>
                  </a:extLst>
                </a:gridCol>
                <a:gridCol w="1219226">
                  <a:extLst>
                    <a:ext uri="{9D8B030D-6E8A-4147-A177-3AD203B41FA5}">
                      <a16:colId xmlns:a16="http://schemas.microsoft.com/office/drawing/2014/main" val="47127950"/>
                    </a:ext>
                  </a:extLst>
                </a:gridCol>
                <a:gridCol w="1281746">
                  <a:extLst>
                    <a:ext uri="{9D8B030D-6E8A-4147-A177-3AD203B41FA5}">
                      <a16:colId xmlns:a16="http://schemas.microsoft.com/office/drawing/2014/main" val="1735814354"/>
                    </a:ext>
                  </a:extLst>
                </a:gridCol>
                <a:gridCol w="1172332">
                  <a:extLst>
                    <a:ext uri="{9D8B030D-6E8A-4147-A177-3AD203B41FA5}">
                      <a16:colId xmlns:a16="http://schemas.microsoft.com/office/drawing/2014/main" val="2559293566"/>
                    </a:ext>
                  </a:extLst>
                </a:gridCol>
                <a:gridCol w="859709">
                  <a:extLst>
                    <a:ext uri="{9D8B030D-6E8A-4147-A177-3AD203B41FA5}">
                      <a16:colId xmlns:a16="http://schemas.microsoft.com/office/drawing/2014/main" val="2252781749"/>
                    </a:ext>
                  </a:extLst>
                </a:gridCol>
                <a:gridCol w="969127">
                  <a:extLst>
                    <a:ext uri="{9D8B030D-6E8A-4147-A177-3AD203B41FA5}">
                      <a16:colId xmlns:a16="http://schemas.microsoft.com/office/drawing/2014/main" val="2495312747"/>
                    </a:ext>
                  </a:extLst>
                </a:gridCol>
              </a:tblGrid>
              <a:tr h="437132">
                <a:tc rowSpan="3">
                  <a:txBody>
                    <a:bodyPr/>
                    <a:lstStyle/>
                    <a:p>
                      <a:pPr fontAlgn="t"/>
                      <a:br>
                        <a:rPr lang="en-IN" sz="2190" dirty="0">
                          <a:effectLst/>
                        </a:rPr>
                      </a:b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t">
                        <a:spcBef>
                          <a:spcPts val="0"/>
                        </a:spcBef>
                        <a:spcAft>
                          <a:spcPts val="0"/>
                        </a:spcAft>
                      </a:pPr>
                      <a:r>
                        <a:rPr lang="en-GB" sz="2190" b="0" i="0" u="none" strike="noStrike" dirty="0" err="1">
                          <a:solidFill>
                            <a:srgbClr val="000000"/>
                          </a:solidFill>
                          <a:effectLst/>
                          <a:latin typeface="Times New Roman" panose="02020603050405020304" pitchFamily="18" charset="0"/>
                        </a:rPr>
                        <a:t>Levene'sTest</a:t>
                      </a:r>
                      <a:endParaRPr lang="en-GB"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gridSpan="7">
                  <a:txBody>
                    <a:bodyPr/>
                    <a:lstStyle/>
                    <a:p>
                      <a:pPr algn="ctr" rtl="0" fontAlgn="t">
                        <a:spcBef>
                          <a:spcPts val="0"/>
                        </a:spcBef>
                        <a:spcAft>
                          <a:spcPts val="0"/>
                        </a:spcAft>
                      </a:pPr>
                      <a:r>
                        <a:rPr lang="en-GB" sz="2190" b="0" i="0" u="none" strike="noStrike" dirty="0">
                          <a:solidFill>
                            <a:srgbClr val="000000"/>
                          </a:solidFill>
                          <a:effectLst/>
                          <a:latin typeface="Times New Roman" panose="02020603050405020304" pitchFamily="18" charset="0"/>
                        </a:rPr>
                        <a:t>  T-Test For Equality Of Means</a:t>
                      </a:r>
                      <a:endParaRPr lang="en-GB"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48637076"/>
                  </a:ext>
                </a:extLst>
              </a:tr>
              <a:tr h="753776">
                <a:tc vMerge="1">
                  <a:txBody>
                    <a:bodyPr/>
                    <a:lstStyle/>
                    <a:p>
                      <a:endParaRPr lang="en-IN"/>
                    </a:p>
                  </a:txBody>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   </a:t>
                      </a:r>
                      <a:endParaRPr lang="en-IN" sz="2190">
                        <a:effectLst/>
                      </a:endParaRPr>
                    </a:p>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   F</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dirty="0">
                          <a:effectLst/>
                        </a:rPr>
                      </a:br>
                      <a:r>
                        <a:rPr lang="en-IN" sz="2190" b="0" i="0" u="none" strike="noStrike" dirty="0">
                          <a:solidFill>
                            <a:srgbClr val="000000"/>
                          </a:solidFill>
                          <a:effectLst/>
                          <a:latin typeface="Times New Roman" panose="02020603050405020304" pitchFamily="18" charset="0"/>
                        </a:rPr>
                        <a:t>   Sig</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a:effectLst/>
                        </a:rPr>
                      </a:br>
                      <a:r>
                        <a:rPr lang="en-IN" sz="2190" b="0" i="0" u="none" strike="noStrike">
                          <a:solidFill>
                            <a:srgbClr val="000000"/>
                          </a:solidFill>
                          <a:effectLst/>
                          <a:latin typeface="Times New Roman" panose="02020603050405020304" pitchFamily="18" charset="0"/>
                        </a:rPr>
                        <a:t>     t</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dirty="0">
                          <a:effectLst/>
                        </a:rPr>
                      </a:br>
                      <a:r>
                        <a:rPr lang="en-IN" sz="2190" b="0" i="0" u="none" strike="noStrike" dirty="0">
                          <a:solidFill>
                            <a:srgbClr val="000000"/>
                          </a:solidFill>
                          <a:effectLst/>
                          <a:latin typeface="Times New Roman" panose="02020603050405020304" pitchFamily="18" charset="0"/>
                        </a:rPr>
                        <a:t>     </a:t>
                      </a:r>
                      <a:r>
                        <a:rPr lang="en-IN" sz="2190" b="0" i="0" u="none" strike="noStrike" dirty="0" err="1">
                          <a:solidFill>
                            <a:srgbClr val="000000"/>
                          </a:solidFill>
                          <a:effectLst/>
                          <a:latin typeface="Times New Roman" panose="02020603050405020304" pitchFamily="18" charset="0"/>
                        </a:rPr>
                        <a:t>df</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  Sig(2-tailed)</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Mean</a:t>
                      </a:r>
                      <a:endParaRPr lang="en-IN" sz="2190">
                        <a:effectLst/>
                      </a:endParaRPr>
                    </a:p>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difference</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Std.Error difference</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t">
                        <a:spcBef>
                          <a:spcPts val="0"/>
                        </a:spcBef>
                        <a:spcAft>
                          <a:spcPts val="0"/>
                        </a:spcAft>
                      </a:pPr>
                      <a:r>
                        <a:rPr lang="en-GB" sz="2190" b="0" i="0" u="none" strike="noStrike" dirty="0">
                          <a:solidFill>
                            <a:srgbClr val="000000"/>
                          </a:solidFill>
                          <a:effectLst/>
                          <a:latin typeface="Times New Roman" panose="02020603050405020304" pitchFamily="18" charset="0"/>
                        </a:rPr>
                        <a:t>95% Confidence</a:t>
                      </a:r>
                      <a:endParaRPr lang="en-GB"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725677820"/>
                  </a:ext>
                </a:extLst>
              </a:tr>
              <a:tr h="439031">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lower</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upper</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0403977"/>
                  </a:ext>
                </a:extLst>
              </a:tr>
              <a:tr h="753776">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Equal Variances</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2.550</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.122</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38.862</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28</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.000</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20.933</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.539</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19.830</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22.037</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09821411"/>
                  </a:ext>
                </a:extLst>
              </a:tr>
              <a:tr h="753776">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No Equal Variances </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IN" sz="2190">
                          <a:effectLst/>
                        </a:rPr>
                      </a:b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IN" sz="2190">
                          <a:effectLst/>
                        </a:rPr>
                      </a:b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38.862</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25.993</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.000</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rPr>
                        <a:t>20.933</a:t>
                      </a:r>
                      <a:endParaRPr lang="en-IN" sz="219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.539</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19.826</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rPr>
                        <a:t>22.041</a:t>
                      </a:r>
                      <a:endParaRPr lang="en-IN" sz="219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6408876"/>
                  </a:ext>
                </a:extLst>
              </a:tr>
            </a:tbl>
          </a:graphicData>
        </a:graphic>
      </p:graphicFrame>
      <p:sp>
        <p:nvSpPr>
          <p:cNvPr id="14" name="Rectangle 2">
            <a:extLst>
              <a:ext uri="{FF2B5EF4-FFF2-40B4-BE49-F238E27FC236}">
                <a16:creationId xmlns:a16="http://schemas.microsoft.com/office/drawing/2014/main" id="{4AB1FCF2-C7EC-F761-C2EA-812AE39F27D0}"/>
              </a:ext>
            </a:extLst>
          </p:cNvPr>
          <p:cNvSpPr>
            <a:spLocks noChangeArrowheads="1"/>
          </p:cNvSpPr>
          <p:nvPr/>
        </p:nvSpPr>
        <p:spPr bwMode="auto">
          <a:xfrm>
            <a:off x="8975725" y="16044863"/>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7" name="Picture 4" descr="spyware attack on computers image with white background">
            <a:extLst>
              <a:ext uri="{FF2B5EF4-FFF2-40B4-BE49-F238E27FC236}">
                <a16:creationId xmlns:a16="http://schemas.microsoft.com/office/drawing/2014/main" id="{D8030055-58EF-A8B4-E6EB-CF8C259059F0}"/>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6388960" y="4553349"/>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7F64831-3E7B-1A46-429F-625B10F5F50F}"/>
              </a:ext>
            </a:extLst>
          </p:cNvPr>
          <p:cNvSpPr txBox="1"/>
          <p:nvPr/>
        </p:nvSpPr>
        <p:spPr>
          <a:xfrm>
            <a:off x="6620735" y="16033840"/>
            <a:ext cx="2316480"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Group Statistics</a:t>
            </a:r>
          </a:p>
        </p:txBody>
      </p:sp>
      <p:sp>
        <p:nvSpPr>
          <p:cNvPr id="21" name="TextBox 20">
            <a:extLst>
              <a:ext uri="{FF2B5EF4-FFF2-40B4-BE49-F238E27FC236}">
                <a16:creationId xmlns:a16="http://schemas.microsoft.com/office/drawing/2014/main" id="{347B1640-D719-0053-8F71-F746CB0A5B4F}"/>
              </a:ext>
            </a:extLst>
          </p:cNvPr>
          <p:cNvSpPr txBox="1"/>
          <p:nvPr/>
        </p:nvSpPr>
        <p:spPr>
          <a:xfrm>
            <a:off x="14944387" y="15890616"/>
            <a:ext cx="3480074"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Independent Samples Test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2686</TotalTime>
  <Words>750</Words>
  <Application>Microsoft Office PowerPoint</Application>
  <PresentationFormat>Custom</PresentationFormat>
  <Paragraphs>125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varun kumar</cp:lastModifiedBy>
  <cp:revision>72</cp:revision>
  <dcterms:created xsi:type="dcterms:W3CDTF">2023-04-19T08:35:00Z</dcterms:created>
  <dcterms:modified xsi:type="dcterms:W3CDTF">2024-04-16T04:46:28Z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