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sldIdLst>
    <p:sldId id="274" r:id="rId2"/>
    <p:sldId id="258" r:id="rId3"/>
    <p:sldId id="257" r:id="rId4"/>
    <p:sldId id="260" r:id="rId5"/>
    <p:sldId id="261" r:id="rId6"/>
    <p:sldId id="265" r:id="rId7"/>
    <p:sldId id="276" r:id="rId8"/>
    <p:sldId id="275" r:id="rId9"/>
    <p:sldId id="266" r:id="rId10"/>
    <p:sldId id="267" r:id="rId11"/>
    <p:sldId id="268" r:id="rId12"/>
    <p:sldId id="273" r:id="rId13"/>
    <p:sldId id="269" r:id="rId14"/>
    <p:sldId id="270" r:id="rId15"/>
    <p:sldId id="271" r:id="rId16"/>
    <p:sldId id="262" r:id="rId17"/>
    <p:sldId id="263" r:id="rId18"/>
    <p:sldId id="272"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7182744-0C41-4900-A14C-A26D1E8CBFED}">
          <p14:sldIdLst>
            <p14:sldId id="274"/>
            <p14:sldId id="258"/>
            <p14:sldId id="257"/>
            <p14:sldId id="260"/>
            <p14:sldId id="261"/>
            <p14:sldId id="265"/>
            <p14:sldId id="276"/>
            <p14:sldId id="275"/>
            <p14:sldId id="266"/>
            <p14:sldId id="267"/>
            <p14:sldId id="268"/>
            <p14:sldId id="273"/>
            <p14:sldId id="269"/>
            <p14:sldId id="270"/>
            <p14:sldId id="271"/>
            <p14:sldId id="262"/>
            <p14:sldId id="263"/>
            <p14:sldId id="272"/>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21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8ED75E-9867-4242-92A9-3085ED5A04F1}"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3E7F2-430D-4A76-8B6C-53AF89C66A4A}" type="slidenum">
              <a:rPr lang="en-IN" smtClean="0"/>
              <a:t>‹#›</a:t>
            </a:fld>
            <a:endParaRPr lang="en-IN"/>
          </a:p>
        </p:txBody>
      </p:sp>
    </p:spTree>
    <p:extLst>
      <p:ext uri="{BB962C8B-B14F-4D97-AF65-F5344CB8AC3E}">
        <p14:creationId xmlns:p14="http://schemas.microsoft.com/office/powerpoint/2010/main" val="58244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8ED75E-9867-4242-92A9-3085ED5A04F1}"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3E7F2-430D-4A76-8B6C-53AF89C66A4A}" type="slidenum">
              <a:rPr lang="en-IN" smtClean="0"/>
              <a:t>‹#›</a:t>
            </a:fld>
            <a:endParaRPr lang="en-IN"/>
          </a:p>
        </p:txBody>
      </p:sp>
    </p:spTree>
    <p:extLst>
      <p:ext uri="{BB962C8B-B14F-4D97-AF65-F5344CB8AC3E}">
        <p14:creationId xmlns:p14="http://schemas.microsoft.com/office/powerpoint/2010/main" val="2097756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8ED75E-9867-4242-92A9-3085ED5A04F1}"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3E7F2-430D-4A76-8B6C-53AF89C66A4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3213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8ED75E-9867-4242-92A9-3085ED5A04F1}"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3E7F2-430D-4A76-8B6C-53AF89C66A4A}" type="slidenum">
              <a:rPr lang="en-IN" smtClean="0"/>
              <a:t>‹#›</a:t>
            </a:fld>
            <a:endParaRPr lang="en-IN"/>
          </a:p>
        </p:txBody>
      </p:sp>
    </p:spTree>
    <p:extLst>
      <p:ext uri="{BB962C8B-B14F-4D97-AF65-F5344CB8AC3E}">
        <p14:creationId xmlns:p14="http://schemas.microsoft.com/office/powerpoint/2010/main" val="1868162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8ED75E-9867-4242-92A9-3085ED5A04F1}"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3E7F2-430D-4A76-8B6C-53AF89C66A4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4165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8ED75E-9867-4242-92A9-3085ED5A04F1}"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3E7F2-430D-4A76-8B6C-53AF89C66A4A}" type="slidenum">
              <a:rPr lang="en-IN" smtClean="0"/>
              <a:t>‹#›</a:t>
            </a:fld>
            <a:endParaRPr lang="en-IN"/>
          </a:p>
        </p:txBody>
      </p:sp>
    </p:spTree>
    <p:extLst>
      <p:ext uri="{BB962C8B-B14F-4D97-AF65-F5344CB8AC3E}">
        <p14:creationId xmlns:p14="http://schemas.microsoft.com/office/powerpoint/2010/main" val="4069739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ED75E-9867-4242-92A9-3085ED5A04F1}"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3E7F2-430D-4A76-8B6C-53AF89C66A4A}" type="slidenum">
              <a:rPr lang="en-IN" smtClean="0"/>
              <a:t>‹#›</a:t>
            </a:fld>
            <a:endParaRPr lang="en-IN"/>
          </a:p>
        </p:txBody>
      </p:sp>
    </p:spTree>
    <p:extLst>
      <p:ext uri="{BB962C8B-B14F-4D97-AF65-F5344CB8AC3E}">
        <p14:creationId xmlns:p14="http://schemas.microsoft.com/office/powerpoint/2010/main" val="17960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ED75E-9867-4242-92A9-3085ED5A04F1}"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3E7F2-430D-4A76-8B6C-53AF89C66A4A}" type="slidenum">
              <a:rPr lang="en-IN" smtClean="0"/>
              <a:t>‹#›</a:t>
            </a:fld>
            <a:endParaRPr lang="en-IN"/>
          </a:p>
        </p:txBody>
      </p:sp>
    </p:spTree>
    <p:extLst>
      <p:ext uri="{BB962C8B-B14F-4D97-AF65-F5344CB8AC3E}">
        <p14:creationId xmlns:p14="http://schemas.microsoft.com/office/powerpoint/2010/main" val="359430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ED75E-9867-4242-92A9-3085ED5A04F1}"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3E7F2-430D-4A76-8B6C-53AF89C66A4A}" type="slidenum">
              <a:rPr lang="en-IN" smtClean="0"/>
              <a:t>‹#›</a:t>
            </a:fld>
            <a:endParaRPr lang="en-IN"/>
          </a:p>
        </p:txBody>
      </p:sp>
    </p:spTree>
    <p:extLst>
      <p:ext uri="{BB962C8B-B14F-4D97-AF65-F5344CB8AC3E}">
        <p14:creationId xmlns:p14="http://schemas.microsoft.com/office/powerpoint/2010/main" val="242797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8ED75E-9867-4242-92A9-3085ED5A04F1}"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3E7F2-430D-4A76-8B6C-53AF89C66A4A}" type="slidenum">
              <a:rPr lang="en-IN" smtClean="0"/>
              <a:t>‹#›</a:t>
            </a:fld>
            <a:endParaRPr lang="en-IN"/>
          </a:p>
        </p:txBody>
      </p:sp>
    </p:spTree>
    <p:extLst>
      <p:ext uri="{BB962C8B-B14F-4D97-AF65-F5344CB8AC3E}">
        <p14:creationId xmlns:p14="http://schemas.microsoft.com/office/powerpoint/2010/main" val="258751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ED75E-9867-4242-92A9-3085ED5A04F1}"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43E7F2-430D-4A76-8B6C-53AF89C66A4A}" type="slidenum">
              <a:rPr lang="en-IN" smtClean="0"/>
              <a:t>‹#›</a:t>
            </a:fld>
            <a:endParaRPr lang="en-IN"/>
          </a:p>
        </p:txBody>
      </p:sp>
    </p:spTree>
    <p:extLst>
      <p:ext uri="{BB962C8B-B14F-4D97-AF65-F5344CB8AC3E}">
        <p14:creationId xmlns:p14="http://schemas.microsoft.com/office/powerpoint/2010/main" val="1739727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ED75E-9867-4242-92A9-3085ED5A04F1}"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43E7F2-430D-4A76-8B6C-53AF89C66A4A}" type="slidenum">
              <a:rPr lang="en-IN" smtClean="0"/>
              <a:t>‹#›</a:t>
            </a:fld>
            <a:endParaRPr lang="en-IN"/>
          </a:p>
        </p:txBody>
      </p:sp>
    </p:spTree>
    <p:extLst>
      <p:ext uri="{BB962C8B-B14F-4D97-AF65-F5344CB8AC3E}">
        <p14:creationId xmlns:p14="http://schemas.microsoft.com/office/powerpoint/2010/main" val="62470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ED75E-9867-4242-92A9-3085ED5A04F1}"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43E7F2-430D-4A76-8B6C-53AF89C66A4A}" type="slidenum">
              <a:rPr lang="en-IN" smtClean="0"/>
              <a:t>‹#›</a:t>
            </a:fld>
            <a:endParaRPr lang="en-IN"/>
          </a:p>
        </p:txBody>
      </p:sp>
    </p:spTree>
    <p:extLst>
      <p:ext uri="{BB962C8B-B14F-4D97-AF65-F5344CB8AC3E}">
        <p14:creationId xmlns:p14="http://schemas.microsoft.com/office/powerpoint/2010/main" val="411320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ED75E-9867-4242-92A9-3085ED5A04F1}"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43E7F2-430D-4A76-8B6C-53AF89C66A4A}" type="slidenum">
              <a:rPr lang="en-IN" smtClean="0"/>
              <a:t>‹#›</a:t>
            </a:fld>
            <a:endParaRPr lang="en-IN"/>
          </a:p>
        </p:txBody>
      </p:sp>
    </p:spTree>
    <p:extLst>
      <p:ext uri="{BB962C8B-B14F-4D97-AF65-F5344CB8AC3E}">
        <p14:creationId xmlns:p14="http://schemas.microsoft.com/office/powerpoint/2010/main" val="333112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8ED75E-9867-4242-92A9-3085ED5A04F1}"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43E7F2-430D-4A76-8B6C-53AF89C66A4A}" type="slidenum">
              <a:rPr lang="en-IN" smtClean="0"/>
              <a:t>‹#›</a:t>
            </a:fld>
            <a:endParaRPr lang="en-IN"/>
          </a:p>
        </p:txBody>
      </p:sp>
    </p:spTree>
    <p:extLst>
      <p:ext uri="{BB962C8B-B14F-4D97-AF65-F5344CB8AC3E}">
        <p14:creationId xmlns:p14="http://schemas.microsoft.com/office/powerpoint/2010/main" val="88318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8ED75E-9867-4242-92A9-3085ED5A04F1}"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43E7F2-430D-4A76-8B6C-53AF89C66A4A}" type="slidenum">
              <a:rPr lang="en-IN" smtClean="0"/>
              <a:t>‹#›</a:t>
            </a:fld>
            <a:endParaRPr lang="en-IN"/>
          </a:p>
        </p:txBody>
      </p:sp>
    </p:spTree>
    <p:extLst>
      <p:ext uri="{BB962C8B-B14F-4D97-AF65-F5344CB8AC3E}">
        <p14:creationId xmlns:p14="http://schemas.microsoft.com/office/powerpoint/2010/main" val="71833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8ED75E-9867-4242-92A9-3085ED5A04F1}" type="datetimeFigureOut">
              <a:rPr lang="en-IN" smtClean="0"/>
              <a:t>31-03-2024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43E7F2-430D-4A76-8B6C-53AF89C66A4A}" type="slidenum">
              <a:rPr lang="en-IN" smtClean="0"/>
              <a:t>‹#›</a:t>
            </a:fld>
            <a:endParaRPr lang="en-IN"/>
          </a:p>
        </p:txBody>
      </p:sp>
    </p:spTree>
    <p:extLst>
      <p:ext uri="{BB962C8B-B14F-4D97-AF65-F5344CB8AC3E}">
        <p14:creationId xmlns:p14="http://schemas.microsoft.com/office/powerpoint/2010/main" val="1179602185"/>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5806" y="162560"/>
            <a:ext cx="1484487" cy="1481958"/>
          </a:xfrm>
          <a:prstGeom prst="rect">
            <a:avLst/>
          </a:prstGeom>
        </p:spPr>
      </p:pic>
      <p:sp>
        <p:nvSpPr>
          <p:cNvPr id="9" name="Title 8"/>
          <p:cNvSpPr>
            <a:spLocks noGrp="1"/>
          </p:cNvSpPr>
          <p:nvPr>
            <p:ph type="title"/>
          </p:nvPr>
        </p:nvSpPr>
        <p:spPr>
          <a:xfrm>
            <a:off x="1500294" y="165463"/>
            <a:ext cx="8596668" cy="1320800"/>
          </a:xfrm>
        </p:spPr>
        <p:txBody>
          <a:bodyPr>
            <a:normAutofit fontScale="90000"/>
          </a:bodyPr>
          <a:lstStyle/>
          <a:p>
            <a:pPr algn="ct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t>
            </a:r>
            <a:r>
              <a:rPr lang="en-IN" sz="2000" b="1" dirty="0">
                <a:solidFill>
                  <a:schemeClr val="tx1"/>
                </a:solidFill>
                <a:latin typeface="Times New Roman" panose="02020603050405020304" pitchFamily="18" charset="0"/>
                <a:cs typeface="Times New Roman" panose="02020603050405020304" pitchFamily="18" charset="0"/>
              </a:rPr>
              <a:t>SAVEETHA SCHOOL OF ENGINEERING </a:t>
            </a:r>
            <a:br>
              <a:rPr lang="en-IN" sz="2000" dirty="0">
                <a:solidFill>
                  <a:schemeClr val="tx1"/>
                </a:solidFill>
                <a:latin typeface="Times New Roman" panose="02020603050405020304" pitchFamily="18" charset="0"/>
                <a:cs typeface="Times New Roman" panose="02020603050405020304" pitchFamily="18" charset="0"/>
              </a:rPr>
            </a:br>
            <a:r>
              <a:rPr lang="en-GB" sz="2000" b="1" dirty="0">
                <a:solidFill>
                  <a:schemeClr val="tx1"/>
                </a:solidFill>
                <a:latin typeface="Times New Roman" panose="02020603050405020304" pitchFamily="18" charset="0"/>
                <a:cs typeface="Times New Roman" panose="02020603050405020304" pitchFamily="18" charset="0"/>
              </a:rPr>
              <a:t>SAVEETHA INSTITUTE OF MEDICAL AND TECHNICAL SCIENCES</a:t>
            </a:r>
            <a:br>
              <a:rPr lang="en-GB" sz="2000" b="1" dirty="0">
                <a:solidFill>
                  <a:schemeClr val="tx1"/>
                </a:solidFill>
                <a:latin typeface="Times New Roman" panose="02020603050405020304" pitchFamily="18" charset="0"/>
                <a:cs typeface="Times New Roman" panose="02020603050405020304" pitchFamily="18" charset="0"/>
              </a:rPr>
            </a:br>
            <a:br>
              <a:rPr lang="en-GB" sz="2000" b="1" dirty="0">
                <a:solidFill>
                  <a:schemeClr val="tx1"/>
                </a:solidFill>
                <a:latin typeface="Times New Roman" panose="02020603050405020304" pitchFamily="18" charset="0"/>
                <a:cs typeface="Times New Roman" panose="02020603050405020304" pitchFamily="18" charset="0"/>
              </a:rPr>
            </a:br>
            <a:br>
              <a:rPr lang="en-GB" sz="2000" b="1" dirty="0">
                <a:solidFill>
                  <a:schemeClr val="tx1"/>
                </a:solidFill>
                <a:latin typeface="Times New Roman" panose="02020603050405020304" pitchFamily="18" charset="0"/>
                <a:cs typeface="Times New Roman" panose="02020603050405020304" pitchFamily="18" charset="0"/>
              </a:rPr>
            </a:br>
            <a:r>
              <a:rPr lang="en-GB" sz="3100" b="1" dirty="0">
                <a:solidFill>
                  <a:schemeClr val="tx1"/>
                </a:solidFill>
                <a:latin typeface="Times New Roman" panose="02020603050405020304" pitchFamily="18" charset="0"/>
                <a:cs typeface="Times New Roman" panose="02020603050405020304" pitchFamily="18" charset="0"/>
              </a:rPr>
              <a:t>EMPLOYEE MANAGEMENT SYSTEM</a:t>
            </a:r>
            <a:endParaRPr lang="en-IN" sz="3100"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half" idx="1"/>
          </p:nvPr>
        </p:nvSpPr>
        <p:spPr>
          <a:xfrm>
            <a:off x="677334" y="2873828"/>
            <a:ext cx="4184035" cy="2495005"/>
          </a:xfrm>
        </p:spPr>
        <p:txBody>
          <a:bodyPr>
            <a:normAutofit fontScale="92500" lnSpcReduction="10000"/>
          </a:bodyPr>
          <a:lstStyle/>
          <a:p>
            <a:endParaRPr lang="en-IN" dirty="0"/>
          </a:p>
          <a:p>
            <a:pPr marL="0" indent="0" algn="ctr">
              <a:buNone/>
            </a:pPr>
            <a:r>
              <a:rPr lang="en-IN" dirty="0"/>
              <a:t> Submitted by</a:t>
            </a:r>
          </a:p>
          <a:p>
            <a:pPr marL="0" indent="0" algn="ctr">
              <a:buNone/>
            </a:pPr>
            <a:r>
              <a:rPr lang="en-IN" dirty="0"/>
              <a:t>Varun </a:t>
            </a:r>
            <a:r>
              <a:rPr lang="en-IN" dirty="0" err="1"/>
              <a:t>kuamr</a:t>
            </a:r>
            <a:endParaRPr lang="en-IN" dirty="0"/>
          </a:p>
          <a:p>
            <a:pPr marL="0" indent="0" algn="ctr">
              <a:buNone/>
            </a:pPr>
            <a:r>
              <a:rPr lang="en-IN" dirty="0"/>
              <a:t>(192110128)</a:t>
            </a:r>
          </a:p>
          <a:p>
            <a:pPr marL="0" indent="0" algn="ctr">
              <a:buNone/>
            </a:pPr>
            <a:r>
              <a:rPr lang="en-IN" dirty="0"/>
              <a:t>Department of CSE </a:t>
            </a:r>
          </a:p>
          <a:p>
            <a:pPr marL="0" indent="0" algn="ctr">
              <a:buNone/>
            </a:pPr>
            <a:r>
              <a:rPr lang="en-IN" dirty="0" err="1"/>
              <a:t>Saveetha</a:t>
            </a:r>
            <a:r>
              <a:rPr lang="en-IN" dirty="0"/>
              <a:t> School of Engineering </a:t>
            </a:r>
          </a:p>
          <a:p>
            <a:pPr marL="0" indent="0" algn="ctr">
              <a:buNone/>
            </a:pPr>
            <a:r>
              <a:rPr lang="en-IN" dirty="0"/>
              <a:t>SIMATS, Chennai –602105 </a:t>
            </a:r>
          </a:p>
        </p:txBody>
      </p:sp>
      <p:sp>
        <p:nvSpPr>
          <p:cNvPr id="11" name="Content Placeholder 10"/>
          <p:cNvSpPr>
            <a:spLocks noGrp="1"/>
          </p:cNvSpPr>
          <p:nvPr>
            <p:ph sz="half" idx="2"/>
          </p:nvPr>
        </p:nvSpPr>
        <p:spPr>
          <a:xfrm>
            <a:off x="5089970" y="2873829"/>
            <a:ext cx="4184034" cy="2495006"/>
          </a:xfrm>
        </p:spPr>
        <p:txBody>
          <a:bodyPr>
            <a:normAutofit fontScale="92500" lnSpcReduction="10000"/>
          </a:bodyPr>
          <a:lstStyle/>
          <a:p>
            <a:endParaRPr lang="en-IN" dirty="0"/>
          </a:p>
          <a:p>
            <a:pPr marL="0" indent="0" algn="ctr">
              <a:buNone/>
            </a:pPr>
            <a:r>
              <a:rPr lang="en-IN" dirty="0"/>
              <a:t> project Guide</a:t>
            </a:r>
          </a:p>
          <a:p>
            <a:pPr marL="0" indent="0" algn="ctr">
              <a:buNone/>
            </a:pPr>
            <a:r>
              <a:rPr lang="en-IN" dirty="0" err="1"/>
              <a:t>Dr.Bhuvanshwari</a:t>
            </a:r>
            <a:endParaRPr lang="en-IN" dirty="0"/>
          </a:p>
          <a:p>
            <a:pPr marL="0" indent="0" algn="ctr">
              <a:buNone/>
            </a:pPr>
            <a:r>
              <a:rPr lang="en-IN" dirty="0"/>
              <a:t>Professor </a:t>
            </a:r>
          </a:p>
          <a:p>
            <a:pPr marL="0" indent="0" algn="ctr">
              <a:buNone/>
            </a:pPr>
            <a:r>
              <a:rPr lang="en-IN" dirty="0"/>
              <a:t>Department of CSE </a:t>
            </a:r>
          </a:p>
          <a:p>
            <a:pPr marL="0" indent="0" algn="ctr">
              <a:buNone/>
            </a:pPr>
            <a:r>
              <a:rPr lang="en-IN" dirty="0" err="1"/>
              <a:t>Saveetha</a:t>
            </a:r>
            <a:r>
              <a:rPr lang="en-IN" dirty="0"/>
              <a:t> School of Engineering </a:t>
            </a:r>
          </a:p>
          <a:p>
            <a:pPr marL="0" indent="0" algn="ctr">
              <a:buNone/>
            </a:pPr>
            <a:r>
              <a:rPr lang="en-IN" dirty="0"/>
              <a:t>SIMATS, Chennai –602105 </a:t>
            </a:r>
          </a:p>
        </p:txBody>
      </p:sp>
      <p:pic>
        <p:nvPicPr>
          <p:cNvPr id="8" name="Picture 7"/>
          <p:cNvPicPr>
            <a:picLocks noChangeAspect="1"/>
          </p:cNvPicPr>
          <p:nvPr/>
        </p:nvPicPr>
        <p:blipFill>
          <a:blip r:embed="rId3"/>
          <a:stretch>
            <a:fillRect/>
          </a:stretch>
        </p:blipFill>
        <p:spPr>
          <a:xfrm>
            <a:off x="9585738" y="0"/>
            <a:ext cx="1376928" cy="1462883"/>
          </a:xfrm>
          <a:prstGeom prst="rect">
            <a:avLst/>
          </a:prstGeom>
        </p:spPr>
      </p:pic>
    </p:spTree>
    <p:extLst>
      <p:ext uri="{BB962C8B-B14F-4D97-AF65-F5344CB8AC3E}">
        <p14:creationId xmlns:p14="http://schemas.microsoft.com/office/powerpoint/2010/main" val="3865896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168" y="2160588"/>
            <a:ext cx="6903701" cy="3881437"/>
          </a:xfrm>
        </p:spPr>
      </p:pic>
    </p:spTree>
    <p:extLst>
      <p:ext uri="{BB962C8B-B14F-4D97-AF65-F5344CB8AC3E}">
        <p14:creationId xmlns:p14="http://schemas.microsoft.com/office/powerpoint/2010/main" val="442297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31" y="680942"/>
            <a:ext cx="10058400" cy="5655088"/>
          </a:xfrm>
          <a:prstGeom prst="rect">
            <a:avLst/>
          </a:prstGeom>
        </p:spPr>
      </p:pic>
    </p:spTree>
    <p:extLst>
      <p:ext uri="{BB962C8B-B14F-4D97-AF65-F5344CB8AC3E}">
        <p14:creationId xmlns:p14="http://schemas.microsoft.com/office/powerpoint/2010/main" val="2675223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2" y="589502"/>
            <a:ext cx="10058400" cy="5655088"/>
          </a:xfrm>
          <a:prstGeom prst="rect">
            <a:avLst/>
          </a:prstGeom>
        </p:spPr>
      </p:pic>
    </p:spTree>
    <p:extLst>
      <p:ext uri="{BB962C8B-B14F-4D97-AF65-F5344CB8AC3E}">
        <p14:creationId xmlns:p14="http://schemas.microsoft.com/office/powerpoint/2010/main" val="2692082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69" y="680941"/>
            <a:ext cx="10058400" cy="5655088"/>
          </a:xfrm>
          <a:prstGeom prst="rect">
            <a:avLst/>
          </a:prstGeom>
        </p:spPr>
      </p:pic>
    </p:spTree>
    <p:extLst>
      <p:ext uri="{BB962C8B-B14F-4D97-AF65-F5344CB8AC3E}">
        <p14:creationId xmlns:p14="http://schemas.microsoft.com/office/powerpoint/2010/main" val="21640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37" y="720131"/>
            <a:ext cx="10058400" cy="5655088"/>
          </a:xfrm>
          <a:prstGeom prst="rect">
            <a:avLst/>
          </a:prstGeom>
        </p:spPr>
      </p:pic>
    </p:spTree>
    <p:extLst>
      <p:ext uri="{BB962C8B-B14F-4D97-AF65-F5344CB8AC3E}">
        <p14:creationId xmlns:p14="http://schemas.microsoft.com/office/powerpoint/2010/main" val="2540566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34" y="628690"/>
            <a:ext cx="10058400" cy="5655088"/>
          </a:xfrm>
          <a:prstGeom prst="rect">
            <a:avLst/>
          </a:prstGeom>
        </p:spPr>
      </p:pic>
    </p:spTree>
    <p:extLst>
      <p:ext uri="{BB962C8B-B14F-4D97-AF65-F5344CB8AC3E}">
        <p14:creationId xmlns:p14="http://schemas.microsoft.com/office/powerpoint/2010/main" val="3787052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A0024-4E4A-1282-D187-BB7F7908BCEB}"/>
              </a:ext>
            </a:extLst>
          </p:cNvPr>
          <p:cNvSpPr>
            <a:spLocks noGrp="1"/>
          </p:cNvSpPr>
          <p:nvPr>
            <p:ph type="title"/>
          </p:nvPr>
        </p:nvSpPr>
        <p:spPr>
          <a:xfrm>
            <a:off x="677334" y="609600"/>
            <a:ext cx="8596668" cy="978568"/>
          </a:xfrm>
        </p:spPr>
        <p:txBody>
          <a:bodyPr>
            <a:normAutofit/>
          </a:bodyPr>
          <a:lstStyle/>
          <a:p>
            <a:pPr algn="ctr"/>
            <a:r>
              <a:rPr lang="en-US" sz="4400" dirty="0">
                <a:solidFill>
                  <a:schemeClr val="accent3"/>
                </a:solidFill>
              </a:rPr>
              <a:t>Conclusion </a:t>
            </a:r>
            <a:endParaRPr lang="en-IN" sz="4400" dirty="0">
              <a:solidFill>
                <a:schemeClr val="accent3"/>
              </a:solidFill>
            </a:endParaRPr>
          </a:p>
        </p:txBody>
      </p:sp>
      <p:sp>
        <p:nvSpPr>
          <p:cNvPr id="3" name="TextBox 2">
            <a:extLst>
              <a:ext uri="{FF2B5EF4-FFF2-40B4-BE49-F238E27FC236}">
                <a16:creationId xmlns:a16="http://schemas.microsoft.com/office/drawing/2014/main" id="{84A0D213-CA70-63F4-54D2-CF1D05030CAE}"/>
              </a:ext>
            </a:extLst>
          </p:cNvPr>
          <p:cNvSpPr txBox="1"/>
          <p:nvPr/>
        </p:nvSpPr>
        <p:spPr>
          <a:xfrm>
            <a:off x="1549667" y="1848050"/>
            <a:ext cx="8596667"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The Employee Management System is a Java Swing application designed to manage employee information such as names, IDs, emails, salaries, attendance, and profile images. It allows users to add, edit, delete, search, view salary, and view detailed information about employees.</a:t>
            </a:r>
          </a:p>
          <a:p>
            <a:pPr marL="285750" indent="-285750" algn="just">
              <a:buFont typeface="Arial" panose="020B0604020202020204" pitchFamily="34" charset="0"/>
              <a:buChar char="•"/>
            </a:pPr>
            <a:r>
              <a:rPr lang="en-US" sz="2000" dirty="0"/>
              <a:t>The application provides a user-friendly interface with input fields, buttons for various operations, and a table to display employee data. It utilizes event-driven programming to handle user interactions and updates the user interface accordingly. </a:t>
            </a:r>
          </a:p>
          <a:p>
            <a:pPr marL="285750" indent="-285750" algn="just">
              <a:buFont typeface="Arial" panose="020B0604020202020204" pitchFamily="34" charset="0"/>
              <a:buChar char="•"/>
            </a:pPr>
            <a:r>
              <a:rPr lang="en-US" sz="2000" dirty="0"/>
              <a:t>The system incorporates features like uploading profile images, calculating attendance based on clock in/out times, overtime, and absences, and displaying employee details in a separate window.</a:t>
            </a:r>
            <a:endParaRPr lang="en-IN" sz="2000" dirty="0"/>
          </a:p>
        </p:txBody>
      </p:sp>
    </p:spTree>
    <p:extLst>
      <p:ext uri="{BB962C8B-B14F-4D97-AF65-F5344CB8AC3E}">
        <p14:creationId xmlns:p14="http://schemas.microsoft.com/office/powerpoint/2010/main" val="414696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00A6-F7F4-DFC8-D655-A942076EDBA7}"/>
              </a:ext>
            </a:extLst>
          </p:cNvPr>
          <p:cNvSpPr>
            <a:spLocks noGrp="1"/>
          </p:cNvSpPr>
          <p:nvPr>
            <p:ph type="title"/>
          </p:nvPr>
        </p:nvSpPr>
        <p:spPr>
          <a:xfrm>
            <a:off x="677334" y="609600"/>
            <a:ext cx="8596668" cy="766813"/>
          </a:xfrm>
        </p:spPr>
        <p:txBody>
          <a:bodyPr/>
          <a:lstStyle/>
          <a:p>
            <a:pPr algn="ctr"/>
            <a:r>
              <a:rPr lang="en-US" dirty="0">
                <a:solidFill>
                  <a:srgbClr val="00B050"/>
                </a:solidFill>
              </a:rPr>
              <a:t>Future enhancement</a:t>
            </a:r>
            <a:endParaRPr lang="en-IN" dirty="0">
              <a:solidFill>
                <a:srgbClr val="00B050"/>
              </a:solidFill>
            </a:endParaRPr>
          </a:p>
        </p:txBody>
      </p:sp>
      <p:sp>
        <p:nvSpPr>
          <p:cNvPr id="3" name="TextBox 2">
            <a:extLst>
              <a:ext uri="{FF2B5EF4-FFF2-40B4-BE49-F238E27FC236}">
                <a16:creationId xmlns:a16="http://schemas.microsoft.com/office/drawing/2014/main" id="{F3FEBA84-F22B-D131-51F7-6662105A939E}"/>
              </a:ext>
            </a:extLst>
          </p:cNvPr>
          <p:cNvSpPr txBox="1"/>
          <p:nvPr/>
        </p:nvSpPr>
        <p:spPr>
          <a:xfrm>
            <a:off x="925019" y="1925053"/>
            <a:ext cx="8700243"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t>Explore the integration of Internet of Things (IoT) devices for more comprehensive and context-aware attendance tracking, allowing for additional data points and insights. Implement machine learning algorithms to analyze historical attendance data and predict future attendance trends, enabling proactive management strategies.</a:t>
            </a:r>
          </a:p>
          <a:p>
            <a:pPr marL="285750" indent="-285750" algn="just">
              <a:buFont typeface="Arial" panose="020B0604020202020204" pitchFamily="34" charset="0"/>
              <a:buChar char="•"/>
            </a:pPr>
            <a:r>
              <a:rPr lang="en-US" dirty="0"/>
              <a:t>Further develop and optimize the mobile application, providing additional features such as geolocation-based attendance marking for field-based employees.</a:t>
            </a:r>
          </a:p>
          <a:p>
            <a:pPr marL="285750" indent="-285750" algn="just">
              <a:buFont typeface="Arial" panose="020B0604020202020204" pitchFamily="34" charset="0"/>
              <a:buChar char="•"/>
            </a:pPr>
            <a:r>
              <a:rPr lang="en-US" dirty="0"/>
              <a:t> Investigate the use of blockchain technology to enhance the security of attendance records, ensuring tamper-proof and transparent data management. Integrate the Employee Management System with smart office technologies for a cohesive workplace experience, including automated room access based on attendance. </a:t>
            </a:r>
            <a:endParaRPr lang="en-IN" dirty="0"/>
          </a:p>
        </p:txBody>
      </p:sp>
    </p:spTree>
    <p:extLst>
      <p:ext uri="{BB962C8B-B14F-4D97-AF65-F5344CB8AC3E}">
        <p14:creationId xmlns:p14="http://schemas.microsoft.com/office/powerpoint/2010/main" val="1488372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a:bodyPr>
          <a:lstStyle/>
          <a:p>
            <a:pPr lvl="0"/>
            <a:r>
              <a:rPr lang="en-IN" dirty="0"/>
              <a:t>https://projectgurukul.org/java-employee-management-system/SourceForge: Employee Management System Projects</a:t>
            </a:r>
          </a:p>
          <a:p>
            <a:pPr lvl="0"/>
            <a:r>
              <a:rPr lang="en-IN" dirty="0"/>
              <a:t>https://copyassignment.com/employee-management-system-project-in-java/</a:t>
            </a:r>
          </a:p>
          <a:p>
            <a:pPr lvl="0"/>
            <a:r>
              <a:rPr lang="en-IN" dirty="0"/>
              <a:t>https://codewithcurious.com/projects/empolyee-managment-system-using-python/</a:t>
            </a:r>
          </a:p>
          <a:p>
            <a:pPr lvl="0"/>
            <a:r>
              <a:rPr lang="en-IN" dirty="0"/>
              <a:t>https://code-projects.org/simple-employee-management-system-in-java-with-source-code/</a:t>
            </a:r>
          </a:p>
          <a:p>
            <a:pPr lvl="0"/>
            <a:r>
              <a:rPr lang="en-IN" dirty="0"/>
              <a:t>https://github.com/PrathameshDhande22/Employee-Management-System.</a:t>
            </a:r>
            <a:r>
              <a:rPr lang="en-US" dirty="0"/>
              <a:t> </a:t>
            </a:r>
            <a:endParaRPr lang="en-IN" dirty="0"/>
          </a:p>
          <a:p>
            <a:endParaRPr lang="en-IN" dirty="0"/>
          </a:p>
        </p:txBody>
      </p:sp>
    </p:spTree>
    <p:extLst>
      <p:ext uri="{BB962C8B-B14F-4D97-AF65-F5344CB8AC3E}">
        <p14:creationId xmlns:p14="http://schemas.microsoft.com/office/powerpoint/2010/main" val="162476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ideEgg | thank you for ppt presentation-Thank youPowerpoint Templates">
            <a:extLst>
              <a:ext uri="{FF2B5EF4-FFF2-40B4-BE49-F238E27FC236}">
                <a16:creationId xmlns:a16="http://schemas.microsoft.com/office/drawing/2014/main" id="{5CF279A1-A3D4-95C0-C01B-6827B296E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276" y="712269"/>
            <a:ext cx="8402855" cy="526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38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A21B-B692-0F7F-7509-21E04924249D}"/>
              </a:ext>
            </a:extLst>
          </p:cNvPr>
          <p:cNvSpPr>
            <a:spLocks noGrp="1"/>
          </p:cNvSpPr>
          <p:nvPr>
            <p:ph type="title"/>
          </p:nvPr>
        </p:nvSpPr>
        <p:spPr/>
        <p:txBody>
          <a:bodyPr>
            <a:normAutofit/>
          </a:bodyPr>
          <a:lstStyle/>
          <a:p>
            <a:pPr algn="ctr"/>
            <a:r>
              <a:rPr lang="en-IN" sz="4400" dirty="0">
                <a:solidFill>
                  <a:srgbClr val="00B050"/>
                </a:solidFill>
              </a:rPr>
              <a:t>KEY COMPONENTS</a:t>
            </a:r>
          </a:p>
        </p:txBody>
      </p:sp>
      <p:sp>
        <p:nvSpPr>
          <p:cNvPr id="3" name="TextBox 2">
            <a:extLst>
              <a:ext uri="{FF2B5EF4-FFF2-40B4-BE49-F238E27FC236}">
                <a16:creationId xmlns:a16="http://schemas.microsoft.com/office/drawing/2014/main" id="{74EED486-BE73-1CB3-1355-F7BC72232709}"/>
              </a:ext>
            </a:extLst>
          </p:cNvPr>
          <p:cNvSpPr txBox="1"/>
          <p:nvPr/>
        </p:nvSpPr>
        <p:spPr>
          <a:xfrm>
            <a:off x="1328286" y="2338939"/>
            <a:ext cx="7945716" cy="4431983"/>
          </a:xfrm>
          <a:prstGeom prst="rect">
            <a:avLst/>
          </a:prstGeom>
          <a:noFill/>
        </p:spPr>
        <p:txBody>
          <a:bodyPr wrap="square" rtlCol="0">
            <a:spAutoFit/>
          </a:bodyPr>
          <a:lstStyle/>
          <a:p>
            <a:pPr marL="457200" lvl="0" indent="-457200">
              <a:buFont typeface="Wingdings" panose="05000000000000000000" pitchFamily="2" charset="2"/>
              <a:buChar char="Ø"/>
            </a:pPr>
            <a:r>
              <a:rPr lang="en-US" sz="2400" dirty="0"/>
              <a:t>Abstract.</a:t>
            </a:r>
          </a:p>
          <a:p>
            <a:pPr marL="457200" lvl="0" indent="-457200">
              <a:buFont typeface="Wingdings" panose="05000000000000000000" pitchFamily="2" charset="2"/>
              <a:buChar char="Ø"/>
            </a:pPr>
            <a:r>
              <a:rPr lang="en-US" sz="2400" dirty="0"/>
              <a:t>Introduction.</a:t>
            </a:r>
          </a:p>
          <a:p>
            <a:pPr marL="457200" lvl="0" indent="-457200">
              <a:buFont typeface="Wingdings" panose="05000000000000000000" pitchFamily="2" charset="2"/>
              <a:buChar char="Ø"/>
            </a:pPr>
            <a:r>
              <a:rPr lang="en-US" sz="2400" dirty="0"/>
              <a:t>Software requirements.</a:t>
            </a:r>
          </a:p>
          <a:p>
            <a:pPr marL="457200" lvl="0" indent="-457200">
              <a:buFont typeface="Wingdings" panose="05000000000000000000" pitchFamily="2" charset="2"/>
              <a:buChar char="Ø"/>
            </a:pPr>
            <a:r>
              <a:rPr lang="en-US" sz="2400" dirty="0"/>
              <a:t>Existing Work.</a:t>
            </a:r>
          </a:p>
          <a:p>
            <a:pPr marL="457200" lvl="0" indent="-457200">
              <a:buFont typeface="Wingdings" panose="05000000000000000000" pitchFamily="2" charset="2"/>
              <a:buChar char="Ø"/>
            </a:pPr>
            <a:r>
              <a:rPr lang="en-US" sz="2400" dirty="0"/>
              <a:t>Proposed.</a:t>
            </a:r>
          </a:p>
          <a:p>
            <a:pPr marL="457200" lvl="0" indent="-457200">
              <a:buFont typeface="Wingdings" panose="05000000000000000000" pitchFamily="2" charset="2"/>
              <a:buChar char="Ø"/>
            </a:pPr>
            <a:r>
              <a:rPr lang="en-US" sz="2400" dirty="0"/>
              <a:t>Use Case Diagram.</a:t>
            </a:r>
          </a:p>
          <a:p>
            <a:pPr marL="457200" lvl="0" indent="-457200">
              <a:buFont typeface="Wingdings" panose="05000000000000000000" pitchFamily="2" charset="2"/>
              <a:buChar char="Ø"/>
            </a:pPr>
            <a:r>
              <a:rPr lang="en-US" sz="2400" dirty="0"/>
              <a:t>Technology Used.</a:t>
            </a:r>
          </a:p>
          <a:p>
            <a:pPr marL="457200" lvl="0" indent="-457200">
              <a:buFont typeface="Wingdings" panose="05000000000000000000" pitchFamily="2" charset="2"/>
              <a:buChar char="Ø"/>
            </a:pPr>
            <a:r>
              <a:rPr lang="en-US" sz="2400" dirty="0"/>
              <a:t>Output.</a:t>
            </a:r>
          </a:p>
          <a:p>
            <a:pPr marL="457200" lvl="0" indent="-457200">
              <a:buFont typeface="Wingdings" panose="05000000000000000000" pitchFamily="2" charset="2"/>
              <a:buChar char="Ø"/>
            </a:pPr>
            <a:r>
              <a:rPr lang="en-US" sz="2400" dirty="0"/>
              <a:t>Conclusion.</a:t>
            </a:r>
          </a:p>
          <a:p>
            <a:pPr marL="457200" lvl="0" indent="-457200">
              <a:buFont typeface="Wingdings" panose="05000000000000000000" pitchFamily="2" charset="2"/>
              <a:buChar char="Ø"/>
            </a:pPr>
            <a:r>
              <a:rPr lang="en-US" sz="2400" dirty="0"/>
              <a:t>Future enhancement.</a:t>
            </a:r>
          </a:p>
          <a:p>
            <a:pPr marL="457200" lvl="0" indent="-457200">
              <a:buFont typeface="Wingdings" panose="05000000000000000000" pitchFamily="2" charset="2"/>
              <a:buChar char="Ø"/>
            </a:pPr>
            <a:r>
              <a:rPr lang="en-US" sz="2400" dirty="0"/>
              <a:t>References</a:t>
            </a:r>
          </a:p>
          <a:p>
            <a:endParaRPr lang="en-IN" dirty="0"/>
          </a:p>
        </p:txBody>
      </p:sp>
    </p:spTree>
    <p:extLst>
      <p:ext uri="{BB962C8B-B14F-4D97-AF65-F5344CB8AC3E}">
        <p14:creationId xmlns:p14="http://schemas.microsoft.com/office/powerpoint/2010/main" val="350118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3914-C6FF-CD3F-F772-F88FCDE51B4F}"/>
              </a:ext>
            </a:extLst>
          </p:cNvPr>
          <p:cNvSpPr>
            <a:spLocks noGrp="1"/>
          </p:cNvSpPr>
          <p:nvPr>
            <p:ph type="title"/>
          </p:nvPr>
        </p:nvSpPr>
        <p:spPr/>
        <p:txBody>
          <a:bodyPr>
            <a:normAutofit/>
          </a:bodyPr>
          <a:lstStyle/>
          <a:p>
            <a:pPr algn="ctr"/>
            <a:r>
              <a:rPr lang="en-IN" sz="2800" dirty="0">
                <a:solidFill>
                  <a:schemeClr val="accent4"/>
                </a:solidFill>
              </a:rPr>
              <a:t>ABSTRACT</a:t>
            </a:r>
          </a:p>
        </p:txBody>
      </p:sp>
      <p:sp>
        <p:nvSpPr>
          <p:cNvPr id="3" name="TextBox 2">
            <a:extLst>
              <a:ext uri="{FF2B5EF4-FFF2-40B4-BE49-F238E27FC236}">
                <a16:creationId xmlns:a16="http://schemas.microsoft.com/office/drawing/2014/main" id="{FE5413E7-08EB-266B-CBD9-52C39A3AA79A}"/>
              </a:ext>
            </a:extLst>
          </p:cNvPr>
          <p:cNvSpPr txBox="1"/>
          <p:nvPr/>
        </p:nvSpPr>
        <p:spPr>
          <a:xfrm>
            <a:off x="677334" y="1930400"/>
            <a:ext cx="9131759" cy="3785652"/>
          </a:xfrm>
          <a:prstGeom prst="rect">
            <a:avLst/>
          </a:prstGeom>
          <a:noFill/>
        </p:spPr>
        <p:txBody>
          <a:bodyPr wrap="square" rtlCol="0">
            <a:spAutoFit/>
          </a:bodyPr>
          <a:lstStyle/>
          <a:p>
            <a:pPr marL="742950" lvl="1" indent="-285750" algn="just">
              <a:buFont typeface="Arial" panose="020B0604020202020204" pitchFamily="34" charset="0"/>
              <a:buChar char="•"/>
            </a:pPr>
            <a:r>
              <a:rPr lang="en-US" sz="2000" dirty="0"/>
              <a:t>Employee Management System Project is an essentially software designed to keep track of employee information in any company. It stores data such as their employees' personal information. The goal of "Employee Management System" is to create a work center scheduling system. Scheduling is a technology that makes the process of informing activities and notifications in the company where it is implemented simple and even online.</a:t>
            </a:r>
          </a:p>
          <a:p>
            <a:pPr lvl="1" algn="just"/>
            <a:endParaRPr lang="en-US" sz="2000" dirty="0"/>
          </a:p>
          <a:p>
            <a:pPr marL="742950" lvl="1" indent="-285750" algn="just">
              <a:buFont typeface="Arial" panose="020B0604020202020204" pitchFamily="34" charset="0"/>
              <a:buChar char="•"/>
            </a:pPr>
            <a:r>
              <a:rPr lang="en-US" sz="2000" dirty="0"/>
              <a:t>The employee management system project gives managers a better idea of their employees and helps them plan and manage their work hours to cut costs and boost productivity. It gives appropriate directions and supervisions for employees. </a:t>
            </a:r>
          </a:p>
        </p:txBody>
      </p:sp>
    </p:spTree>
    <p:extLst>
      <p:ext uri="{BB962C8B-B14F-4D97-AF65-F5344CB8AC3E}">
        <p14:creationId xmlns:p14="http://schemas.microsoft.com/office/powerpoint/2010/main" val="2354953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A173-1CC0-89D1-C9FD-B2C3015C58B8}"/>
              </a:ext>
            </a:extLst>
          </p:cNvPr>
          <p:cNvSpPr>
            <a:spLocks noGrp="1"/>
          </p:cNvSpPr>
          <p:nvPr>
            <p:ph type="title"/>
          </p:nvPr>
        </p:nvSpPr>
        <p:spPr>
          <a:xfrm>
            <a:off x="677334" y="144380"/>
            <a:ext cx="8596668" cy="856647"/>
          </a:xfrm>
        </p:spPr>
        <p:txBody>
          <a:bodyPr/>
          <a:lstStyle/>
          <a:p>
            <a:pPr algn="ctr"/>
            <a:r>
              <a:rPr lang="en-IN" dirty="0">
                <a:solidFill>
                  <a:schemeClr val="accent3">
                    <a:lumMod val="75000"/>
                  </a:schemeClr>
                </a:solidFill>
              </a:rPr>
              <a:t>INTRODUCTION</a:t>
            </a:r>
          </a:p>
        </p:txBody>
      </p:sp>
      <p:sp>
        <p:nvSpPr>
          <p:cNvPr id="3" name="TextBox 2">
            <a:extLst>
              <a:ext uri="{FF2B5EF4-FFF2-40B4-BE49-F238E27FC236}">
                <a16:creationId xmlns:a16="http://schemas.microsoft.com/office/drawing/2014/main" id="{06452646-E729-7F3B-EA42-20D6C74963F5}"/>
              </a:ext>
            </a:extLst>
          </p:cNvPr>
          <p:cNvSpPr txBox="1"/>
          <p:nvPr/>
        </p:nvSpPr>
        <p:spPr>
          <a:xfrm>
            <a:off x="394636" y="1001027"/>
            <a:ext cx="9480884"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t>Employee management systems offer a comprehensive solution for organizations to efficiently manage their resources. A key feature of these systems is time tracking for employees, which plays a pivotal role in optimizing operations. </a:t>
            </a:r>
          </a:p>
          <a:p>
            <a:pPr algn="just"/>
            <a:endParaRPr lang="en-US" dirty="0"/>
          </a:p>
          <a:p>
            <a:pPr marL="285750" indent="-285750" algn="just">
              <a:buFont typeface="Arial" panose="020B0604020202020204" pitchFamily="34" charset="0"/>
              <a:buChar char="•"/>
            </a:pPr>
            <a:r>
              <a:rPr lang="en-US" dirty="0"/>
              <a:t>Time tracking functionality within employee management systems enables organizations to accurately monitor the time spent by employees on various tasks and projects. This allows managers to gain insights into how time is allocated across different activities, identify areas of inefficiency, and make informed decisions to streamline processes. </a:t>
            </a:r>
          </a:p>
          <a:p>
            <a:pPr algn="just"/>
            <a:endParaRPr lang="en-US" dirty="0"/>
          </a:p>
          <a:p>
            <a:pPr marL="285750" indent="-285750" algn="just">
              <a:buFont typeface="Arial" panose="020B0604020202020204" pitchFamily="34" charset="0"/>
              <a:buChar char="•"/>
            </a:pPr>
            <a:r>
              <a:rPr lang="en-US" dirty="0"/>
              <a:t>Overall, time tracking is a fundamental feature of employee management systems that not only helps organizations better manage their resources but also promotes efficiency, accountability, and transparency across the organization. By leveraging the insights gained from time-tracking data, organizations can optimize their operations, improve productivity, and achieve their business objectives more effectively.</a:t>
            </a:r>
            <a:endParaRPr lang="en-IN" dirty="0"/>
          </a:p>
        </p:txBody>
      </p:sp>
    </p:spTree>
    <p:extLst>
      <p:ext uri="{BB962C8B-B14F-4D97-AF65-F5344CB8AC3E}">
        <p14:creationId xmlns:p14="http://schemas.microsoft.com/office/powerpoint/2010/main" val="64520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9DFE-C1F0-A3EB-292A-CD89B0FA1ECF}"/>
              </a:ext>
            </a:extLst>
          </p:cNvPr>
          <p:cNvSpPr>
            <a:spLocks noGrp="1"/>
          </p:cNvSpPr>
          <p:nvPr>
            <p:ph type="title"/>
          </p:nvPr>
        </p:nvSpPr>
        <p:spPr>
          <a:xfrm>
            <a:off x="677334" y="609600"/>
            <a:ext cx="8596668" cy="824564"/>
          </a:xfrm>
        </p:spPr>
        <p:txBody>
          <a:bodyPr/>
          <a:lstStyle/>
          <a:p>
            <a:pPr algn="ctr"/>
            <a:r>
              <a:rPr lang="en-US" dirty="0">
                <a:solidFill>
                  <a:srgbClr val="0070C0"/>
                </a:solidFill>
              </a:rPr>
              <a:t>Software requirements</a:t>
            </a:r>
            <a:endParaRPr lang="en-IN" dirty="0">
              <a:solidFill>
                <a:srgbClr val="0070C0"/>
              </a:solidFill>
            </a:endParaRPr>
          </a:p>
        </p:txBody>
      </p:sp>
      <p:sp>
        <p:nvSpPr>
          <p:cNvPr id="3" name="TextBox 2">
            <a:extLst>
              <a:ext uri="{FF2B5EF4-FFF2-40B4-BE49-F238E27FC236}">
                <a16:creationId xmlns:a16="http://schemas.microsoft.com/office/drawing/2014/main" id="{A131058F-466B-27B8-8331-D6AEA7AA56E7}"/>
              </a:ext>
            </a:extLst>
          </p:cNvPr>
          <p:cNvSpPr txBox="1"/>
          <p:nvPr/>
        </p:nvSpPr>
        <p:spPr>
          <a:xfrm>
            <a:off x="1291289" y="1434164"/>
            <a:ext cx="8649545" cy="5355312"/>
          </a:xfrm>
          <a:prstGeom prst="rect">
            <a:avLst/>
          </a:prstGeom>
          <a:noFill/>
        </p:spPr>
        <p:txBody>
          <a:bodyPr wrap="square" rtlCol="0">
            <a:spAutoFit/>
          </a:bodyPr>
          <a:lstStyle/>
          <a:p>
            <a:pPr algn="just"/>
            <a:r>
              <a:rPr lang="en-US" b="1" dirty="0"/>
              <a:t> Employee Database Management: </a:t>
            </a:r>
            <a:r>
              <a:rPr lang="en-US" dirty="0"/>
              <a:t>Maintain a centralized database containing detailed information about all employees, including personal details, contact information, job roles, and employment history. </a:t>
            </a:r>
          </a:p>
          <a:p>
            <a:pPr algn="just"/>
            <a:endParaRPr lang="en-US" dirty="0"/>
          </a:p>
          <a:p>
            <a:r>
              <a:rPr lang="en-US" b="1" dirty="0"/>
              <a:t> </a:t>
            </a:r>
            <a:endParaRPr lang="en-IN" dirty="0"/>
          </a:p>
          <a:p>
            <a:r>
              <a:rPr lang="en-IN" b="1" dirty="0"/>
              <a:t>Design</a:t>
            </a:r>
            <a:r>
              <a:rPr lang="en-IN" dirty="0"/>
              <a:t>: </a:t>
            </a:r>
            <a:r>
              <a:rPr lang="en-IN" dirty="0" err="1"/>
              <a:t>Umbrello</a:t>
            </a:r>
            <a:r>
              <a:rPr lang="en-IN" dirty="0"/>
              <a:t> software </a:t>
            </a:r>
            <a:r>
              <a:rPr lang="en-IN" dirty="0" err="1"/>
              <a:t>isusedto</a:t>
            </a:r>
            <a:r>
              <a:rPr lang="en-IN" dirty="0"/>
              <a:t> develop </a:t>
            </a:r>
            <a:r>
              <a:rPr lang="en-IN" dirty="0" err="1"/>
              <a:t>theusecasediagramfor</a:t>
            </a:r>
            <a:r>
              <a:rPr lang="en-IN" dirty="0"/>
              <a:t> employee  Management System . </a:t>
            </a:r>
            <a:r>
              <a:rPr lang="en-IN" dirty="0" err="1"/>
              <a:t>Swingcomponents</a:t>
            </a:r>
            <a:r>
              <a:rPr lang="en-IN" dirty="0"/>
              <a:t>….. suchasJFrame,JPanel,JButton,etc.,will be </a:t>
            </a:r>
            <a:r>
              <a:rPr lang="en-IN" dirty="0" err="1"/>
              <a:t>utilizedfor</a:t>
            </a:r>
            <a:r>
              <a:rPr lang="en-IN" dirty="0"/>
              <a:t> building </a:t>
            </a:r>
            <a:r>
              <a:rPr lang="en-IN" dirty="0" err="1"/>
              <a:t>interactiveinterfacesfor</a:t>
            </a:r>
            <a:r>
              <a:rPr lang="en-IN" dirty="0"/>
              <a:t> Employee Management System.</a:t>
            </a:r>
          </a:p>
          <a:p>
            <a:endParaRPr lang="en-IN" dirty="0"/>
          </a:p>
          <a:p>
            <a:pPr algn="just"/>
            <a:endParaRPr lang="en-GB" dirty="0"/>
          </a:p>
          <a:p>
            <a:pPr algn="just"/>
            <a:r>
              <a:rPr lang="en-GB" b="1" dirty="0"/>
              <a:t>JDK-</a:t>
            </a:r>
            <a:r>
              <a:rPr lang="en-GB" dirty="0"/>
              <a:t> JDK or Java Development Kit is basically a bridge of one of the platform of java, enterprise edition, or java platform. It also has a private form of JVM and few different resources in order to finish the full development of the java application. It is one of the most used SDK since the origin of java.</a:t>
            </a:r>
          </a:p>
          <a:p>
            <a:pPr algn="just"/>
            <a:endParaRPr lang="en-GB" dirty="0"/>
          </a:p>
          <a:p>
            <a:pPr algn="just"/>
            <a:r>
              <a:rPr lang="en-GB" b="1" dirty="0"/>
              <a:t>JRE-</a:t>
            </a:r>
            <a:r>
              <a:rPr lang="en-GB" dirty="0"/>
              <a:t> JRE or Java Runtime Environment, this is also called as java runtime. It is a set of tools for developing java applications, this is also a part of the java development kit. It also provides the user</a:t>
            </a:r>
            <a:endParaRPr lang="en-US" dirty="0"/>
          </a:p>
        </p:txBody>
      </p:sp>
    </p:spTree>
    <p:extLst>
      <p:ext uri="{BB962C8B-B14F-4D97-AF65-F5344CB8AC3E}">
        <p14:creationId xmlns:p14="http://schemas.microsoft.com/office/powerpoint/2010/main" val="3414497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EXISTING  WORK</a:t>
            </a:r>
          </a:p>
        </p:txBody>
      </p:sp>
      <p:sp>
        <p:nvSpPr>
          <p:cNvPr id="3" name="Content Placeholder 2"/>
          <p:cNvSpPr>
            <a:spLocks noGrp="1"/>
          </p:cNvSpPr>
          <p:nvPr>
            <p:ph idx="1"/>
          </p:nvPr>
        </p:nvSpPr>
        <p:spPr>
          <a:xfrm>
            <a:off x="794900" y="2029960"/>
            <a:ext cx="8596668" cy="3880773"/>
          </a:xfrm>
        </p:spPr>
        <p:txBody>
          <a:bodyPr>
            <a:normAutofit/>
          </a:bodyPr>
          <a:lstStyle/>
          <a:p>
            <a:r>
              <a:rPr lang="en-GB" b="1" dirty="0"/>
              <a:t>Data Fragmentation</a:t>
            </a:r>
            <a:r>
              <a:rPr lang="en-GB" dirty="0"/>
              <a:t>: Employee data may be scattered across multiple systems or stored in disparate formats, making it challenging to access and consolidate information for decision-making purposes.</a:t>
            </a:r>
          </a:p>
          <a:p>
            <a:r>
              <a:rPr lang="en-GB" dirty="0"/>
              <a:t>ADP Workforce Now is a comprehensive human capital management solution designed for medium to large businesses. It includes features such as payroll processing, benefits administration, talent management, time and attendance tracking, and compliance management.</a:t>
            </a:r>
          </a:p>
          <a:p>
            <a:r>
              <a:rPr lang="en-GB" b="1" dirty="0"/>
              <a:t>Lack of Integration</a:t>
            </a:r>
            <a:r>
              <a:rPr lang="en-GB" dirty="0"/>
              <a:t>: </a:t>
            </a:r>
            <a:r>
              <a:rPr lang="en-GB" dirty="0" err="1"/>
              <a:t>Siloed</a:t>
            </a:r>
            <a:r>
              <a:rPr lang="en-GB" dirty="0"/>
              <a:t> systems for different HR functions, such as payroll, performance management, and training, often lack seamless integration, resulting in data duplication, inconsistencies, and disjointed workflows.</a:t>
            </a:r>
            <a:endParaRPr lang="en-IN" dirty="0"/>
          </a:p>
        </p:txBody>
      </p:sp>
    </p:spTree>
    <p:extLst>
      <p:ext uri="{BB962C8B-B14F-4D97-AF65-F5344CB8AC3E}">
        <p14:creationId xmlns:p14="http://schemas.microsoft.com/office/powerpoint/2010/main" val="365232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work</a:t>
            </a:r>
          </a:p>
        </p:txBody>
      </p:sp>
      <p:sp>
        <p:nvSpPr>
          <p:cNvPr id="3" name="Content Placeholder 2"/>
          <p:cNvSpPr>
            <a:spLocks noGrp="1"/>
          </p:cNvSpPr>
          <p:nvPr>
            <p:ph idx="1"/>
          </p:nvPr>
        </p:nvSpPr>
        <p:spPr/>
        <p:txBody>
          <a:bodyPr>
            <a:normAutofit fontScale="77500" lnSpcReduction="20000"/>
          </a:bodyPr>
          <a:lstStyle/>
          <a:p>
            <a:r>
              <a:rPr lang="en-GB" sz="2100" b="1" dirty="0"/>
              <a:t>Employee Login:</a:t>
            </a:r>
            <a:endParaRPr lang="en-GB" sz="2100" dirty="0"/>
          </a:p>
          <a:p>
            <a:pPr marL="0" indent="0">
              <a:buNone/>
            </a:pPr>
            <a:r>
              <a:rPr lang="en-GB" sz="2100" dirty="0"/>
              <a:t> Create a secure authentication system for employees to log in.</a:t>
            </a:r>
          </a:p>
          <a:p>
            <a:pPr marL="0" indent="0">
              <a:buNone/>
            </a:pPr>
            <a:r>
              <a:rPr lang="en-GB" sz="2100" dirty="0"/>
              <a:t>Use techniques such as username/password authentication or multi-factor authentication for enhanced security.</a:t>
            </a:r>
          </a:p>
          <a:p>
            <a:pPr marL="0" indent="0">
              <a:buNone/>
            </a:pPr>
            <a:r>
              <a:rPr lang="en-GB" sz="2100" dirty="0"/>
              <a:t>Implement session management to handle user sessions securely. Define user roles and permissions to control access levels within the system.</a:t>
            </a:r>
          </a:p>
          <a:p>
            <a:r>
              <a:rPr lang="en-GB" sz="2100" b="1" dirty="0"/>
              <a:t>Add an Employee:</a:t>
            </a:r>
            <a:endParaRPr lang="en-GB" sz="2100" dirty="0"/>
          </a:p>
          <a:p>
            <a:pPr marL="0" indent="0">
              <a:buNone/>
            </a:pPr>
            <a:r>
              <a:rPr lang="en-GB" sz="2100" dirty="0"/>
              <a:t>Implement a feature to add a new employee to the system.</a:t>
            </a:r>
          </a:p>
          <a:p>
            <a:pPr marL="0" indent="0">
              <a:buNone/>
            </a:pPr>
            <a:r>
              <a:rPr lang="en-GB" sz="2100" dirty="0"/>
              <a:t>Gather necessary information such as name, contact details, department, position, etc.</a:t>
            </a:r>
          </a:p>
          <a:p>
            <a:r>
              <a:rPr lang="en-GB" sz="2100" b="1" dirty="0"/>
              <a:t>Delete an Employee:</a:t>
            </a:r>
            <a:endParaRPr lang="en-GB" sz="2100" dirty="0"/>
          </a:p>
          <a:p>
            <a:pPr marL="0" indent="0">
              <a:buNone/>
            </a:pPr>
            <a:r>
              <a:rPr lang="en-GB" sz="2100" dirty="0"/>
              <a:t>Allow authorized users (e.g., administrators) to delete an employee from the system.</a:t>
            </a:r>
          </a:p>
          <a:p>
            <a:pPr marL="0" indent="0">
              <a:buNone/>
            </a:pPr>
            <a:r>
              <a:rPr lang="en-GB" sz="2100" dirty="0"/>
              <a:t>Implement appropriate confirmation prompts to prevent accidental deletions.</a:t>
            </a:r>
          </a:p>
          <a:p>
            <a:pPr marL="0" indent="0">
              <a:buNone/>
            </a:pPr>
            <a:endParaRPr lang="en-GB" dirty="0"/>
          </a:p>
          <a:p>
            <a:pPr marL="0" indent="0">
              <a:buNone/>
            </a:pPr>
            <a:endParaRPr lang="en-GB" dirty="0"/>
          </a:p>
          <a:p>
            <a:pPr marL="0" indent="0">
              <a:buNone/>
            </a:pPr>
            <a:endParaRPr lang="en-IN" dirty="0"/>
          </a:p>
        </p:txBody>
      </p:sp>
    </p:spTree>
    <p:extLst>
      <p:ext uri="{BB962C8B-B14F-4D97-AF65-F5344CB8AC3E}">
        <p14:creationId xmlns:p14="http://schemas.microsoft.com/office/powerpoint/2010/main" val="198202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USECASE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69" y="2160588"/>
            <a:ext cx="7871699" cy="3881437"/>
          </a:xfrm>
        </p:spPr>
      </p:pic>
    </p:spTree>
    <p:extLst>
      <p:ext uri="{BB962C8B-B14F-4D97-AF65-F5344CB8AC3E}">
        <p14:creationId xmlns:p14="http://schemas.microsoft.com/office/powerpoint/2010/main" val="351598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 Used</a:t>
            </a:r>
          </a:p>
        </p:txBody>
      </p:sp>
      <p:sp>
        <p:nvSpPr>
          <p:cNvPr id="3" name="Content Placeholder 2"/>
          <p:cNvSpPr>
            <a:spLocks noGrp="1"/>
          </p:cNvSpPr>
          <p:nvPr>
            <p:ph idx="1"/>
          </p:nvPr>
        </p:nvSpPr>
        <p:spPr/>
        <p:txBody>
          <a:bodyPr>
            <a:normAutofit/>
          </a:bodyPr>
          <a:lstStyle/>
          <a:p>
            <a:r>
              <a:rPr lang="en-US" dirty="0"/>
              <a:t>The Employee Management System, implemented with Java Swing technology, offers a robust and user-friendly solution for efficiently managing employee-related tasks in various organizational settings. Java Swing provides a platform-independent graphical user interface (GUI) toolkit, ensuring accessibility and consistency across different operating systems.</a:t>
            </a:r>
            <a:endParaRPr lang="en-IN" dirty="0"/>
          </a:p>
          <a:p>
            <a:r>
              <a:rPr lang="en-US" dirty="0"/>
              <a:t>This system utilizes Java Swing components to create an intuitive and interactive interface, enabling administrators or managers to navigate and perform employee management tasks with ease. The use of </a:t>
            </a:r>
            <a:r>
              <a:rPr lang="en-US" dirty="0" err="1"/>
              <a:t>JFrame</a:t>
            </a:r>
            <a:r>
              <a:rPr lang="en-US" dirty="0"/>
              <a:t>, </a:t>
            </a:r>
            <a:r>
              <a:rPr lang="en-US" dirty="0" err="1"/>
              <a:t>JPanel</a:t>
            </a:r>
            <a:r>
              <a:rPr lang="en-US" dirty="0"/>
              <a:t>, </a:t>
            </a:r>
            <a:r>
              <a:rPr lang="en-US" dirty="0" err="1"/>
              <a:t>JButton</a:t>
            </a:r>
            <a:r>
              <a:rPr lang="en-US" dirty="0"/>
              <a:t>, and other Swing components ensures a visually appealing and responsive user experience.</a:t>
            </a:r>
            <a:endParaRPr lang="en-IN" dirty="0"/>
          </a:p>
          <a:p>
            <a:endParaRPr lang="en-IN" dirty="0"/>
          </a:p>
        </p:txBody>
      </p:sp>
    </p:spTree>
    <p:extLst>
      <p:ext uri="{BB962C8B-B14F-4D97-AF65-F5344CB8AC3E}">
        <p14:creationId xmlns:p14="http://schemas.microsoft.com/office/powerpoint/2010/main" val="6539938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1522</TotalTime>
  <Words>1137</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Times New Roman</vt:lpstr>
      <vt:lpstr>Trebuchet MS</vt:lpstr>
      <vt:lpstr>Wingdings</vt:lpstr>
      <vt:lpstr>Wingdings 3</vt:lpstr>
      <vt:lpstr>Facet</vt:lpstr>
      <vt:lpstr>  SAVEETHA SCHOOL OF ENGINEERING  SAVEETHA INSTITUTE OF MEDICAL AND TECHNICAL SCIENCES   EMPLOYEE MANAGEMENT SYSTEM</vt:lpstr>
      <vt:lpstr>KEY COMPONENTS</vt:lpstr>
      <vt:lpstr>ABSTRACT</vt:lpstr>
      <vt:lpstr>INTRODUCTION</vt:lpstr>
      <vt:lpstr>Software requirements</vt:lpstr>
      <vt:lpstr>             EXISTING  WORK</vt:lpstr>
      <vt:lpstr>Proposed work</vt:lpstr>
      <vt:lpstr>USECASE DIAGRAM</vt:lpstr>
      <vt:lpstr>Technology Used</vt:lpstr>
      <vt:lpstr>Outputs:</vt:lpstr>
      <vt:lpstr>PowerPoint Presentation</vt:lpstr>
      <vt:lpstr>PowerPoint Presentation</vt:lpstr>
      <vt:lpstr>PowerPoint Presentation</vt:lpstr>
      <vt:lpstr>PowerPoint Presentation</vt:lpstr>
      <vt:lpstr>PowerPoint Presentation</vt:lpstr>
      <vt:lpstr>Conclusion </vt:lpstr>
      <vt:lpstr>Future enhancement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indhu challagundla</dc:creator>
  <cp:lastModifiedBy>varun kumar</cp:lastModifiedBy>
  <cp:revision>25</cp:revision>
  <dcterms:created xsi:type="dcterms:W3CDTF">2024-03-20T15:34:39Z</dcterms:created>
  <dcterms:modified xsi:type="dcterms:W3CDTF">2024-03-31T16:57:51Z</dcterms:modified>
</cp:coreProperties>
</file>