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5603BB-E980-4E64-A59F-F8BEDA266DCC}">
  <a:tblStyle styleId="{DD5603BB-E980-4E64-A59F-F8BEDA266D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02bf094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02bf094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02bf094b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02bf094b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02bf094b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02bf094b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02bf094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02bf094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02bf094b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02bf094b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02bf094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02bf094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02bf094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02bf094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e8193f67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e8193f67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e8193f67a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e8193f67a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e8193f67a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e8193f67a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e8193f67a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e8193f67a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e8193f67a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e8193f67a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e8193f67a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e8193f67a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02bf094b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02bf094b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02bf094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02bf094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6450" y="350163"/>
            <a:ext cx="4255500" cy="187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t>NER with weakly    labeled data</a:t>
            </a:r>
            <a:endParaRPr b="0"/>
          </a:p>
        </p:txBody>
      </p:sp>
      <p:sp>
        <p:nvSpPr>
          <p:cNvPr id="135" name="Google Shape;135;p13"/>
          <p:cNvSpPr txBox="1"/>
          <p:nvPr>
            <p:ph idx="1" type="subTitle"/>
          </p:nvPr>
        </p:nvSpPr>
        <p:spPr>
          <a:xfrm>
            <a:off x="3698550" y="1941575"/>
            <a:ext cx="4439700" cy="104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Course</a:t>
            </a:r>
            <a:r>
              <a:rPr lang="en"/>
              <a:t> 		: Advanced NLP</a:t>
            </a:r>
            <a:endParaRPr/>
          </a:p>
          <a:p>
            <a:pPr indent="0" lvl="0" marL="0" rtl="0" algn="l">
              <a:spcBef>
                <a:spcPts val="0"/>
              </a:spcBef>
              <a:spcAft>
                <a:spcPts val="0"/>
              </a:spcAft>
              <a:buNone/>
            </a:pPr>
            <a:r>
              <a:rPr b="1" lang="en"/>
              <a:t>Team no.</a:t>
            </a:r>
            <a:r>
              <a:rPr lang="en"/>
              <a:t> 		: 11</a:t>
            </a:r>
            <a:endParaRPr/>
          </a:p>
          <a:p>
            <a:pPr indent="0" lvl="0" marL="0" rtl="0" algn="l">
              <a:spcBef>
                <a:spcPts val="0"/>
              </a:spcBef>
              <a:spcAft>
                <a:spcPts val="0"/>
              </a:spcAft>
              <a:buNone/>
            </a:pPr>
            <a:r>
              <a:rPr b="1" lang="en"/>
              <a:t>Team nam</a:t>
            </a:r>
            <a:r>
              <a:rPr lang="en"/>
              <a:t>e 		: SVM</a:t>
            </a:r>
            <a:endParaRPr/>
          </a:p>
          <a:p>
            <a:pPr indent="0" lvl="0" marL="0" rtl="0" algn="l">
              <a:spcBef>
                <a:spcPts val="0"/>
              </a:spcBef>
              <a:spcAft>
                <a:spcPts val="0"/>
              </a:spcAft>
              <a:buNone/>
            </a:pPr>
            <a:r>
              <a:rPr b="1" lang="en"/>
              <a:t>Faculty</a:t>
            </a:r>
            <a:r>
              <a:rPr lang="en"/>
              <a:t> 		: Prof. Manish Srivastava</a:t>
            </a:r>
            <a:endParaRPr/>
          </a:p>
        </p:txBody>
      </p:sp>
      <p:graphicFrame>
        <p:nvGraphicFramePr>
          <p:cNvPr id="136" name="Google Shape;136;p13"/>
          <p:cNvGraphicFramePr/>
          <p:nvPr/>
        </p:nvGraphicFramePr>
        <p:xfrm>
          <a:off x="3698550" y="3183425"/>
          <a:ext cx="3000000" cy="3000000"/>
        </p:xfrm>
        <a:graphic>
          <a:graphicData uri="http://schemas.openxmlformats.org/drawingml/2006/table">
            <a:tbl>
              <a:tblPr>
                <a:noFill/>
                <a:tableStyleId>{DD5603BB-E980-4E64-A59F-F8BEDA266DCC}</a:tableStyleId>
              </a:tblPr>
              <a:tblGrid>
                <a:gridCol w="1326975"/>
                <a:gridCol w="2965825"/>
              </a:tblGrid>
              <a:tr h="413100">
                <a:tc>
                  <a:txBody>
                    <a:bodyPr/>
                    <a:lstStyle/>
                    <a:p>
                      <a:pPr indent="0" lvl="0" marL="0" rtl="0" algn="l">
                        <a:spcBef>
                          <a:spcPts val="0"/>
                        </a:spcBef>
                        <a:spcAft>
                          <a:spcPts val="0"/>
                        </a:spcAft>
                        <a:buNone/>
                      </a:pPr>
                      <a:r>
                        <a:rPr lang="en">
                          <a:solidFill>
                            <a:schemeClr val="lt1"/>
                          </a:solidFill>
                        </a:rPr>
                        <a:t>2022201016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Vaibhav Mittal</a:t>
                      </a:r>
                      <a:endParaRPr>
                        <a:solidFill>
                          <a:schemeClr val="lt1"/>
                        </a:solidFill>
                      </a:endParaRPr>
                    </a:p>
                  </a:txBody>
                  <a:tcPr marT="91425" marB="91425" marR="91425" marL="91425"/>
                </a:tc>
              </a:tr>
              <a:tr h="413100">
                <a:tc>
                  <a:txBody>
                    <a:bodyPr/>
                    <a:lstStyle/>
                    <a:p>
                      <a:pPr indent="0" lvl="0" marL="0" rtl="0" algn="l">
                        <a:spcBef>
                          <a:spcPts val="0"/>
                        </a:spcBef>
                        <a:spcAft>
                          <a:spcPts val="0"/>
                        </a:spcAft>
                        <a:buNone/>
                      </a:pPr>
                      <a:r>
                        <a:rPr lang="en">
                          <a:solidFill>
                            <a:schemeClr val="lt1"/>
                          </a:solidFill>
                        </a:rPr>
                        <a:t>2022201061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Varun Vashishtha</a:t>
                      </a:r>
                      <a:endParaRPr>
                        <a:solidFill>
                          <a:schemeClr val="lt1"/>
                        </a:solidFill>
                      </a:endParaRPr>
                    </a:p>
                  </a:txBody>
                  <a:tcPr marT="91425" marB="91425" marR="91425" marL="91425"/>
                </a:tc>
              </a:tr>
              <a:tr h="413100">
                <a:tc>
                  <a:txBody>
                    <a:bodyPr/>
                    <a:lstStyle/>
                    <a:p>
                      <a:pPr indent="0" lvl="0" marL="0" rtl="0" algn="l">
                        <a:spcBef>
                          <a:spcPts val="0"/>
                        </a:spcBef>
                        <a:spcAft>
                          <a:spcPts val="0"/>
                        </a:spcAft>
                        <a:buNone/>
                      </a:pPr>
                      <a:r>
                        <a:rPr lang="en">
                          <a:solidFill>
                            <a:schemeClr val="lt1"/>
                          </a:solidFill>
                        </a:rPr>
                        <a:t>2022202018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Shivam Yadav</a:t>
                      </a:r>
                      <a:endParaRPr>
                        <a:solidFill>
                          <a:schemeClr val="lt1"/>
                        </a:solidFill>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182775" y="8908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100"/>
              <a:t>NEEDLE</a:t>
            </a:r>
            <a:r>
              <a:rPr lang="en" sz="5100"/>
              <a:t> framework</a:t>
            </a:r>
            <a:endParaRPr sz="5100"/>
          </a:p>
        </p:txBody>
      </p:sp>
      <p:sp>
        <p:nvSpPr>
          <p:cNvPr id="191" name="Google Shape;191;p22"/>
          <p:cNvSpPr txBox="1"/>
          <p:nvPr>
            <p:ph idx="1" type="body"/>
          </p:nvPr>
        </p:nvSpPr>
        <p:spPr>
          <a:xfrm>
            <a:off x="1182775" y="20264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Stage II : </a:t>
            </a:r>
            <a:r>
              <a:rPr lang="en"/>
              <a:t> </a:t>
            </a:r>
            <a:endParaRPr/>
          </a:p>
          <a:p>
            <a:pPr indent="0" lvl="0" marL="0" rtl="0" algn="l">
              <a:spcBef>
                <a:spcPts val="1200"/>
              </a:spcBef>
              <a:spcAft>
                <a:spcPts val="1200"/>
              </a:spcAft>
              <a:buNone/>
            </a:pPr>
            <a:r>
              <a:rPr lang="en" sz="1400"/>
              <a:t>Knowledge base is used to convert in-domain unlabeled data to weakly labeled data.We then conduct another continual pre-training over both weakly and strongly labeled data, in conjunction with proposed weak label completion procedure and noise-aware loss functions, which can handle the ‘incompleteness’ and ‘noisy labeling’ of weak labels.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623750" y="298150"/>
            <a:ext cx="6386400" cy="6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In-completeness &amp; Noise Removal</a:t>
            </a:r>
            <a:endParaRPr/>
          </a:p>
        </p:txBody>
      </p:sp>
      <p:sp>
        <p:nvSpPr>
          <p:cNvPr id="197" name="Google Shape;197;p23"/>
          <p:cNvSpPr txBox="1"/>
          <p:nvPr/>
        </p:nvSpPr>
        <p:spPr>
          <a:xfrm>
            <a:off x="1119625" y="1426625"/>
            <a:ext cx="1242900" cy="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98" name="Google Shape;198;p23"/>
          <p:cNvPicPr preferRelativeResize="0"/>
          <p:nvPr/>
        </p:nvPicPr>
        <p:blipFill>
          <a:blip r:embed="rId3">
            <a:alphaModFix/>
          </a:blip>
          <a:stretch>
            <a:fillRect/>
          </a:stretch>
        </p:blipFill>
        <p:spPr>
          <a:xfrm>
            <a:off x="4503475" y="3606350"/>
            <a:ext cx="1924050" cy="457200"/>
          </a:xfrm>
          <a:prstGeom prst="rect">
            <a:avLst/>
          </a:prstGeom>
          <a:noFill/>
          <a:ln>
            <a:noFill/>
          </a:ln>
        </p:spPr>
      </p:pic>
      <p:sp>
        <p:nvSpPr>
          <p:cNvPr id="199" name="Google Shape;199;p23"/>
          <p:cNvSpPr txBox="1"/>
          <p:nvPr/>
        </p:nvSpPr>
        <p:spPr>
          <a:xfrm>
            <a:off x="2042700" y="3606350"/>
            <a:ext cx="2268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Confidence of weak Label</a:t>
            </a:r>
            <a:endParaRPr>
              <a:solidFill>
                <a:schemeClr val="lt1"/>
              </a:solidFill>
              <a:latin typeface="Lato"/>
              <a:ea typeface="Lato"/>
              <a:cs typeface="Lato"/>
              <a:sym typeface="Lato"/>
            </a:endParaRPr>
          </a:p>
        </p:txBody>
      </p:sp>
      <p:pic>
        <p:nvPicPr>
          <p:cNvPr id="200" name="Google Shape;200;p23"/>
          <p:cNvPicPr preferRelativeResize="0"/>
          <p:nvPr/>
        </p:nvPicPr>
        <p:blipFill>
          <a:blip r:embed="rId4">
            <a:alphaModFix/>
          </a:blip>
          <a:stretch>
            <a:fillRect/>
          </a:stretch>
        </p:blipFill>
        <p:spPr>
          <a:xfrm>
            <a:off x="4503475" y="1139200"/>
            <a:ext cx="535900" cy="506700"/>
          </a:xfrm>
          <a:prstGeom prst="rect">
            <a:avLst/>
          </a:prstGeom>
          <a:noFill/>
          <a:ln>
            <a:noFill/>
          </a:ln>
        </p:spPr>
      </p:pic>
      <p:pic>
        <p:nvPicPr>
          <p:cNvPr id="201" name="Google Shape;201;p23"/>
          <p:cNvPicPr preferRelativeResize="0"/>
          <p:nvPr/>
        </p:nvPicPr>
        <p:blipFill>
          <a:blip r:embed="rId5">
            <a:alphaModFix/>
          </a:blip>
          <a:stretch>
            <a:fillRect/>
          </a:stretch>
        </p:blipFill>
        <p:spPr>
          <a:xfrm>
            <a:off x="4503475" y="1933325"/>
            <a:ext cx="535900" cy="506700"/>
          </a:xfrm>
          <a:prstGeom prst="rect">
            <a:avLst/>
          </a:prstGeom>
          <a:noFill/>
          <a:ln>
            <a:noFill/>
          </a:ln>
        </p:spPr>
      </p:pic>
      <p:pic>
        <p:nvPicPr>
          <p:cNvPr id="202" name="Google Shape;202;p23"/>
          <p:cNvPicPr preferRelativeResize="0"/>
          <p:nvPr/>
        </p:nvPicPr>
        <p:blipFill>
          <a:blip r:embed="rId6">
            <a:alphaModFix/>
          </a:blip>
          <a:stretch>
            <a:fillRect/>
          </a:stretch>
        </p:blipFill>
        <p:spPr>
          <a:xfrm>
            <a:off x="4503475" y="2727450"/>
            <a:ext cx="535889" cy="477000"/>
          </a:xfrm>
          <a:prstGeom prst="rect">
            <a:avLst/>
          </a:prstGeom>
          <a:noFill/>
          <a:ln>
            <a:noFill/>
          </a:ln>
        </p:spPr>
      </p:pic>
      <p:sp>
        <p:nvSpPr>
          <p:cNvPr id="203" name="Google Shape;203;p23"/>
          <p:cNvSpPr txBox="1"/>
          <p:nvPr/>
        </p:nvSpPr>
        <p:spPr>
          <a:xfrm>
            <a:off x="2042700" y="2737350"/>
            <a:ext cx="2268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Original Weak Label</a:t>
            </a:r>
            <a:endParaRPr>
              <a:solidFill>
                <a:schemeClr val="lt1"/>
              </a:solidFill>
              <a:latin typeface="Lato"/>
              <a:ea typeface="Lato"/>
              <a:cs typeface="Lato"/>
              <a:sym typeface="Lato"/>
            </a:endParaRPr>
          </a:p>
        </p:txBody>
      </p:sp>
      <p:sp>
        <p:nvSpPr>
          <p:cNvPr id="204" name="Google Shape;204;p23"/>
          <p:cNvSpPr txBox="1"/>
          <p:nvPr/>
        </p:nvSpPr>
        <p:spPr>
          <a:xfrm>
            <a:off x="2042700" y="1958075"/>
            <a:ext cx="2268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Corrected weak Label</a:t>
            </a:r>
            <a:endParaRPr>
              <a:solidFill>
                <a:schemeClr val="lt1"/>
              </a:solidFill>
              <a:latin typeface="Lato"/>
              <a:ea typeface="Lato"/>
              <a:cs typeface="Lato"/>
              <a:sym typeface="Lato"/>
            </a:endParaRPr>
          </a:p>
        </p:txBody>
      </p:sp>
      <p:sp>
        <p:nvSpPr>
          <p:cNvPr id="205" name="Google Shape;205;p23"/>
          <p:cNvSpPr txBox="1"/>
          <p:nvPr/>
        </p:nvSpPr>
        <p:spPr>
          <a:xfrm>
            <a:off x="2042700" y="1163950"/>
            <a:ext cx="2268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Model Predicted Label</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4"/>
          <p:cNvPicPr preferRelativeResize="0"/>
          <p:nvPr/>
        </p:nvPicPr>
        <p:blipFill>
          <a:blip r:embed="rId3">
            <a:alphaModFix/>
          </a:blip>
          <a:stretch>
            <a:fillRect/>
          </a:stretch>
        </p:blipFill>
        <p:spPr>
          <a:xfrm>
            <a:off x="985775" y="766824"/>
            <a:ext cx="7734376" cy="648876"/>
          </a:xfrm>
          <a:prstGeom prst="rect">
            <a:avLst/>
          </a:prstGeom>
          <a:noFill/>
          <a:ln>
            <a:noFill/>
          </a:ln>
        </p:spPr>
      </p:pic>
      <p:sp>
        <p:nvSpPr>
          <p:cNvPr id="211" name="Google Shape;211;p24"/>
          <p:cNvSpPr txBox="1"/>
          <p:nvPr/>
        </p:nvSpPr>
        <p:spPr>
          <a:xfrm>
            <a:off x="985775" y="250525"/>
            <a:ext cx="4512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Formula for calculating confidence of weak label : </a:t>
            </a:r>
            <a:endParaRPr>
              <a:solidFill>
                <a:schemeClr val="lt1"/>
              </a:solidFill>
              <a:latin typeface="Lato"/>
              <a:ea typeface="Lato"/>
              <a:cs typeface="Lato"/>
              <a:sym typeface="Lato"/>
            </a:endParaRPr>
          </a:p>
        </p:txBody>
      </p:sp>
      <p:sp>
        <p:nvSpPr>
          <p:cNvPr id="212" name="Google Shape;212;p24"/>
          <p:cNvSpPr txBox="1"/>
          <p:nvPr/>
        </p:nvSpPr>
        <p:spPr>
          <a:xfrm>
            <a:off x="1052700" y="1866400"/>
            <a:ext cx="17877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Initial Assumption</a:t>
            </a:r>
            <a:endParaRPr>
              <a:solidFill>
                <a:schemeClr val="lt1"/>
              </a:solidFill>
              <a:latin typeface="Lato"/>
              <a:ea typeface="Lato"/>
              <a:cs typeface="Lato"/>
              <a:sym typeface="Lato"/>
            </a:endParaRPr>
          </a:p>
        </p:txBody>
      </p:sp>
      <p:pic>
        <p:nvPicPr>
          <p:cNvPr id="213" name="Google Shape;213;p24"/>
          <p:cNvPicPr preferRelativeResize="0"/>
          <p:nvPr/>
        </p:nvPicPr>
        <p:blipFill>
          <a:blip r:embed="rId4">
            <a:alphaModFix/>
          </a:blip>
          <a:stretch>
            <a:fillRect/>
          </a:stretch>
        </p:blipFill>
        <p:spPr>
          <a:xfrm>
            <a:off x="3099275" y="1866400"/>
            <a:ext cx="2476500" cy="447675"/>
          </a:xfrm>
          <a:prstGeom prst="rect">
            <a:avLst/>
          </a:prstGeom>
          <a:noFill/>
          <a:ln>
            <a:noFill/>
          </a:ln>
        </p:spPr>
      </p:pic>
      <p:pic>
        <p:nvPicPr>
          <p:cNvPr id="214" name="Google Shape;214;p24"/>
          <p:cNvPicPr preferRelativeResize="0"/>
          <p:nvPr/>
        </p:nvPicPr>
        <p:blipFill>
          <a:blip r:embed="rId5">
            <a:alphaModFix/>
          </a:blip>
          <a:stretch>
            <a:fillRect/>
          </a:stretch>
        </p:blipFill>
        <p:spPr>
          <a:xfrm>
            <a:off x="3099275" y="2764763"/>
            <a:ext cx="5829300" cy="638175"/>
          </a:xfrm>
          <a:prstGeom prst="rect">
            <a:avLst/>
          </a:prstGeom>
          <a:noFill/>
          <a:ln>
            <a:noFill/>
          </a:ln>
        </p:spPr>
      </p:pic>
      <p:sp>
        <p:nvSpPr>
          <p:cNvPr id="215" name="Google Shape;215;p24"/>
          <p:cNvSpPr txBox="1"/>
          <p:nvPr/>
        </p:nvSpPr>
        <p:spPr>
          <a:xfrm>
            <a:off x="412150" y="2688600"/>
            <a:ext cx="2428200" cy="11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Label Prediction of CRF Model is based on viterbi decoding score</a:t>
            </a:r>
            <a:endParaRPr>
              <a:solidFill>
                <a:schemeClr val="lt1"/>
              </a:solidFill>
              <a:latin typeface="Lato"/>
              <a:ea typeface="Lato"/>
              <a:cs typeface="Lato"/>
              <a:sym typeface="Lato"/>
            </a:endParaRPr>
          </a:p>
        </p:txBody>
      </p:sp>
      <p:pic>
        <p:nvPicPr>
          <p:cNvPr id="216" name="Google Shape;216;p24"/>
          <p:cNvPicPr preferRelativeResize="0"/>
          <p:nvPr/>
        </p:nvPicPr>
        <p:blipFill>
          <a:blip r:embed="rId6">
            <a:alphaModFix/>
          </a:blip>
          <a:stretch>
            <a:fillRect/>
          </a:stretch>
        </p:blipFill>
        <p:spPr>
          <a:xfrm>
            <a:off x="3148013" y="3909650"/>
            <a:ext cx="2847975" cy="571500"/>
          </a:xfrm>
          <a:prstGeom prst="rect">
            <a:avLst/>
          </a:prstGeom>
          <a:noFill/>
          <a:ln>
            <a:noFill/>
          </a:ln>
        </p:spPr>
      </p:pic>
      <p:sp>
        <p:nvSpPr>
          <p:cNvPr id="217" name="Google Shape;217;p24"/>
          <p:cNvSpPr txBox="1"/>
          <p:nvPr/>
        </p:nvSpPr>
        <p:spPr>
          <a:xfrm>
            <a:off x="412150" y="3909650"/>
            <a:ext cx="2428200" cy="8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Calculated by histogram binning</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49700" y="9004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5100"/>
              <a:t>NEEDLE</a:t>
            </a:r>
            <a:r>
              <a:rPr lang="en" sz="5100"/>
              <a:t> framework</a:t>
            </a:r>
            <a:endParaRPr sz="5100"/>
          </a:p>
          <a:p>
            <a:pPr indent="0" lvl="0" marL="0" rtl="0" algn="l">
              <a:spcBef>
                <a:spcPts val="0"/>
              </a:spcBef>
              <a:spcAft>
                <a:spcPts val="0"/>
              </a:spcAft>
              <a:buNone/>
            </a:pPr>
            <a:r>
              <a:t/>
            </a:r>
            <a:endParaRPr/>
          </a:p>
        </p:txBody>
      </p:sp>
      <p:sp>
        <p:nvSpPr>
          <p:cNvPr id="223" name="Google Shape;223;p25"/>
          <p:cNvSpPr txBox="1"/>
          <p:nvPr>
            <p:ph idx="1" type="body"/>
          </p:nvPr>
        </p:nvSpPr>
        <p:spPr>
          <a:xfrm>
            <a:off x="1249700" y="2217650"/>
            <a:ext cx="7038900" cy="19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Stage III : </a:t>
            </a:r>
            <a:r>
              <a:rPr lang="en"/>
              <a:t> </a:t>
            </a:r>
            <a:endParaRPr/>
          </a:p>
          <a:p>
            <a:pPr indent="0" lvl="0" marL="76200" marR="913130" rtl="0" algn="just">
              <a:lnSpc>
                <a:spcPct val="110833"/>
              </a:lnSpc>
              <a:spcBef>
                <a:spcPts val="1200"/>
              </a:spcBef>
              <a:spcAft>
                <a:spcPts val="0"/>
              </a:spcAft>
              <a:buNone/>
            </a:pPr>
            <a:r>
              <a:rPr lang="en" sz="1500">
                <a:latin typeface="Times New Roman"/>
                <a:ea typeface="Times New Roman"/>
                <a:cs typeface="Times New Roman"/>
                <a:sym typeface="Times New Roman"/>
              </a:rPr>
              <a:t>Since the previous two sections prevent the models to overfit in the biased or noisy data, it also prevents the model to fit in the strongly labelled data. So we will finally fine tune the models over strongly labelled data, to make better predictions.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500"/>
              <a:t>EVALUATION METRICS</a:t>
            </a:r>
            <a:endParaRPr b="1" sz="4500"/>
          </a:p>
        </p:txBody>
      </p:sp>
      <p:sp>
        <p:nvSpPr>
          <p:cNvPr id="229" name="Google Shape;22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Precision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Recall :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F1 score : </a:t>
            </a:r>
            <a:endParaRPr/>
          </a:p>
        </p:txBody>
      </p:sp>
      <p:pic>
        <p:nvPicPr>
          <p:cNvPr id="230" name="Google Shape;230;p26"/>
          <p:cNvPicPr preferRelativeResize="0"/>
          <p:nvPr/>
        </p:nvPicPr>
        <p:blipFill>
          <a:blip r:embed="rId3">
            <a:alphaModFix/>
          </a:blip>
          <a:stretch>
            <a:fillRect/>
          </a:stretch>
        </p:blipFill>
        <p:spPr>
          <a:xfrm>
            <a:off x="3506645" y="1471620"/>
            <a:ext cx="1408775" cy="618050"/>
          </a:xfrm>
          <a:prstGeom prst="rect">
            <a:avLst/>
          </a:prstGeom>
          <a:noFill/>
          <a:ln>
            <a:noFill/>
          </a:ln>
        </p:spPr>
      </p:pic>
      <p:pic>
        <p:nvPicPr>
          <p:cNvPr id="231" name="Google Shape;231;p26"/>
          <p:cNvPicPr preferRelativeResize="0"/>
          <p:nvPr/>
        </p:nvPicPr>
        <p:blipFill>
          <a:blip r:embed="rId4">
            <a:alphaModFix/>
          </a:blip>
          <a:stretch>
            <a:fillRect/>
          </a:stretch>
        </p:blipFill>
        <p:spPr>
          <a:xfrm>
            <a:off x="3548199" y="2383200"/>
            <a:ext cx="1493400" cy="655200"/>
          </a:xfrm>
          <a:prstGeom prst="rect">
            <a:avLst/>
          </a:prstGeom>
          <a:noFill/>
          <a:ln>
            <a:noFill/>
          </a:ln>
        </p:spPr>
      </p:pic>
      <p:pic>
        <p:nvPicPr>
          <p:cNvPr id="232" name="Google Shape;232;p26"/>
          <p:cNvPicPr preferRelativeResize="0"/>
          <p:nvPr/>
        </p:nvPicPr>
        <p:blipFill>
          <a:blip r:embed="rId5">
            <a:alphaModFix/>
          </a:blip>
          <a:stretch>
            <a:fillRect/>
          </a:stretch>
        </p:blipFill>
        <p:spPr>
          <a:xfrm>
            <a:off x="3373913" y="3431850"/>
            <a:ext cx="2562225" cy="80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300"/>
              <a:t>RESULTS</a:t>
            </a:r>
            <a:endParaRPr sz="4300"/>
          </a:p>
        </p:txBody>
      </p:sp>
      <p:pic>
        <p:nvPicPr>
          <p:cNvPr id="238" name="Google Shape;238;p27"/>
          <p:cNvPicPr preferRelativeResize="0"/>
          <p:nvPr/>
        </p:nvPicPr>
        <p:blipFill>
          <a:blip r:embed="rId3">
            <a:alphaModFix/>
          </a:blip>
          <a:stretch>
            <a:fillRect/>
          </a:stretch>
        </p:blipFill>
        <p:spPr>
          <a:xfrm>
            <a:off x="822050" y="1228600"/>
            <a:ext cx="7514350" cy="1392575"/>
          </a:xfrm>
          <a:prstGeom prst="rect">
            <a:avLst/>
          </a:prstGeom>
          <a:noFill/>
          <a:ln>
            <a:noFill/>
          </a:ln>
        </p:spPr>
      </p:pic>
      <p:pic>
        <p:nvPicPr>
          <p:cNvPr id="239" name="Google Shape;239;p27"/>
          <p:cNvPicPr preferRelativeResize="0"/>
          <p:nvPr/>
        </p:nvPicPr>
        <p:blipFill>
          <a:blip r:embed="rId4">
            <a:alphaModFix/>
          </a:blip>
          <a:stretch>
            <a:fillRect/>
          </a:stretch>
        </p:blipFill>
        <p:spPr>
          <a:xfrm>
            <a:off x="822050" y="3032750"/>
            <a:ext cx="7514350" cy="13091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t>THANK YOU</a:t>
            </a:r>
            <a:endParaRPr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 sz="4800"/>
              <a:t>AGENDA</a:t>
            </a:r>
            <a:endParaRPr b="1" sz="4800"/>
          </a:p>
        </p:txBody>
      </p:sp>
      <p:sp>
        <p:nvSpPr>
          <p:cNvPr id="142" name="Google Shape;142;p1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To share our </a:t>
            </a:r>
            <a:r>
              <a:rPr lang="en" sz="1500"/>
              <a:t>intuitions</a:t>
            </a:r>
            <a:r>
              <a:rPr lang="en" sz="1500"/>
              <a:t>, approaches and the results obtained for implementing the given task : NER (Named Entity Recognition) with weakly labeled data</a:t>
            </a:r>
            <a:endParaRPr sz="1500"/>
          </a:p>
        </p:txBody>
      </p:sp>
      <p:sp>
        <p:nvSpPr>
          <p:cNvPr id="143" name="Google Shape;143;p1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Problem Description</a:t>
            </a:r>
            <a:endParaRPr/>
          </a:p>
          <a:p>
            <a:pPr indent="-311150" lvl="0" marL="457200" rtl="0" algn="l">
              <a:spcBef>
                <a:spcPts val="0"/>
              </a:spcBef>
              <a:spcAft>
                <a:spcPts val="0"/>
              </a:spcAft>
              <a:buSzPts val="1300"/>
              <a:buAutoNum type="arabicParenR"/>
            </a:pPr>
            <a:r>
              <a:rPr lang="en"/>
              <a:t>Modeling</a:t>
            </a:r>
            <a:endParaRPr/>
          </a:p>
          <a:p>
            <a:pPr indent="-311150" lvl="0" marL="457200" rtl="0" algn="l">
              <a:spcBef>
                <a:spcPts val="0"/>
              </a:spcBef>
              <a:spcAft>
                <a:spcPts val="0"/>
              </a:spcAft>
              <a:buSzPts val="1300"/>
              <a:buAutoNum type="arabicParenR"/>
            </a:pPr>
            <a:r>
              <a:rPr lang="en"/>
              <a:t>Problems with supervised approach</a:t>
            </a:r>
            <a:endParaRPr/>
          </a:p>
          <a:p>
            <a:pPr indent="-311150" lvl="0" marL="457200" rtl="0" algn="l">
              <a:spcBef>
                <a:spcPts val="0"/>
              </a:spcBef>
              <a:spcAft>
                <a:spcPts val="0"/>
              </a:spcAft>
              <a:buSzPts val="1300"/>
              <a:buAutoNum type="arabicParenR"/>
            </a:pPr>
            <a:r>
              <a:rPr lang="en"/>
              <a:t>Existing Solution</a:t>
            </a:r>
            <a:endParaRPr/>
          </a:p>
          <a:p>
            <a:pPr indent="-311150" lvl="0" marL="457200" rtl="0" algn="l">
              <a:spcBef>
                <a:spcPts val="0"/>
              </a:spcBef>
              <a:spcAft>
                <a:spcPts val="0"/>
              </a:spcAft>
              <a:buSzPts val="1300"/>
              <a:buAutoNum type="arabicParenR"/>
            </a:pPr>
            <a:r>
              <a:rPr lang="en"/>
              <a:t>Issues of the paper</a:t>
            </a:r>
            <a:endParaRPr/>
          </a:p>
          <a:p>
            <a:pPr indent="-311150" lvl="0" marL="457200" rtl="0" algn="l">
              <a:spcBef>
                <a:spcPts val="0"/>
              </a:spcBef>
              <a:spcAft>
                <a:spcPts val="0"/>
              </a:spcAft>
              <a:buSzPts val="1300"/>
              <a:buAutoNum type="arabicParenR"/>
            </a:pPr>
            <a:r>
              <a:rPr lang="en"/>
              <a:t>NEEDLE framework</a:t>
            </a:r>
            <a:endParaRPr/>
          </a:p>
          <a:p>
            <a:pPr indent="-311150" lvl="0" marL="457200" rtl="0" algn="l">
              <a:spcBef>
                <a:spcPts val="0"/>
              </a:spcBef>
              <a:spcAft>
                <a:spcPts val="0"/>
              </a:spcAft>
              <a:buSzPts val="1300"/>
              <a:buAutoNum type="arabicParenR"/>
            </a:pPr>
            <a:r>
              <a:rPr lang="en"/>
              <a:t>Evaluation metrics</a:t>
            </a:r>
            <a:endParaRPr/>
          </a:p>
          <a:p>
            <a:pPr indent="-311150" lvl="0" marL="457200" rtl="0" algn="l">
              <a:spcBef>
                <a:spcPts val="0"/>
              </a:spcBef>
              <a:spcAft>
                <a:spcPts val="0"/>
              </a:spcAft>
              <a:buSzPts val="1300"/>
              <a:buAutoNum type="arabicParenR"/>
            </a:pPr>
            <a:r>
              <a:rPr lang="en"/>
              <a:t>Result</a:t>
            </a:r>
            <a:endParaRPr/>
          </a:p>
          <a:p>
            <a:pPr indent="-311150" lvl="0" marL="457200" rtl="0" algn="l">
              <a:spcBef>
                <a:spcPts val="0"/>
              </a:spcBef>
              <a:spcAft>
                <a:spcPts val="0"/>
              </a:spcAft>
              <a:buSzPts val="1300"/>
              <a:buAutoNum type="arabicParen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192325" y="919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900"/>
              <a:t>PROBLEM DESCRIPTION</a:t>
            </a:r>
            <a:endParaRPr b="1" sz="3900"/>
          </a:p>
        </p:txBody>
      </p:sp>
      <p:sp>
        <p:nvSpPr>
          <p:cNvPr id="149" name="Google Shape;149;p15"/>
          <p:cNvSpPr txBox="1"/>
          <p:nvPr>
            <p:ph idx="1" type="body"/>
          </p:nvPr>
        </p:nvSpPr>
        <p:spPr>
          <a:xfrm>
            <a:off x="982000" y="2160300"/>
            <a:ext cx="7038900" cy="1465200"/>
          </a:xfrm>
          <a:prstGeom prst="rect">
            <a:avLst/>
          </a:prstGeom>
        </p:spPr>
        <p:txBody>
          <a:bodyPr anchorCtr="0" anchor="t" bIns="91425" lIns="91425" spcFirstLastPara="1" rIns="91425" wrap="square" tIns="91425">
            <a:normAutofit/>
          </a:bodyPr>
          <a:lstStyle/>
          <a:p>
            <a:pPr indent="0" lvl="0" marL="96520" rtl="0" algn="l">
              <a:lnSpc>
                <a:spcPct val="100000"/>
              </a:lnSpc>
              <a:spcBef>
                <a:spcPts val="35"/>
              </a:spcBef>
              <a:spcAft>
                <a:spcPts val="0"/>
              </a:spcAft>
              <a:buNone/>
            </a:pPr>
            <a:r>
              <a:rPr lang="en" sz="1400">
                <a:latin typeface="Arial"/>
                <a:ea typeface="Arial"/>
                <a:cs typeface="Arial"/>
                <a:sym typeface="Arial"/>
              </a:rPr>
              <a:t>The project aims at exploring the technique using which we can overcome the practical limitation of using a weakly labelled data for task like NER, and achieve significant improvement w.r.t previous approaches and reduce the difference in quality of results achieved in a strongly labelled dataset compared to a weak labeled dataset.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b="1" lang="en" sz="4300"/>
              <a:t>MODELING</a:t>
            </a:r>
            <a:endParaRPr b="1" sz="4300"/>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arenR"/>
            </a:pPr>
            <a:r>
              <a:rPr lang="en"/>
              <a:t>Supervised learning : A machine learning approach where the model is trained on labeled data, learning to make predictions or classifications based on input-output pairs.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en"/>
              <a:t>Unsupervised learning : A machine learning approach where the model is trained on unlabeled data to discover patterns,structures or relationships within the data without any guidance.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en"/>
              <a:t>Self </a:t>
            </a:r>
            <a:r>
              <a:rPr lang="en"/>
              <a:t>supervised</a:t>
            </a:r>
            <a:r>
              <a:rPr lang="en"/>
              <a:t> learning : A type of unsupervised learning where the model generates its own labels or supervisory signals from the input data, often by creating tasks or objectives to learn representations from the data itself.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PROBLEMS  WITH SUPERVISED APPROACH</a:t>
            </a:r>
            <a:endParaRPr b="1"/>
          </a:p>
        </p:txBody>
      </p:sp>
      <p:sp>
        <p:nvSpPr>
          <p:cNvPr id="161" name="Google Shape;161;p17"/>
          <p:cNvSpPr txBox="1"/>
          <p:nvPr>
            <p:ph idx="1" type="body"/>
          </p:nvPr>
        </p:nvSpPr>
        <p:spPr>
          <a:xfrm>
            <a:off x="1297500" y="1567550"/>
            <a:ext cx="70389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Tasks like NER (Named Entity Recognition) requires token-level labeling</a:t>
            </a:r>
            <a:endParaRPr sz="1400"/>
          </a:p>
        </p:txBody>
      </p:sp>
      <p:sp>
        <p:nvSpPr>
          <p:cNvPr id="162" name="Google Shape;162;p17"/>
          <p:cNvSpPr txBox="1"/>
          <p:nvPr/>
        </p:nvSpPr>
        <p:spPr>
          <a:xfrm>
            <a:off x="1318500" y="2259950"/>
            <a:ext cx="6996900" cy="17577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lt1"/>
              </a:buClr>
              <a:buSzPts val="1300"/>
              <a:buFont typeface="Lato"/>
              <a:buChar char="●"/>
            </a:pPr>
            <a:r>
              <a:rPr lang="en">
                <a:solidFill>
                  <a:schemeClr val="lt1"/>
                </a:solidFill>
                <a:latin typeface="Lato"/>
                <a:ea typeface="Lato"/>
                <a:cs typeface="Lato"/>
                <a:sym typeface="Lato"/>
              </a:rPr>
              <a:t>Problems</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304800" lvl="1" marL="914400" rtl="0" algn="l">
              <a:lnSpc>
                <a:spcPct val="2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Annotating Huge amount of data is laborious and time consuming</a:t>
            </a:r>
            <a:endParaRPr sz="1200">
              <a:solidFill>
                <a:schemeClr val="lt1"/>
              </a:solidFill>
              <a:latin typeface="Lato"/>
              <a:ea typeface="Lato"/>
              <a:cs typeface="Lato"/>
              <a:sym typeface="Lato"/>
            </a:endParaRPr>
          </a:p>
          <a:p>
            <a:pPr indent="-304800" lvl="1" marL="914400" rtl="0" algn="l">
              <a:lnSpc>
                <a:spcPct val="2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Expensive</a:t>
            </a:r>
            <a:endParaRPr sz="1200">
              <a:solidFill>
                <a:schemeClr val="lt1"/>
              </a:solidFill>
              <a:latin typeface="Lato"/>
              <a:ea typeface="Lato"/>
              <a:cs typeface="Lato"/>
              <a:sym typeface="Lato"/>
            </a:endParaRPr>
          </a:p>
          <a:p>
            <a:pPr indent="-304800" lvl="1" marL="914400" rtl="0" algn="l">
              <a:lnSpc>
                <a:spcPct val="20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Prone to Human errors</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EXISTING SOLUTION</a:t>
            </a:r>
            <a:endParaRPr b="1" sz="4800"/>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Pretrain the model using masked language modeling on large open-domain data, which is usually 100s/1000s of times larger than strongly labeled data.(Li et al., 2012)</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en"/>
              <a:t>To further capture domain specific information </a:t>
            </a:r>
            <a:r>
              <a:rPr lang="en"/>
              <a:t>continuously</a:t>
            </a:r>
            <a:r>
              <a:rPr lang="en"/>
              <a:t> pretrain the model on large in-domain unlabeled data. (Lafferty et al., 2001)</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en"/>
              <a:t>When there is no labeled data, use weak supervision to generate labels automatically from domain knowledge.(Shang et al., 2018; Liang et al., 2020)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24800" y="709250"/>
            <a:ext cx="7274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100"/>
              <a:t>Issues with the Approach</a:t>
            </a:r>
            <a:endParaRPr b="1" sz="4100"/>
          </a:p>
        </p:txBody>
      </p:sp>
      <p:sp>
        <p:nvSpPr>
          <p:cNvPr id="174" name="Google Shape;174;p19"/>
          <p:cNvSpPr txBox="1"/>
          <p:nvPr>
            <p:ph idx="1" type="body"/>
          </p:nvPr>
        </p:nvSpPr>
        <p:spPr>
          <a:xfrm>
            <a:off x="1224800" y="1785875"/>
            <a:ext cx="7038900" cy="19818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rPr lang="en" sz="1500"/>
              <a:t>Can we simultaneously leverage small strongly labeled data and large weakly labeled data to improve model performance.</a:t>
            </a:r>
            <a:endParaRPr sz="1500"/>
          </a:p>
          <a:p>
            <a:pPr indent="0" lvl="0" marL="457200" rtl="0" algn="l">
              <a:spcBef>
                <a:spcPts val="1200"/>
              </a:spcBef>
              <a:spcAft>
                <a:spcPts val="0"/>
              </a:spcAft>
              <a:buNone/>
            </a:pPr>
            <a:r>
              <a:rPr lang="en" sz="1500"/>
              <a:t>WEAK LABELS HAVE 3 FEATURES :</a:t>
            </a:r>
            <a:endParaRPr sz="1500"/>
          </a:p>
          <a:p>
            <a:pPr indent="-323850" lvl="0" marL="457200" rtl="0" algn="l">
              <a:lnSpc>
                <a:spcPct val="100000"/>
              </a:lnSpc>
              <a:spcBef>
                <a:spcPts val="1200"/>
              </a:spcBef>
              <a:spcAft>
                <a:spcPts val="0"/>
              </a:spcAft>
              <a:buSzPts val="1500"/>
              <a:buAutoNum type="arabicParenR"/>
            </a:pPr>
            <a:r>
              <a:rPr lang="en" sz="1500"/>
              <a:t>Incompleteness</a:t>
            </a:r>
            <a:endParaRPr sz="1500"/>
          </a:p>
          <a:p>
            <a:pPr indent="-323850" lvl="0" marL="457200" rtl="0" algn="l">
              <a:lnSpc>
                <a:spcPct val="100000"/>
              </a:lnSpc>
              <a:spcBef>
                <a:spcPts val="0"/>
              </a:spcBef>
              <a:spcAft>
                <a:spcPts val="0"/>
              </a:spcAft>
              <a:buSzPts val="1500"/>
              <a:buAutoNum type="arabicParenR"/>
            </a:pPr>
            <a:r>
              <a:rPr lang="en" sz="1500"/>
              <a:t>Labeling bias</a:t>
            </a:r>
            <a:endParaRPr sz="1500"/>
          </a:p>
          <a:p>
            <a:pPr indent="-323850" lvl="0" marL="457200" rtl="0" algn="l">
              <a:lnSpc>
                <a:spcPct val="100000"/>
              </a:lnSpc>
              <a:spcBef>
                <a:spcPts val="0"/>
              </a:spcBef>
              <a:spcAft>
                <a:spcPts val="0"/>
              </a:spcAft>
              <a:buSzPts val="1500"/>
              <a:buAutoNum type="arabicParenR"/>
            </a:pPr>
            <a:r>
              <a:rPr lang="en" sz="1500"/>
              <a:t>Ultra large scale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0"/>
          <p:cNvPicPr preferRelativeResize="0"/>
          <p:nvPr/>
        </p:nvPicPr>
        <p:blipFill>
          <a:blip r:embed="rId3">
            <a:alphaModFix/>
          </a:blip>
          <a:stretch>
            <a:fillRect/>
          </a:stretch>
        </p:blipFill>
        <p:spPr>
          <a:xfrm>
            <a:off x="154025" y="499275"/>
            <a:ext cx="8824250" cy="432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938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700"/>
              <a:t>NEEDLE framework</a:t>
            </a:r>
            <a:endParaRPr b="1" sz="4700"/>
          </a:p>
        </p:txBody>
      </p:sp>
      <p:sp>
        <p:nvSpPr>
          <p:cNvPr id="185" name="Google Shape;185;p21"/>
          <p:cNvSpPr txBox="1"/>
          <p:nvPr>
            <p:ph idx="1" type="body"/>
          </p:nvPr>
        </p:nvSpPr>
        <p:spPr>
          <a:xfrm>
            <a:off x="1115825" y="2265450"/>
            <a:ext cx="7038900" cy="182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t>STAGE I :</a:t>
            </a:r>
            <a:endParaRPr b="1" sz="1600"/>
          </a:p>
          <a:p>
            <a:pPr indent="0" lvl="0" marL="0" rtl="0" algn="l">
              <a:lnSpc>
                <a:spcPct val="100000"/>
              </a:lnSpc>
              <a:spcBef>
                <a:spcPts val="1200"/>
              </a:spcBef>
              <a:spcAft>
                <a:spcPts val="0"/>
              </a:spcAft>
              <a:buNone/>
            </a:pPr>
            <a:r>
              <a:t/>
            </a:r>
            <a:endParaRPr b="1" sz="1200">
              <a:solidFill>
                <a:srgbClr val="000000"/>
              </a:solidFill>
              <a:latin typeface="Georgia"/>
              <a:ea typeface="Georgia"/>
              <a:cs typeface="Georgia"/>
              <a:sym typeface="Georgia"/>
            </a:endParaRPr>
          </a:p>
          <a:p>
            <a:pPr indent="0" lvl="0" marL="0" marR="911225" rtl="0" algn="just">
              <a:lnSpc>
                <a:spcPct val="110833"/>
              </a:lnSpc>
              <a:spcBef>
                <a:spcPts val="0"/>
              </a:spcBef>
              <a:spcAft>
                <a:spcPts val="0"/>
              </a:spcAft>
              <a:buNone/>
            </a:pPr>
            <a:r>
              <a:rPr lang="en" sz="1500">
                <a:latin typeface="Times New Roman"/>
                <a:ea typeface="Times New Roman"/>
                <a:cs typeface="Times New Roman"/>
                <a:sym typeface="Times New Roman"/>
              </a:rPr>
              <a:t>Domain continual masked language model pre-training on the large in-domain unlabelled data was conducted. The masked language model  have parameters from the encoder and the classification head which are initialized from open-domain pretrained huge masked language models like BERT &amp; RoBERTa.</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