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3" r:id="rId6"/>
    <p:sldId id="264" r:id="rId7"/>
    <p:sldId id="265" r:id="rId8"/>
    <p:sldId id="266" r:id="rId9"/>
    <p:sldId id="259" r:id="rId10"/>
    <p:sldId id="262" r:id="rId11"/>
    <p:sldId id="267" r:id="rId12"/>
    <p:sldId id="268" r:id="rId13"/>
    <p:sldId id="269" r:id="rId14"/>
    <p:sldId id="276" r:id="rId15"/>
    <p:sldId id="272" r:id="rId16"/>
    <p:sldId id="273" r:id="rId17"/>
    <p:sldId id="274" r:id="rId18"/>
    <p:sldId id="275" r:id="rId19"/>
    <p:sldId id="270" r:id="rId20"/>
    <p:sldId id="271" r:id="rId21"/>
    <p:sldId id="277" r:id="rId22"/>
    <p:sldId id="278" r:id="rId23"/>
    <p:sldId id="279" r:id="rId24"/>
    <p:sldId id="26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6B98-70B8-0353-AE4A-205084B2B5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C32672-6026-6338-2A6E-FED2D3AE58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35657F3-076E-05B1-768E-128AA8A725F2}"/>
              </a:ext>
            </a:extLst>
          </p:cNvPr>
          <p:cNvSpPr>
            <a:spLocks noGrp="1"/>
          </p:cNvSpPr>
          <p:nvPr>
            <p:ph type="dt" sz="half" idx="10"/>
          </p:nvPr>
        </p:nvSpPr>
        <p:spPr/>
        <p:txBody>
          <a:bodyPr/>
          <a:lstStyle/>
          <a:p>
            <a:fld id="{0715B789-1653-4568-B7F8-7FAEC9779012}" type="datetimeFigureOut">
              <a:rPr lang="en-IN" smtClean="0"/>
              <a:t>09-05-2024</a:t>
            </a:fld>
            <a:endParaRPr lang="en-IN"/>
          </a:p>
        </p:txBody>
      </p:sp>
      <p:sp>
        <p:nvSpPr>
          <p:cNvPr id="5" name="Footer Placeholder 4">
            <a:extLst>
              <a:ext uri="{FF2B5EF4-FFF2-40B4-BE49-F238E27FC236}">
                <a16:creationId xmlns:a16="http://schemas.microsoft.com/office/drawing/2014/main" id="{ADB8F07A-2874-0AC8-64C7-422C39FAAD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9653BA-60E0-0105-551D-660A3ED71409}"/>
              </a:ext>
            </a:extLst>
          </p:cNvPr>
          <p:cNvSpPr>
            <a:spLocks noGrp="1"/>
          </p:cNvSpPr>
          <p:nvPr>
            <p:ph type="sldNum" sz="quarter" idx="12"/>
          </p:nvPr>
        </p:nvSpPr>
        <p:spPr/>
        <p:txBody>
          <a:bodyPr/>
          <a:lstStyle/>
          <a:p>
            <a:fld id="{C56120D4-09C1-45F7-8C7D-0701953D75EF}" type="slidenum">
              <a:rPr lang="en-IN" smtClean="0"/>
              <a:t>‹#›</a:t>
            </a:fld>
            <a:endParaRPr lang="en-IN"/>
          </a:p>
        </p:txBody>
      </p:sp>
    </p:spTree>
    <p:extLst>
      <p:ext uri="{BB962C8B-B14F-4D97-AF65-F5344CB8AC3E}">
        <p14:creationId xmlns:p14="http://schemas.microsoft.com/office/powerpoint/2010/main" val="312921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E86EE-9525-2886-2ACD-63C2871F1E9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855BC3-6EE8-A56D-EF46-A45700E806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08EE6D-731B-4B89-B53D-CCC6DCFF33F4}"/>
              </a:ext>
            </a:extLst>
          </p:cNvPr>
          <p:cNvSpPr>
            <a:spLocks noGrp="1"/>
          </p:cNvSpPr>
          <p:nvPr>
            <p:ph type="dt" sz="half" idx="10"/>
          </p:nvPr>
        </p:nvSpPr>
        <p:spPr/>
        <p:txBody>
          <a:bodyPr/>
          <a:lstStyle/>
          <a:p>
            <a:fld id="{0715B789-1653-4568-B7F8-7FAEC9779012}" type="datetimeFigureOut">
              <a:rPr lang="en-IN" smtClean="0"/>
              <a:t>09-05-2024</a:t>
            </a:fld>
            <a:endParaRPr lang="en-IN"/>
          </a:p>
        </p:txBody>
      </p:sp>
      <p:sp>
        <p:nvSpPr>
          <p:cNvPr id="5" name="Footer Placeholder 4">
            <a:extLst>
              <a:ext uri="{FF2B5EF4-FFF2-40B4-BE49-F238E27FC236}">
                <a16:creationId xmlns:a16="http://schemas.microsoft.com/office/drawing/2014/main" id="{B5B7EC54-7B5B-5C57-3831-25F6BC0FA0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CAA2F9-C25C-DFDB-EE84-4D27FCF544AD}"/>
              </a:ext>
            </a:extLst>
          </p:cNvPr>
          <p:cNvSpPr>
            <a:spLocks noGrp="1"/>
          </p:cNvSpPr>
          <p:nvPr>
            <p:ph type="sldNum" sz="quarter" idx="12"/>
          </p:nvPr>
        </p:nvSpPr>
        <p:spPr/>
        <p:txBody>
          <a:bodyPr/>
          <a:lstStyle/>
          <a:p>
            <a:fld id="{C56120D4-09C1-45F7-8C7D-0701953D75EF}" type="slidenum">
              <a:rPr lang="en-IN" smtClean="0"/>
              <a:t>‹#›</a:t>
            </a:fld>
            <a:endParaRPr lang="en-IN"/>
          </a:p>
        </p:txBody>
      </p:sp>
    </p:spTree>
    <p:extLst>
      <p:ext uri="{BB962C8B-B14F-4D97-AF65-F5344CB8AC3E}">
        <p14:creationId xmlns:p14="http://schemas.microsoft.com/office/powerpoint/2010/main" val="4017433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2470F4-9B57-342D-C0E9-65C6D457EA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81A8AD-709B-8438-EB2D-4112CCA811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A79246-8BBD-422F-53D4-9E9A0A608620}"/>
              </a:ext>
            </a:extLst>
          </p:cNvPr>
          <p:cNvSpPr>
            <a:spLocks noGrp="1"/>
          </p:cNvSpPr>
          <p:nvPr>
            <p:ph type="dt" sz="half" idx="10"/>
          </p:nvPr>
        </p:nvSpPr>
        <p:spPr/>
        <p:txBody>
          <a:bodyPr/>
          <a:lstStyle/>
          <a:p>
            <a:fld id="{0715B789-1653-4568-B7F8-7FAEC9779012}" type="datetimeFigureOut">
              <a:rPr lang="en-IN" smtClean="0"/>
              <a:t>09-05-2024</a:t>
            </a:fld>
            <a:endParaRPr lang="en-IN"/>
          </a:p>
        </p:txBody>
      </p:sp>
      <p:sp>
        <p:nvSpPr>
          <p:cNvPr id="5" name="Footer Placeholder 4">
            <a:extLst>
              <a:ext uri="{FF2B5EF4-FFF2-40B4-BE49-F238E27FC236}">
                <a16:creationId xmlns:a16="http://schemas.microsoft.com/office/drawing/2014/main" id="{497E919D-E758-F961-9411-2E38111139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2868B9-9D1C-E953-2CBE-B1B645DDCED4}"/>
              </a:ext>
            </a:extLst>
          </p:cNvPr>
          <p:cNvSpPr>
            <a:spLocks noGrp="1"/>
          </p:cNvSpPr>
          <p:nvPr>
            <p:ph type="sldNum" sz="quarter" idx="12"/>
          </p:nvPr>
        </p:nvSpPr>
        <p:spPr/>
        <p:txBody>
          <a:bodyPr/>
          <a:lstStyle/>
          <a:p>
            <a:fld id="{C56120D4-09C1-45F7-8C7D-0701953D75EF}" type="slidenum">
              <a:rPr lang="en-IN" smtClean="0"/>
              <a:t>‹#›</a:t>
            </a:fld>
            <a:endParaRPr lang="en-IN"/>
          </a:p>
        </p:txBody>
      </p:sp>
    </p:spTree>
    <p:extLst>
      <p:ext uri="{BB962C8B-B14F-4D97-AF65-F5344CB8AC3E}">
        <p14:creationId xmlns:p14="http://schemas.microsoft.com/office/powerpoint/2010/main" val="3837950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88E6E-B22A-2073-2D9F-DB53AEACF4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A3587D-7DED-9182-3A57-43E6B0E31B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7D7C30-30BA-FD5B-9778-4CBA4054E93F}"/>
              </a:ext>
            </a:extLst>
          </p:cNvPr>
          <p:cNvSpPr>
            <a:spLocks noGrp="1"/>
          </p:cNvSpPr>
          <p:nvPr>
            <p:ph type="dt" sz="half" idx="10"/>
          </p:nvPr>
        </p:nvSpPr>
        <p:spPr/>
        <p:txBody>
          <a:bodyPr/>
          <a:lstStyle/>
          <a:p>
            <a:fld id="{0715B789-1653-4568-B7F8-7FAEC9779012}" type="datetimeFigureOut">
              <a:rPr lang="en-IN" smtClean="0"/>
              <a:t>09-05-2024</a:t>
            </a:fld>
            <a:endParaRPr lang="en-IN"/>
          </a:p>
        </p:txBody>
      </p:sp>
      <p:sp>
        <p:nvSpPr>
          <p:cNvPr id="5" name="Footer Placeholder 4">
            <a:extLst>
              <a:ext uri="{FF2B5EF4-FFF2-40B4-BE49-F238E27FC236}">
                <a16:creationId xmlns:a16="http://schemas.microsoft.com/office/drawing/2014/main" id="{F9F1CC96-25DD-CED2-F15D-021E4E6531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0485DA-0EEF-C52D-6F1C-D54D17CFF456}"/>
              </a:ext>
            </a:extLst>
          </p:cNvPr>
          <p:cNvSpPr>
            <a:spLocks noGrp="1"/>
          </p:cNvSpPr>
          <p:nvPr>
            <p:ph type="sldNum" sz="quarter" idx="12"/>
          </p:nvPr>
        </p:nvSpPr>
        <p:spPr/>
        <p:txBody>
          <a:bodyPr/>
          <a:lstStyle/>
          <a:p>
            <a:fld id="{C56120D4-09C1-45F7-8C7D-0701953D75EF}" type="slidenum">
              <a:rPr lang="en-IN" smtClean="0"/>
              <a:t>‹#›</a:t>
            </a:fld>
            <a:endParaRPr lang="en-IN"/>
          </a:p>
        </p:txBody>
      </p:sp>
    </p:spTree>
    <p:extLst>
      <p:ext uri="{BB962C8B-B14F-4D97-AF65-F5344CB8AC3E}">
        <p14:creationId xmlns:p14="http://schemas.microsoft.com/office/powerpoint/2010/main" val="1804029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71566-9EAE-7A45-285C-D53F877580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54D8F3-00F6-6FEF-8EA5-E3BCF910B3A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4F7B55-5677-2167-2A17-759260D127F5}"/>
              </a:ext>
            </a:extLst>
          </p:cNvPr>
          <p:cNvSpPr>
            <a:spLocks noGrp="1"/>
          </p:cNvSpPr>
          <p:nvPr>
            <p:ph type="dt" sz="half" idx="10"/>
          </p:nvPr>
        </p:nvSpPr>
        <p:spPr/>
        <p:txBody>
          <a:bodyPr/>
          <a:lstStyle/>
          <a:p>
            <a:fld id="{0715B789-1653-4568-B7F8-7FAEC9779012}" type="datetimeFigureOut">
              <a:rPr lang="en-IN" smtClean="0"/>
              <a:t>09-05-2024</a:t>
            </a:fld>
            <a:endParaRPr lang="en-IN"/>
          </a:p>
        </p:txBody>
      </p:sp>
      <p:sp>
        <p:nvSpPr>
          <p:cNvPr id="5" name="Footer Placeholder 4">
            <a:extLst>
              <a:ext uri="{FF2B5EF4-FFF2-40B4-BE49-F238E27FC236}">
                <a16:creationId xmlns:a16="http://schemas.microsoft.com/office/drawing/2014/main" id="{1E778F0D-7245-9C56-D232-258A5FC093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BE00A9-259B-0E88-6DDA-1AF657EC066B}"/>
              </a:ext>
            </a:extLst>
          </p:cNvPr>
          <p:cNvSpPr>
            <a:spLocks noGrp="1"/>
          </p:cNvSpPr>
          <p:nvPr>
            <p:ph type="sldNum" sz="quarter" idx="12"/>
          </p:nvPr>
        </p:nvSpPr>
        <p:spPr/>
        <p:txBody>
          <a:bodyPr/>
          <a:lstStyle/>
          <a:p>
            <a:fld id="{C56120D4-09C1-45F7-8C7D-0701953D75EF}" type="slidenum">
              <a:rPr lang="en-IN" smtClean="0"/>
              <a:t>‹#›</a:t>
            </a:fld>
            <a:endParaRPr lang="en-IN"/>
          </a:p>
        </p:txBody>
      </p:sp>
    </p:spTree>
    <p:extLst>
      <p:ext uri="{BB962C8B-B14F-4D97-AF65-F5344CB8AC3E}">
        <p14:creationId xmlns:p14="http://schemas.microsoft.com/office/powerpoint/2010/main" val="421477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7CB0-54E6-DA9D-6CC8-CA8C0A60E3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75B757-7965-1910-F98F-50435AAE6F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7385A6-FFC7-1746-B71A-DEB88916B1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F53810C-2980-16BF-CD73-66D36A126C6D}"/>
              </a:ext>
            </a:extLst>
          </p:cNvPr>
          <p:cNvSpPr>
            <a:spLocks noGrp="1"/>
          </p:cNvSpPr>
          <p:nvPr>
            <p:ph type="dt" sz="half" idx="10"/>
          </p:nvPr>
        </p:nvSpPr>
        <p:spPr/>
        <p:txBody>
          <a:bodyPr/>
          <a:lstStyle/>
          <a:p>
            <a:fld id="{0715B789-1653-4568-B7F8-7FAEC9779012}" type="datetimeFigureOut">
              <a:rPr lang="en-IN" smtClean="0"/>
              <a:t>09-05-2024</a:t>
            </a:fld>
            <a:endParaRPr lang="en-IN"/>
          </a:p>
        </p:txBody>
      </p:sp>
      <p:sp>
        <p:nvSpPr>
          <p:cNvPr id="6" name="Footer Placeholder 5">
            <a:extLst>
              <a:ext uri="{FF2B5EF4-FFF2-40B4-BE49-F238E27FC236}">
                <a16:creationId xmlns:a16="http://schemas.microsoft.com/office/drawing/2014/main" id="{89F1C855-75F7-6F6C-F4A5-E4004496C1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C67183-2787-6513-72D4-D4146B7E6795}"/>
              </a:ext>
            </a:extLst>
          </p:cNvPr>
          <p:cNvSpPr>
            <a:spLocks noGrp="1"/>
          </p:cNvSpPr>
          <p:nvPr>
            <p:ph type="sldNum" sz="quarter" idx="12"/>
          </p:nvPr>
        </p:nvSpPr>
        <p:spPr/>
        <p:txBody>
          <a:bodyPr/>
          <a:lstStyle/>
          <a:p>
            <a:fld id="{C56120D4-09C1-45F7-8C7D-0701953D75EF}" type="slidenum">
              <a:rPr lang="en-IN" smtClean="0"/>
              <a:t>‹#›</a:t>
            </a:fld>
            <a:endParaRPr lang="en-IN"/>
          </a:p>
        </p:txBody>
      </p:sp>
    </p:spTree>
    <p:extLst>
      <p:ext uri="{BB962C8B-B14F-4D97-AF65-F5344CB8AC3E}">
        <p14:creationId xmlns:p14="http://schemas.microsoft.com/office/powerpoint/2010/main" val="1229761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62201-9B1F-A5DE-E5B2-1381B10A4B1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EB8410-FC8C-1DD7-7C9B-F8D07B4CAB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AEF559-03D0-6308-0AB7-0B432D56F6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65B37D9-A911-0996-22E4-561824323B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425CF2-C73B-65B3-1E31-4F8A16E6DD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87FACA7-9818-F605-11C7-AEB64E04C2EA}"/>
              </a:ext>
            </a:extLst>
          </p:cNvPr>
          <p:cNvSpPr>
            <a:spLocks noGrp="1"/>
          </p:cNvSpPr>
          <p:nvPr>
            <p:ph type="dt" sz="half" idx="10"/>
          </p:nvPr>
        </p:nvSpPr>
        <p:spPr/>
        <p:txBody>
          <a:bodyPr/>
          <a:lstStyle/>
          <a:p>
            <a:fld id="{0715B789-1653-4568-B7F8-7FAEC9779012}" type="datetimeFigureOut">
              <a:rPr lang="en-IN" smtClean="0"/>
              <a:t>09-05-2024</a:t>
            </a:fld>
            <a:endParaRPr lang="en-IN"/>
          </a:p>
        </p:txBody>
      </p:sp>
      <p:sp>
        <p:nvSpPr>
          <p:cNvPr id="8" name="Footer Placeholder 7">
            <a:extLst>
              <a:ext uri="{FF2B5EF4-FFF2-40B4-BE49-F238E27FC236}">
                <a16:creationId xmlns:a16="http://schemas.microsoft.com/office/drawing/2014/main" id="{AC0E8818-D836-4C93-BFBA-9EA0CAB5EDC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7483FE0-8289-5278-4B62-491C0443A125}"/>
              </a:ext>
            </a:extLst>
          </p:cNvPr>
          <p:cNvSpPr>
            <a:spLocks noGrp="1"/>
          </p:cNvSpPr>
          <p:nvPr>
            <p:ph type="sldNum" sz="quarter" idx="12"/>
          </p:nvPr>
        </p:nvSpPr>
        <p:spPr/>
        <p:txBody>
          <a:bodyPr/>
          <a:lstStyle/>
          <a:p>
            <a:fld id="{C56120D4-09C1-45F7-8C7D-0701953D75EF}" type="slidenum">
              <a:rPr lang="en-IN" smtClean="0"/>
              <a:t>‹#›</a:t>
            </a:fld>
            <a:endParaRPr lang="en-IN"/>
          </a:p>
        </p:txBody>
      </p:sp>
    </p:spTree>
    <p:extLst>
      <p:ext uri="{BB962C8B-B14F-4D97-AF65-F5344CB8AC3E}">
        <p14:creationId xmlns:p14="http://schemas.microsoft.com/office/powerpoint/2010/main" val="1477245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766A6-9F1A-A66F-405B-F7C9168EE19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7ED0E5-F30C-12F4-9589-AD10336261A1}"/>
              </a:ext>
            </a:extLst>
          </p:cNvPr>
          <p:cNvSpPr>
            <a:spLocks noGrp="1"/>
          </p:cNvSpPr>
          <p:nvPr>
            <p:ph type="dt" sz="half" idx="10"/>
          </p:nvPr>
        </p:nvSpPr>
        <p:spPr/>
        <p:txBody>
          <a:bodyPr/>
          <a:lstStyle/>
          <a:p>
            <a:fld id="{0715B789-1653-4568-B7F8-7FAEC9779012}" type="datetimeFigureOut">
              <a:rPr lang="en-IN" smtClean="0"/>
              <a:t>09-05-2024</a:t>
            </a:fld>
            <a:endParaRPr lang="en-IN"/>
          </a:p>
        </p:txBody>
      </p:sp>
      <p:sp>
        <p:nvSpPr>
          <p:cNvPr id="4" name="Footer Placeholder 3">
            <a:extLst>
              <a:ext uri="{FF2B5EF4-FFF2-40B4-BE49-F238E27FC236}">
                <a16:creationId xmlns:a16="http://schemas.microsoft.com/office/drawing/2014/main" id="{DCBD1987-249F-E484-8EA3-5EE59D51084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1526BA5-58A4-CAE0-4D26-E1AA4B113EA1}"/>
              </a:ext>
            </a:extLst>
          </p:cNvPr>
          <p:cNvSpPr>
            <a:spLocks noGrp="1"/>
          </p:cNvSpPr>
          <p:nvPr>
            <p:ph type="sldNum" sz="quarter" idx="12"/>
          </p:nvPr>
        </p:nvSpPr>
        <p:spPr/>
        <p:txBody>
          <a:bodyPr/>
          <a:lstStyle/>
          <a:p>
            <a:fld id="{C56120D4-09C1-45F7-8C7D-0701953D75EF}" type="slidenum">
              <a:rPr lang="en-IN" smtClean="0"/>
              <a:t>‹#›</a:t>
            </a:fld>
            <a:endParaRPr lang="en-IN"/>
          </a:p>
        </p:txBody>
      </p:sp>
    </p:spTree>
    <p:extLst>
      <p:ext uri="{BB962C8B-B14F-4D97-AF65-F5344CB8AC3E}">
        <p14:creationId xmlns:p14="http://schemas.microsoft.com/office/powerpoint/2010/main" val="3008552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970E4D-C874-1E2F-1998-7AA72475EE0F}"/>
              </a:ext>
            </a:extLst>
          </p:cNvPr>
          <p:cNvSpPr>
            <a:spLocks noGrp="1"/>
          </p:cNvSpPr>
          <p:nvPr>
            <p:ph type="dt" sz="half" idx="10"/>
          </p:nvPr>
        </p:nvSpPr>
        <p:spPr/>
        <p:txBody>
          <a:bodyPr/>
          <a:lstStyle/>
          <a:p>
            <a:fld id="{0715B789-1653-4568-B7F8-7FAEC9779012}" type="datetimeFigureOut">
              <a:rPr lang="en-IN" smtClean="0"/>
              <a:t>09-05-2024</a:t>
            </a:fld>
            <a:endParaRPr lang="en-IN"/>
          </a:p>
        </p:txBody>
      </p:sp>
      <p:sp>
        <p:nvSpPr>
          <p:cNvPr id="3" name="Footer Placeholder 2">
            <a:extLst>
              <a:ext uri="{FF2B5EF4-FFF2-40B4-BE49-F238E27FC236}">
                <a16:creationId xmlns:a16="http://schemas.microsoft.com/office/drawing/2014/main" id="{0FD31129-F011-D933-D000-9CB44C1B388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7E0A5C3-0C42-3343-CE55-7A00093A25F6}"/>
              </a:ext>
            </a:extLst>
          </p:cNvPr>
          <p:cNvSpPr>
            <a:spLocks noGrp="1"/>
          </p:cNvSpPr>
          <p:nvPr>
            <p:ph type="sldNum" sz="quarter" idx="12"/>
          </p:nvPr>
        </p:nvSpPr>
        <p:spPr/>
        <p:txBody>
          <a:bodyPr/>
          <a:lstStyle/>
          <a:p>
            <a:fld id="{C56120D4-09C1-45F7-8C7D-0701953D75EF}" type="slidenum">
              <a:rPr lang="en-IN" smtClean="0"/>
              <a:t>‹#›</a:t>
            </a:fld>
            <a:endParaRPr lang="en-IN"/>
          </a:p>
        </p:txBody>
      </p:sp>
    </p:spTree>
    <p:extLst>
      <p:ext uri="{BB962C8B-B14F-4D97-AF65-F5344CB8AC3E}">
        <p14:creationId xmlns:p14="http://schemas.microsoft.com/office/powerpoint/2010/main" val="1583409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0E0E9-BB11-0849-0BE7-84D3BE41B6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B365ADC-25EF-9B6D-CC58-244941FD39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42794F1-C84F-1AB3-F371-BAC945AB24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F80EA2-5C99-A04F-040E-336E565FD59B}"/>
              </a:ext>
            </a:extLst>
          </p:cNvPr>
          <p:cNvSpPr>
            <a:spLocks noGrp="1"/>
          </p:cNvSpPr>
          <p:nvPr>
            <p:ph type="dt" sz="half" idx="10"/>
          </p:nvPr>
        </p:nvSpPr>
        <p:spPr/>
        <p:txBody>
          <a:bodyPr/>
          <a:lstStyle/>
          <a:p>
            <a:fld id="{0715B789-1653-4568-B7F8-7FAEC9779012}" type="datetimeFigureOut">
              <a:rPr lang="en-IN" smtClean="0"/>
              <a:t>09-05-2024</a:t>
            </a:fld>
            <a:endParaRPr lang="en-IN"/>
          </a:p>
        </p:txBody>
      </p:sp>
      <p:sp>
        <p:nvSpPr>
          <p:cNvPr id="6" name="Footer Placeholder 5">
            <a:extLst>
              <a:ext uri="{FF2B5EF4-FFF2-40B4-BE49-F238E27FC236}">
                <a16:creationId xmlns:a16="http://schemas.microsoft.com/office/drawing/2014/main" id="{614C88A3-096C-1705-A63E-C429156E8B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84BDAB-6737-F61D-F25B-5EEBC3970B1C}"/>
              </a:ext>
            </a:extLst>
          </p:cNvPr>
          <p:cNvSpPr>
            <a:spLocks noGrp="1"/>
          </p:cNvSpPr>
          <p:nvPr>
            <p:ph type="sldNum" sz="quarter" idx="12"/>
          </p:nvPr>
        </p:nvSpPr>
        <p:spPr/>
        <p:txBody>
          <a:bodyPr/>
          <a:lstStyle/>
          <a:p>
            <a:fld id="{C56120D4-09C1-45F7-8C7D-0701953D75EF}" type="slidenum">
              <a:rPr lang="en-IN" smtClean="0"/>
              <a:t>‹#›</a:t>
            </a:fld>
            <a:endParaRPr lang="en-IN"/>
          </a:p>
        </p:txBody>
      </p:sp>
    </p:spTree>
    <p:extLst>
      <p:ext uri="{BB962C8B-B14F-4D97-AF65-F5344CB8AC3E}">
        <p14:creationId xmlns:p14="http://schemas.microsoft.com/office/powerpoint/2010/main" val="1500050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943EE-F137-A414-D521-92BD3D5343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E1FC9F5-9C89-DD96-F12E-2287E93A3C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4F42C7D-7801-F67D-845E-0048B2298E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20256D-C73C-DB4E-EAD5-224F4101A735}"/>
              </a:ext>
            </a:extLst>
          </p:cNvPr>
          <p:cNvSpPr>
            <a:spLocks noGrp="1"/>
          </p:cNvSpPr>
          <p:nvPr>
            <p:ph type="dt" sz="half" idx="10"/>
          </p:nvPr>
        </p:nvSpPr>
        <p:spPr/>
        <p:txBody>
          <a:bodyPr/>
          <a:lstStyle/>
          <a:p>
            <a:fld id="{0715B789-1653-4568-B7F8-7FAEC9779012}" type="datetimeFigureOut">
              <a:rPr lang="en-IN" smtClean="0"/>
              <a:t>09-05-2024</a:t>
            </a:fld>
            <a:endParaRPr lang="en-IN"/>
          </a:p>
        </p:txBody>
      </p:sp>
      <p:sp>
        <p:nvSpPr>
          <p:cNvPr id="6" name="Footer Placeholder 5">
            <a:extLst>
              <a:ext uri="{FF2B5EF4-FFF2-40B4-BE49-F238E27FC236}">
                <a16:creationId xmlns:a16="http://schemas.microsoft.com/office/drawing/2014/main" id="{38142DB7-C9FB-F3EF-C55E-8A7D7A1E13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430DDA-F9CA-E6CA-39F7-0A7E172F52DA}"/>
              </a:ext>
            </a:extLst>
          </p:cNvPr>
          <p:cNvSpPr>
            <a:spLocks noGrp="1"/>
          </p:cNvSpPr>
          <p:nvPr>
            <p:ph type="sldNum" sz="quarter" idx="12"/>
          </p:nvPr>
        </p:nvSpPr>
        <p:spPr/>
        <p:txBody>
          <a:bodyPr/>
          <a:lstStyle/>
          <a:p>
            <a:fld id="{C56120D4-09C1-45F7-8C7D-0701953D75EF}" type="slidenum">
              <a:rPr lang="en-IN" smtClean="0"/>
              <a:t>‹#›</a:t>
            </a:fld>
            <a:endParaRPr lang="en-IN"/>
          </a:p>
        </p:txBody>
      </p:sp>
    </p:spTree>
    <p:extLst>
      <p:ext uri="{BB962C8B-B14F-4D97-AF65-F5344CB8AC3E}">
        <p14:creationId xmlns:p14="http://schemas.microsoft.com/office/powerpoint/2010/main" val="3591402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B7B12B-4C55-A622-2A4A-9823B81E29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A71FC4-0008-DB93-8E2D-B47EBB4F61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D95BB6-0912-F172-0ED3-8A4F1C05B1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715B789-1653-4568-B7F8-7FAEC9779012}" type="datetimeFigureOut">
              <a:rPr lang="en-IN" smtClean="0"/>
              <a:t>09-05-2024</a:t>
            </a:fld>
            <a:endParaRPr lang="en-IN"/>
          </a:p>
        </p:txBody>
      </p:sp>
      <p:sp>
        <p:nvSpPr>
          <p:cNvPr id="5" name="Footer Placeholder 4">
            <a:extLst>
              <a:ext uri="{FF2B5EF4-FFF2-40B4-BE49-F238E27FC236}">
                <a16:creationId xmlns:a16="http://schemas.microsoft.com/office/drawing/2014/main" id="{2FE520D4-2184-B9C6-E07A-DC02988E74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F8D90C3D-EE55-C69F-015F-36E818409A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56120D4-09C1-45F7-8C7D-0701953D75EF}" type="slidenum">
              <a:rPr lang="en-IN" smtClean="0"/>
              <a:t>‹#›</a:t>
            </a:fld>
            <a:endParaRPr lang="en-IN"/>
          </a:p>
        </p:txBody>
      </p:sp>
    </p:spTree>
    <p:extLst>
      <p:ext uri="{BB962C8B-B14F-4D97-AF65-F5344CB8AC3E}">
        <p14:creationId xmlns:p14="http://schemas.microsoft.com/office/powerpoint/2010/main" val="3248985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EC529-B40B-4F2F-8481-D8D96784251E}"/>
              </a:ext>
            </a:extLst>
          </p:cNvPr>
          <p:cNvSpPr>
            <a:spLocks noGrp="1"/>
          </p:cNvSpPr>
          <p:nvPr>
            <p:ph type="ctrTitle"/>
          </p:nvPr>
        </p:nvSpPr>
        <p:spPr/>
        <p:txBody>
          <a:bodyPr/>
          <a:lstStyle/>
          <a:p>
            <a:r>
              <a:rPr lang="en-IN" dirty="0"/>
              <a:t>How to make the generation better?</a:t>
            </a:r>
          </a:p>
        </p:txBody>
      </p:sp>
      <p:sp>
        <p:nvSpPr>
          <p:cNvPr id="3" name="Subtitle 2">
            <a:extLst>
              <a:ext uri="{FF2B5EF4-FFF2-40B4-BE49-F238E27FC236}">
                <a16:creationId xmlns:a16="http://schemas.microsoft.com/office/drawing/2014/main" id="{8EBD545C-8E94-9CA9-58A5-F7C20630537D}"/>
              </a:ext>
            </a:extLst>
          </p:cNvPr>
          <p:cNvSpPr>
            <a:spLocks noGrp="1"/>
          </p:cNvSpPr>
          <p:nvPr>
            <p:ph type="subTitle" idx="1"/>
          </p:nvPr>
        </p:nvSpPr>
        <p:spPr/>
        <p:txBody>
          <a:bodyPr>
            <a:normAutofit lnSpcReduction="10000"/>
          </a:bodyPr>
          <a:lstStyle/>
          <a:p>
            <a:pPr marL="457200" indent="-457200">
              <a:buAutoNum type="arabicParenR"/>
            </a:pPr>
            <a:r>
              <a:rPr lang="en-IN" dirty="0"/>
              <a:t>Better encoding methods</a:t>
            </a:r>
          </a:p>
          <a:p>
            <a:pPr marL="457200" indent="-457200">
              <a:buAutoNum type="arabicParenR"/>
            </a:pPr>
            <a:r>
              <a:rPr lang="en-IN" dirty="0"/>
              <a:t>Better Decoding methods</a:t>
            </a:r>
          </a:p>
          <a:p>
            <a:pPr marL="457200" indent="-457200">
              <a:buAutoNum type="arabicParenR"/>
            </a:pPr>
            <a:r>
              <a:rPr lang="en-IN" dirty="0"/>
              <a:t>We can also make them faster using techniques like flash attention etc.</a:t>
            </a:r>
          </a:p>
        </p:txBody>
      </p:sp>
    </p:spTree>
    <p:extLst>
      <p:ext uri="{BB962C8B-B14F-4D97-AF65-F5344CB8AC3E}">
        <p14:creationId xmlns:p14="http://schemas.microsoft.com/office/powerpoint/2010/main" val="3090044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269DDD-FC0A-74D5-7DCB-DF7DD986A5A3}"/>
              </a:ext>
            </a:extLst>
          </p:cNvPr>
          <p:cNvSpPr>
            <a:spLocks noGrp="1"/>
          </p:cNvSpPr>
          <p:nvPr>
            <p:ph type="title"/>
          </p:nvPr>
        </p:nvSpPr>
        <p:spPr>
          <a:xfrm>
            <a:off x="838200" y="365126"/>
            <a:ext cx="10515600" cy="47830"/>
          </a:xfrm>
        </p:spPr>
        <p:txBody>
          <a:bodyPr>
            <a:normAutofit fontScale="90000"/>
          </a:bodyPr>
          <a:lstStyle/>
          <a:p>
            <a:r>
              <a:rPr lang="en-IN" dirty="0"/>
              <a:t> </a:t>
            </a:r>
            <a:br>
              <a:rPr lang="en-IN" dirty="0"/>
            </a:br>
            <a:endParaRPr lang="en-IN" dirty="0"/>
          </a:p>
        </p:txBody>
      </p:sp>
      <p:sp>
        <p:nvSpPr>
          <p:cNvPr id="6" name="TextBox 5">
            <a:extLst>
              <a:ext uri="{FF2B5EF4-FFF2-40B4-BE49-F238E27FC236}">
                <a16:creationId xmlns:a16="http://schemas.microsoft.com/office/drawing/2014/main" id="{90198E89-6FEF-DBFF-BF3A-202688497A80}"/>
              </a:ext>
            </a:extLst>
          </p:cNvPr>
          <p:cNvSpPr txBox="1"/>
          <p:nvPr/>
        </p:nvSpPr>
        <p:spPr>
          <a:xfrm>
            <a:off x="639095" y="802628"/>
            <a:ext cx="10825317" cy="3416320"/>
          </a:xfrm>
          <a:prstGeom prst="rect">
            <a:avLst/>
          </a:prstGeom>
          <a:noFill/>
        </p:spPr>
        <p:txBody>
          <a:bodyPr wrap="square">
            <a:spAutoFit/>
          </a:bodyPr>
          <a:lstStyle/>
          <a:p>
            <a:r>
              <a:rPr lang="en-GB" dirty="0"/>
              <a:t>1) Upper-bound violation of the stable entropy zone indicates that the model is less certain about its prediction. In such scenarios, chances of miscalibration are high; i.e., the most probable token might not be the “correct” token so in such cases we resort to sampling from the conditional distribution.</a:t>
            </a:r>
          </a:p>
          <a:p>
            <a:endParaRPr lang="en-GB" dirty="0"/>
          </a:p>
          <a:p>
            <a:r>
              <a:rPr lang="en-GB" dirty="0"/>
              <a:t>2) For lower-bound violations, we wait until N consecutive violations, as entropy drop at any time-step might be due to the presence of multi-token words, abbreviations, or other tokenization quirks. we back off N steps to the index when it was last above the threshold. At that index, we ignore the current most likely token and select the next highest-ranked token. We continue executing the backoff strategy until we select a token that does not lead N consecutive steps of entropy lower-bound violations. </a:t>
            </a:r>
          </a:p>
          <a:p>
            <a:endParaRPr lang="en-GB" dirty="0"/>
          </a:p>
          <a:p>
            <a:r>
              <a:rPr lang="en-GB" dirty="0"/>
              <a:t>3) So here we can apply backoff according to us also to change the algorithm a little bit.</a:t>
            </a:r>
          </a:p>
          <a:p>
            <a:endParaRPr lang="en-IN" dirty="0"/>
          </a:p>
        </p:txBody>
      </p:sp>
    </p:spTree>
    <p:extLst>
      <p:ext uri="{BB962C8B-B14F-4D97-AF65-F5344CB8AC3E}">
        <p14:creationId xmlns:p14="http://schemas.microsoft.com/office/powerpoint/2010/main" val="2690643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A4106-3DD0-17A9-21FD-31879E187B2C}"/>
              </a:ext>
            </a:extLst>
          </p:cNvPr>
          <p:cNvSpPr>
            <a:spLocks noGrp="1"/>
          </p:cNvSpPr>
          <p:nvPr>
            <p:ph type="title"/>
          </p:nvPr>
        </p:nvSpPr>
        <p:spPr/>
        <p:txBody>
          <a:bodyPr/>
          <a:lstStyle/>
          <a:p>
            <a:r>
              <a:rPr lang="en-IN" dirty="0"/>
              <a:t>Unlikelihood Training:</a:t>
            </a:r>
          </a:p>
        </p:txBody>
      </p:sp>
      <p:sp>
        <p:nvSpPr>
          <p:cNvPr id="3" name="Content Placeholder 2">
            <a:extLst>
              <a:ext uri="{FF2B5EF4-FFF2-40B4-BE49-F238E27FC236}">
                <a16:creationId xmlns:a16="http://schemas.microsoft.com/office/drawing/2014/main" id="{D87F13B7-51EB-3BF7-A6AD-3126C648A1C0}"/>
              </a:ext>
            </a:extLst>
          </p:cNvPr>
          <p:cNvSpPr>
            <a:spLocks noGrp="1"/>
          </p:cNvSpPr>
          <p:nvPr>
            <p:ph idx="1"/>
          </p:nvPr>
        </p:nvSpPr>
        <p:spPr/>
        <p:txBody>
          <a:bodyPr>
            <a:normAutofit/>
          </a:bodyPr>
          <a:lstStyle/>
          <a:p>
            <a:pPr algn="l"/>
            <a:br>
              <a:rPr lang="en-GB" sz="1200" dirty="0"/>
            </a:br>
            <a:r>
              <a:rPr lang="en-GB" sz="1900" b="1" i="0" dirty="0">
                <a:solidFill>
                  <a:srgbClr val="0D0D0D"/>
                </a:solidFill>
                <a:effectLst/>
                <a:highlight>
                  <a:srgbClr val="FFFFFF"/>
                </a:highlight>
                <a:latin typeface="Söhne"/>
              </a:rPr>
              <a:t>The phenomenon of neural text generation being degenerate, or producing repetitive and uninteresting outputs, has been attributed to several potential causes, though the exact reason is not yet fully understood. Some of the proposed explanations include :</a:t>
            </a:r>
            <a:r>
              <a:rPr lang="en-GB" sz="1900" b="1" dirty="0">
                <a:latin typeface="NimbusRomNo9L-Regu"/>
              </a:rPr>
              <a:t> </a:t>
            </a:r>
          </a:p>
          <a:p>
            <a:pPr algn="l"/>
            <a:r>
              <a:rPr lang="en-GB" sz="1800" b="0" i="0" u="none" strike="noStrike" baseline="0" dirty="0">
                <a:latin typeface="NimbusRomNo9L-Regu"/>
              </a:rPr>
              <a:t>(</a:t>
            </a:r>
            <a:r>
              <a:rPr lang="en-GB" sz="1800" b="0" i="0" u="none" strike="noStrike" baseline="0" dirty="0" err="1">
                <a:latin typeface="NimbusRomNo9L-Regu"/>
              </a:rPr>
              <a:t>i</a:t>
            </a:r>
            <a:r>
              <a:rPr lang="en-GB" sz="1800" b="0" i="0" u="none" strike="noStrike" baseline="0" dirty="0">
                <a:latin typeface="NimbusRomNo9L-Regu"/>
              </a:rPr>
              <a:t>) A by-product of the model architecture, e.g. the Transformer architecture preferring repeats</a:t>
            </a:r>
          </a:p>
          <a:p>
            <a:pPr algn="l"/>
            <a:r>
              <a:rPr lang="en-GB" sz="1800" b="0" i="0" u="none" strike="noStrike" baseline="0" dirty="0">
                <a:latin typeface="NimbusRomNo9L-Regu"/>
              </a:rPr>
              <a:t>(ii) An intrinsic property of human language rather than a </a:t>
            </a:r>
            <a:r>
              <a:rPr lang="en-GB" sz="1800" b="0" i="0" u="none" strike="noStrike" baseline="0" dirty="0" err="1">
                <a:latin typeface="NimbusRomNo9L-Regu"/>
              </a:rPr>
              <a:t>modeling</a:t>
            </a:r>
            <a:r>
              <a:rPr lang="en-GB" sz="1800" b="0" i="0" u="none" strike="noStrike" baseline="0" dirty="0">
                <a:latin typeface="NimbusRomNo9L-Regu"/>
              </a:rPr>
              <a:t> deficiency.</a:t>
            </a:r>
          </a:p>
          <a:p>
            <a:pPr algn="l"/>
            <a:r>
              <a:rPr lang="en-GB" sz="1800" b="0" i="0" u="none" strike="noStrike" baseline="0" dirty="0">
                <a:latin typeface="NimbusRomNo9L-Regu"/>
              </a:rPr>
              <a:t>(iii) A training objective relying on fixed corpora cannot take into account the real goal of using the </a:t>
            </a:r>
            <a:r>
              <a:rPr lang="en-IN" sz="1800" b="0" i="0" u="none" strike="noStrike" baseline="0" dirty="0">
                <a:latin typeface="NimbusRomNo9L-Regu"/>
              </a:rPr>
              <a:t>Language.</a:t>
            </a:r>
          </a:p>
          <a:p>
            <a:pPr algn="l"/>
            <a:r>
              <a:rPr lang="en-GB" sz="1800" b="0" i="0" u="none" strike="noStrike" baseline="0" dirty="0">
                <a:latin typeface="NimbusRomNo9L-Regu"/>
              </a:rPr>
              <a:t>While low perplexity in the limit should lead to predicting the correct next target word, there are two major flaws of the likelihood objective: </a:t>
            </a:r>
          </a:p>
          <a:p>
            <a:pPr algn="l"/>
            <a:r>
              <a:rPr lang="en-GB" sz="1800" b="0" i="0" u="none" strike="noStrike" baseline="0" dirty="0">
                <a:latin typeface="NimbusRomNo9L-Regu"/>
              </a:rPr>
              <a:t>(</a:t>
            </a:r>
            <a:r>
              <a:rPr lang="en-GB" sz="1800" dirty="0">
                <a:latin typeface="NimbusRomNo9L-Regu"/>
              </a:rPr>
              <a:t>a</a:t>
            </a:r>
            <a:r>
              <a:rPr lang="en-GB" sz="1800" b="0" i="0" u="none" strike="noStrike" baseline="0" dirty="0">
                <a:latin typeface="NimbusRomNo9L-Regu"/>
              </a:rPr>
              <a:t>) It pays relatively little attention to the argmax or the top of the ranked list of next token probabilities, instead optimizing the likelihood of the entire distribution.</a:t>
            </a:r>
          </a:p>
          <a:p>
            <a:pPr algn="l"/>
            <a:r>
              <a:rPr lang="en-GB" sz="1800" dirty="0">
                <a:latin typeface="NimbusRomNo9L-Regu"/>
              </a:rPr>
              <a:t>b</a:t>
            </a:r>
            <a:r>
              <a:rPr lang="en-GB" sz="1800" b="0" i="0" u="none" strike="noStrike" baseline="0" dirty="0">
                <a:latin typeface="NimbusRomNo9L-Regu"/>
              </a:rPr>
              <a:t>) It is not focused on optimizing sequence generation, only on producing the next token and any imperfection in next token prediction leads to error accumulation that is not addressed by likelihood training.</a:t>
            </a:r>
            <a:endParaRPr lang="en-IN" dirty="0"/>
          </a:p>
        </p:txBody>
      </p:sp>
    </p:spTree>
    <p:extLst>
      <p:ext uri="{BB962C8B-B14F-4D97-AF65-F5344CB8AC3E}">
        <p14:creationId xmlns:p14="http://schemas.microsoft.com/office/powerpoint/2010/main" val="2953926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5255-3F8B-65B6-213C-74826AEEFA09}"/>
              </a:ext>
            </a:extLst>
          </p:cNvPr>
          <p:cNvSpPr>
            <a:spLocks noGrp="1"/>
          </p:cNvSpPr>
          <p:nvPr>
            <p:ph type="title"/>
          </p:nvPr>
        </p:nvSpPr>
        <p:spPr>
          <a:xfrm flipV="1">
            <a:off x="838200" y="319407"/>
            <a:ext cx="10515600" cy="45719"/>
          </a:xfrm>
        </p:spPr>
        <p:txBody>
          <a:bodyPr>
            <a:normAutofit fontScale="90000"/>
          </a:bodyPr>
          <a:lstStyle/>
          <a:p>
            <a:r>
              <a:rPr lang="en-IN" dirty="0"/>
              <a:t> </a:t>
            </a:r>
          </a:p>
        </p:txBody>
      </p:sp>
      <p:pic>
        <p:nvPicPr>
          <p:cNvPr id="5" name="Content Placeholder 4">
            <a:extLst>
              <a:ext uri="{FF2B5EF4-FFF2-40B4-BE49-F238E27FC236}">
                <a16:creationId xmlns:a16="http://schemas.microsoft.com/office/drawing/2014/main" id="{EE5E3EA3-4DCC-622B-ECF1-3253212DD45E}"/>
              </a:ext>
            </a:extLst>
          </p:cNvPr>
          <p:cNvPicPr>
            <a:picLocks noGrp="1" noChangeAspect="1"/>
          </p:cNvPicPr>
          <p:nvPr>
            <p:ph idx="1"/>
          </p:nvPr>
        </p:nvPicPr>
        <p:blipFill>
          <a:blip r:embed="rId2"/>
          <a:stretch>
            <a:fillRect/>
          </a:stretch>
        </p:blipFill>
        <p:spPr>
          <a:xfrm>
            <a:off x="661219" y="244221"/>
            <a:ext cx="10515600" cy="1861008"/>
          </a:xfrm>
        </p:spPr>
      </p:pic>
      <p:pic>
        <p:nvPicPr>
          <p:cNvPr id="7" name="Picture 6">
            <a:extLst>
              <a:ext uri="{FF2B5EF4-FFF2-40B4-BE49-F238E27FC236}">
                <a16:creationId xmlns:a16="http://schemas.microsoft.com/office/drawing/2014/main" id="{E0BFC3F7-793F-2542-2B6A-0279D6118638}"/>
              </a:ext>
            </a:extLst>
          </p:cNvPr>
          <p:cNvPicPr>
            <a:picLocks noChangeAspect="1"/>
          </p:cNvPicPr>
          <p:nvPr/>
        </p:nvPicPr>
        <p:blipFill>
          <a:blip r:embed="rId3"/>
          <a:stretch>
            <a:fillRect/>
          </a:stretch>
        </p:blipFill>
        <p:spPr>
          <a:xfrm>
            <a:off x="589781" y="2180415"/>
            <a:ext cx="11012437" cy="2572357"/>
          </a:xfrm>
          <a:prstGeom prst="rect">
            <a:avLst/>
          </a:prstGeom>
        </p:spPr>
      </p:pic>
    </p:spTree>
    <p:extLst>
      <p:ext uri="{BB962C8B-B14F-4D97-AF65-F5344CB8AC3E}">
        <p14:creationId xmlns:p14="http://schemas.microsoft.com/office/powerpoint/2010/main" val="1017489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91132-5330-9268-2211-CB63CB14F36E}"/>
              </a:ext>
            </a:extLst>
          </p:cNvPr>
          <p:cNvSpPr>
            <a:spLocks noGrp="1"/>
          </p:cNvSpPr>
          <p:nvPr>
            <p:ph type="title"/>
          </p:nvPr>
        </p:nvSpPr>
        <p:spPr/>
        <p:txBody>
          <a:bodyPr/>
          <a:lstStyle/>
          <a:p>
            <a:r>
              <a:rPr lang="en-IN" dirty="0"/>
              <a:t> </a:t>
            </a:r>
          </a:p>
        </p:txBody>
      </p:sp>
      <p:pic>
        <p:nvPicPr>
          <p:cNvPr id="7" name="Content Placeholder 6">
            <a:extLst>
              <a:ext uri="{FF2B5EF4-FFF2-40B4-BE49-F238E27FC236}">
                <a16:creationId xmlns:a16="http://schemas.microsoft.com/office/drawing/2014/main" id="{A99E8A77-7D68-32A3-5164-59A39D5BA2AC}"/>
              </a:ext>
            </a:extLst>
          </p:cNvPr>
          <p:cNvPicPr>
            <a:picLocks noGrp="1" noChangeAspect="1"/>
          </p:cNvPicPr>
          <p:nvPr>
            <p:ph idx="1"/>
          </p:nvPr>
        </p:nvPicPr>
        <p:blipFill>
          <a:blip r:embed="rId2"/>
          <a:stretch>
            <a:fillRect/>
          </a:stretch>
        </p:blipFill>
        <p:spPr>
          <a:xfrm>
            <a:off x="651387" y="365125"/>
            <a:ext cx="10515600" cy="3387949"/>
          </a:xfrm>
        </p:spPr>
      </p:pic>
    </p:spTree>
    <p:extLst>
      <p:ext uri="{BB962C8B-B14F-4D97-AF65-F5344CB8AC3E}">
        <p14:creationId xmlns:p14="http://schemas.microsoft.com/office/powerpoint/2010/main" val="585014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7C8A7-050B-A854-F1D3-20B69B541E15}"/>
              </a:ext>
            </a:extLst>
          </p:cNvPr>
          <p:cNvSpPr>
            <a:spLocks noGrp="1"/>
          </p:cNvSpPr>
          <p:nvPr>
            <p:ph type="title" idx="4294967295"/>
          </p:nvPr>
        </p:nvSpPr>
        <p:spPr>
          <a:xfrm>
            <a:off x="0" y="365125"/>
            <a:ext cx="10515600" cy="725488"/>
          </a:xfrm>
        </p:spPr>
        <p:txBody>
          <a:bodyPr>
            <a:normAutofit fontScale="90000"/>
          </a:bodyPr>
          <a:lstStyle/>
          <a:p>
            <a:r>
              <a:rPr lang="en-IN" sz="2800" dirty="0"/>
              <a:t>CTRL: A CONDITIONAL TRANSFORMER LANGUAGE MODEL FOR CONTROLLABLE GENERATION</a:t>
            </a:r>
          </a:p>
        </p:txBody>
      </p:sp>
      <p:sp>
        <p:nvSpPr>
          <p:cNvPr id="3" name="Content Placeholder 2">
            <a:extLst>
              <a:ext uri="{FF2B5EF4-FFF2-40B4-BE49-F238E27FC236}">
                <a16:creationId xmlns:a16="http://schemas.microsoft.com/office/drawing/2014/main" id="{A68846D2-A0FC-73AE-5435-035CF83D16DF}"/>
              </a:ext>
            </a:extLst>
          </p:cNvPr>
          <p:cNvSpPr>
            <a:spLocks noGrp="1"/>
          </p:cNvSpPr>
          <p:nvPr>
            <p:ph idx="4294967295"/>
          </p:nvPr>
        </p:nvSpPr>
        <p:spPr>
          <a:xfrm>
            <a:off x="619432" y="1090613"/>
            <a:ext cx="9896168" cy="1249464"/>
          </a:xfrm>
        </p:spPr>
        <p:txBody>
          <a:bodyPr>
            <a:normAutofit/>
          </a:bodyPr>
          <a:lstStyle/>
          <a:p>
            <a:r>
              <a:rPr lang="en-GB" sz="1800" dirty="0">
                <a:solidFill>
                  <a:srgbClr val="0D0D0D"/>
                </a:solidFill>
                <a:highlight>
                  <a:srgbClr val="FFFFFF"/>
                </a:highlight>
                <a:latin typeface="Söhne"/>
              </a:rPr>
              <a:t>A</a:t>
            </a:r>
            <a:r>
              <a:rPr lang="en-GB" sz="1800" b="0" i="0" dirty="0">
                <a:solidFill>
                  <a:srgbClr val="0D0D0D"/>
                </a:solidFill>
                <a:effectLst/>
                <a:highlight>
                  <a:srgbClr val="FFFFFF"/>
                </a:highlight>
                <a:latin typeface="Söhne"/>
              </a:rPr>
              <a:t>llows for conditioning the generation of text on control codes, which are used to specify desired attributes or styles of the generated text.</a:t>
            </a:r>
          </a:p>
          <a:p>
            <a:r>
              <a:rPr lang="en-GB" sz="1800" dirty="0">
                <a:solidFill>
                  <a:srgbClr val="0D0D0D"/>
                </a:solidFill>
                <a:highlight>
                  <a:srgbClr val="FFFFFF"/>
                </a:highlight>
                <a:latin typeface="Söhne"/>
              </a:rPr>
              <a:t>Control codes can vary in various ranges as </a:t>
            </a:r>
            <a:r>
              <a:rPr lang="en-GB" sz="1800" b="0" i="0" dirty="0">
                <a:solidFill>
                  <a:srgbClr val="0D0D0D"/>
                </a:solidFill>
                <a:effectLst/>
                <a:highlight>
                  <a:srgbClr val="FFFFFF"/>
                </a:highlight>
                <a:latin typeface="Söhne"/>
              </a:rPr>
              <a:t>users can influence the style, content, or other characteristics of the generated text  </a:t>
            </a:r>
            <a:endParaRPr lang="en-IN" sz="1800" dirty="0"/>
          </a:p>
        </p:txBody>
      </p:sp>
      <p:pic>
        <p:nvPicPr>
          <p:cNvPr id="1032" name="Picture 8">
            <a:extLst>
              <a:ext uri="{FF2B5EF4-FFF2-40B4-BE49-F238E27FC236}">
                <a16:creationId xmlns:a16="http://schemas.microsoft.com/office/drawing/2014/main" id="{AD3C5995-7FB4-6012-D175-33C2C7F69C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995" y="2340077"/>
            <a:ext cx="4710573" cy="342731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E21AFA5-F341-0AB3-C605-6E7057B11F4F}"/>
              </a:ext>
            </a:extLst>
          </p:cNvPr>
          <p:cNvPicPr>
            <a:picLocks noChangeAspect="1"/>
          </p:cNvPicPr>
          <p:nvPr/>
        </p:nvPicPr>
        <p:blipFill>
          <a:blip r:embed="rId3"/>
          <a:stretch>
            <a:fillRect/>
          </a:stretch>
        </p:blipFill>
        <p:spPr>
          <a:xfrm>
            <a:off x="4810168" y="1968550"/>
            <a:ext cx="1905266" cy="371527"/>
          </a:xfrm>
          <a:prstGeom prst="rect">
            <a:avLst/>
          </a:prstGeom>
        </p:spPr>
      </p:pic>
      <p:pic>
        <p:nvPicPr>
          <p:cNvPr id="14" name="Picture 13">
            <a:extLst>
              <a:ext uri="{FF2B5EF4-FFF2-40B4-BE49-F238E27FC236}">
                <a16:creationId xmlns:a16="http://schemas.microsoft.com/office/drawing/2014/main" id="{6E9A7141-13C7-ACD1-ACB6-480E262A4076}"/>
              </a:ext>
            </a:extLst>
          </p:cNvPr>
          <p:cNvPicPr>
            <a:picLocks noChangeAspect="1"/>
          </p:cNvPicPr>
          <p:nvPr/>
        </p:nvPicPr>
        <p:blipFill>
          <a:blip r:embed="rId4"/>
          <a:stretch>
            <a:fillRect/>
          </a:stretch>
        </p:blipFill>
        <p:spPr>
          <a:xfrm>
            <a:off x="5511587" y="2340254"/>
            <a:ext cx="5914417" cy="3027475"/>
          </a:xfrm>
          <a:prstGeom prst="rect">
            <a:avLst/>
          </a:prstGeom>
        </p:spPr>
      </p:pic>
    </p:spTree>
    <p:extLst>
      <p:ext uri="{BB962C8B-B14F-4D97-AF65-F5344CB8AC3E}">
        <p14:creationId xmlns:p14="http://schemas.microsoft.com/office/powerpoint/2010/main" val="776617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6A645-0FE6-E483-8E67-F62CF1D9C4F0}"/>
              </a:ext>
            </a:extLst>
          </p:cNvPr>
          <p:cNvSpPr>
            <a:spLocks noGrp="1"/>
          </p:cNvSpPr>
          <p:nvPr>
            <p:ph type="title"/>
          </p:nvPr>
        </p:nvSpPr>
        <p:spPr/>
        <p:txBody>
          <a:bodyPr/>
          <a:lstStyle/>
          <a:p>
            <a:r>
              <a:rPr lang="en-IN" dirty="0"/>
              <a:t>Decoding techniques:</a:t>
            </a:r>
          </a:p>
        </p:txBody>
      </p:sp>
      <p:sp>
        <p:nvSpPr>
          <p:cNvPr id="3" name="Content Placeholder 2">
            <a:extLst>
              <a:ext uri="{FF2B5EF4-FFF2-40B4-BE49-F238E27FC236}">
                <a16:creationId xmlns:a16="http://schemas.microsoft.com/office/drawing/2014/main" id="{B8BFF7DC-E7C8-96D4-3809-354AD459E794}"/>
              </a:ext>
            </a:extLst>
          </p:cNvPr>
          <p:cNvSpPr>
            <a:spLocks noGrp="1"/>
          </p:cNvSpPr>
          <p:nvPr>
            <p:ph idx="1"/>
          </p:nvPr>
        </p:nvSpPr>
        <p:spPr/>
        <p:txBody>
          <a:bodyPr/>
          <a:lstStyle/>
          <a:p>
            <a:pPr algn="l"/>
            <a:r>
              <a:rPr lang="en-IN" sz="2400" dirty="0">
                <a:solidFill>
                  <a:srgbClr val="000000"/>
                </a:solidFill>
                <a:latin typeface="NimbusRomNo9L-Regu"/>
              </a:rPr>
              <a:t>T</a:t>
            </a:r>
            <a:r>
              <a:rPr lang="en-IN" sz="2400" b="0" i="0" u="none" strike="noStrike" baseline="0" dirty="0">
                <a:solidFill>
                  <a:srgbClr val="000000"/>
                </a:solidFill>
                <a:latin typeface="NimbusRomNo9L-Regu"/>
              </a:rPr>
              <a:t>runcation sampling:</a:t>
            </a:r>
          </a:p>
          <a:p>
            <a:pPr algn="l"/>
            <a:r>
              <a:rPr lang="en-GB" sz="1800" b="0" i="0" u="none" strike="noStrike" baseline="0" dirty="0">
                <a:solidFill>
                  <a:srgbClr val="000000"/>
                </a:solidFill>
                <a:latin typeface="NimbusRomNo9L-Regu"/>
              </a:rPr>
              <a:t>Methods such as nucleus, decoding improve sample quality with more diverse samples compared to direct sampling, but at the expense of poor coherence and undesired topic drift.</a:t>
            </a:r>
          </a:p>
          <a:p>
            <a:pPr marL="0" indent="0" algn="l">
              <a:buNone/>
            </a:pPr>
            <a:endParaRPr lang="en-GB" sz="1800" b="0" i="0" u="none" strike="noStrike" baseline="0" dirty="0">
              <a:solidFill>
                <a:srgbClr val="000000"/>
              </a:solidFill>
              <a:latin typeface="NimbusRomNo9L-Regu"/>
            </a:endParaRPr>
          </a:p>
          <a:p>
            <a:pPr rtl="0">
              <a:spcBef>
                <a:spcPts val="0"/>
              </a:spcBef>
              <a:spcAft>
                <a:spcPts val="0"/>
              </a:spcAft>
            </a:pPr>
            <a:r>
              <a:rPr lang="en-GB" sz="1800" b="1" i="0" u="none" strike="noStrike" dirty="0">
                <a:solidFill>
                  <a:srgbClr val="1F1F1F"/>
                </a:solidFill>
                <a:effectLst/>
                <a:highlight>
                  <a:srgbClr val="FFFFFF"/>
                </a:highlight>
                <a:latin typeface="Roboto" panose="02000000000000000000" pitchFamily="2" charset="0"/>
              </a:rPr>
              <a:t>Learning to Decode for Future Success : </a:t>
            </a:r>
            <a:br>
              <a:rPr lang="en-GB" b="0" dirty="0">
                <a:effectLst/>
              </a:rPr>
            </a:br>
            <a:r>
              <a:rPr lang="en-GB" sz="1800" b="0" i="0" u="none" strike="noStrike" dirty="0">
                <a:solidFill>
                  <a:srgbClr val="1F1F1F"/>
                </a:solidFill>
                <a:effectLst/>
                <a:highlight>
                  <a:srgbClr val="FFFFFF"/>
                </a:highlight>
                <a:latin typeface="Roboto" panose="02000000000000000000" pitchFamily="2" charset="0"/>
              </a:rPr>
              <a:t>How to incorporate different properties into the decoder different properties of the future output sequence: </a:t>
            </a:r>
            <a:endParaRPr lang="en-GB" b="0" dirty="0">
              <a:effectLst/>
            </a:endParaRPr>
          </a:p>
          <a:p>
            <a:pPr rtl="0" fontAlgn="base">
              <a:spcBef>
                <a:spcPts val="0"/>
              </a:spcBef>
              <a:spcAft>
                <a:spcPts val="0"/>
              </a:spcAft>
              <a:buFont typeface="+mj-lt"/>
              <a:buAutoNum type="arabicPeriod"/>
            </a:pPr>
            <a:r>
              <a:rPr lang="en-GB" sz="1800" b="0" i="0" u="none" strike="noStrike" dirty="0">
                <a:solidFill>
                  <a:srgbClr val="1F1F1F"/>
                </a:solidFill>
                <a:effectLst/>
                <a:highlight>
                  <a:srgbClr val="FFFFFF"/>
                </a:highlight>
                <a:latin typeface="Roboto" panose="02000000000000000000" pitchFamily="2" charset="0"/>
              </a:rPr>
              <a:t>Sequence length: the approach provides the flexibility of controlling the output length, which in turns addresses sequence models’ bias towards generating short sequences </a:t>
            </a:r>
            <a:endParaRPr lang="en-GB" sz="1800" b="0" i="0" u="none" strike="noStrike" dirty="0">
              <a:solidFill>
                <a:srgbClr val="1F1F1F"/>
              </a:solidFill>
              <a:effectLst/>
              <a:latin typeface="Roboto" panose="02000000000000000000" pitchFamily="2" charset="0"/>
            </a:endParaRPr>
          </a:p>
          <a:p>
            <a:pPr rtl="0" fontAlgn="base">
              <a:spcBef>
                <a:spcPts val="0"/>
              </a:spcBef>
              <a:spcAft>
                <a:spcPts val="0"/>
              </a:spcAft>
              <a:buFont typeface="+mj-lt"/>
              <a:buAutoNum type="arabicPeriod"/>
            </a:pPr>
            <a:r>
              <a:rPr lang="en-GB" sz="1800" b="0" i="0" u="none" strike="noStrike" dirty="0">
                <a:solidFill>
                  <a:srgbClr val="1F1F1F"/>
                </a:solidFill>
                <a:effectLst/>
                <a:highlight>
                  <a:srgbClr val="FFFFFF"/>
                </a:highlight>
                <a:latin typeface="Roboto" panose="02000000000000000000" pitchFamily="2" charset="0"/>
              </a:rPr>
              <a:t>Mutual information between sources and targets: the approach enables </a:t>
            </a:r>
            <a:r>
              <a:rPr lang="en-GB" sz="1800" b="0" i="0" u="none" strike="noStrike" dirty="0" err="1">
                <a:solidFill>
                  <a:srgbClr val="1F1F1F"/>
                </a:solidFill>
                <a:effectLst/>
                <a:highlight>
                  <a:srgbClr val="FFFFFF"/>
                </a:highlight>
                <a:latin typeface="Roboto" panose="02000000000000000000" pitchFamily="2" charset="0"/>
              </a:rPr>
              <a:t>modeling</a:t>
            </a:r>
            <a:r>
              <a:rPr lang="en-GB" sz="1800" b="0" i="0" u="none" strike="noStrike" dirty="0">
                <a:solidFill>
                  <a:srgbClr val="1F1F1F"/>
                </a:solidFill>
                <a:effectLst/>
                <a:highlight>
                  <a:srgbClr val="FFFFFF"/>
                </a:highlight>
                <a:latin typeface="Roboto" panose="02000000000000000000" pitchFamily="2" charset="0"/>
              </a:rPr>
              <a:t> the bidirectional dependency between sources and targets at each decoding timestep, significantly improving response quality on a task of conversational response generation. </a:t>
            </a:r>
            <a:endParaRPr lang="en-GB" sz="1800" b="0" i="0" u="none" strike="noStrike" dirty="0">
              <a:solidFill>
                <a:srgbClr val="1F1F1F"/>
              </a:solidFill>
              <a:effectLst/>
              <a:latin typeface="Roboto" panose="02000000000000000000" pitchFamily="2" charset="0"/>
            </a:endParaRPr>
          </a:p>
          <a:p>
            <a:pPr rtl="0" fontAlgn="base">
              <a:spcBef>
                <a:spcPts val="0"/>
              </a:spcBef>
              <a:spcAft>
                <a:spcPts val="0"/>
              </a:spcAft>
              <a:buFont typeface="+mj-lt"/>
              <a:buAutoNum type="arabicPeriod"/>
            </a:pPr>
            <a:r>
              <a:rPr lang="en-GB" sz="1800" b="0" i="0" u="none" strike="noStrike" dirty="0">
                <a:solidFill>
                  <a:srgbClr val="1F1F1F"/>
                </a:solidFill>
                <a:effectLst/>
                <a:highlight>
                  <a:srgbClr val="FFFFFF"/>
                </a:highlight>
                <a:latin typeface="Roboto" panose="02000000000000000000" pitchFamily="2" charset="0"/>
              </a:rPr>
              <a:t>The properties can also take the form of the BLEU and ROUGE scores, yielding consistent improvements in machine translation and summarization, yielding the state-of-the-art result on the IWSLT German-English translation task.</a:t>
            </a:r>
            <a:endParaRPr lang="en-GB" sz="1800" b="0" i="0" u="none" strike="noStrike" dirty="0">
              <a:solidFill>
                <a:srgbClr val="1F1F1F"/>
              </a:solidFill>
              <a:effectLst/>
              <a:latin typeface="Roboto" panose="02000000000000000000" pitchFamily="2" charset="0"/>
            </a:endParaRPr>
          </a:p>
          <a:p>
            <a:pPr algn="l"/>
            <a:endParaRPr lang="en-IN" dirty="0"/>
          </a:p>
        </p:txBody>
      </p:sp>
    </p:spTree>
    <p:extLst>
      <p:ext uri="{BB962C8B-B14F-4D97-AF65-F5344CB8AC3E}">
        <p14:creationId xmlns:p14="http://schemas.microsoft.com/office/powerpoint/2010/main" val="363263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41387-F8FB-9389-9D20-626AD46D0F43}"/>
              </a:ext>
            </a:extLst>
          </p:cNvPr>
          <p:cNvSpPr>
            <a:spLocks noGrp="1"/>
          </p:cNvSpPr>
          <p:nvPr>
            <p:ph type="title"/>
          </p:nvPr>
        </p:nvSpPr>
        <p:spPr>
          <a:xfrm>
            <a:off x="838200" y="365125"/>
            <a:ext cx="10515600" cy="716423"/>
          </a:xfrm>
        </p:spPr>
        <p:txBody>
          <a:bodyPr/>
          <a:lstStyle/>
          <a:p>
            <a:r>
              <a:rPr lang="en-IN" dirty="0"/>
              <a:t>Look back Decoding:</a:t>
            </a:r>
          </a:p>
        </p:txBody>
      </p:sp>
      <p:sp>
        <p:nvSpPr>
          <p:cNvPr id="3" name="Content Placeholder 2">
            <a:extLst>
              <a:ext uri="{FF2B5EF4-FFF2-40B4-BE49-F238E27FC236}">
                <a16:creationId xmlns:a16="http://schemas.microsoft.com/office/drawing/2014/main" id="{C836882C-883B-ADCB-C065-ECA3776995D1}"/>
              </a:ext>
            </a:extLst>
          </p:cNvPr>
          <p:cNvSpPr>
            <a:spLocks noGrp="1"/>
          </p:cNvSpPr>
          <p:nvPr>
            <p:ph idx="1"/>
          </p:nvPr>
        </p:nvSpPr>
        <p:spPr>
          <a:xfrm>
            <a:off x="838200" y="1150374"/>
            <a:ext cx="10515600" cy="5026589"/>
          </a:xfrm>
        </p:spPr>
        <p:txBody>
          <a:bodyPr>
            <a:normAutofit/>
          </a:bodyPr>
          <a:lstStyle/>
          <a:p>
            <a:pPr algn="l"/>
            <a:r>
              <a:rPr lang="en-IN" sz="1800" dirty="0"/>
              <a:t>It is an </a:t>
            </a:r>
            <a:r>
              <a:rPr lang="en-IN" sz="1800" b="0" i="0" u="none" strike="noStrike" baseline="0" dirty="0">
                <a:latin typeface="NimbusRomNo9L-Regu"/>
              </a:rPr>
              <a:t>improved decoding algorithm </a:t>
            </a:r>
            <a:r>
              <a:rPr lang="en-GB" sz="1800" b="0" i="0" u="none" strike="noStrike" baseline="0" dirty="0">
                <a:latin typeface="NimbusRomNo9L-Regu"/>
              </a:rPr>
              <a:t>that leverages the </a:t>
            </a:r>
            <a:r>
              <a:rPr lang="en-GB" sz="1800" b="0" i="0" u="none" strike="noStrike" baseline="0" dirty="0" err="1">
                <a:latin typeface="NimbusRomNo9L-Regu"/>
              </a:rPr>
              <a:t>Kullback</a:t>
            </a:r>
            <a:r>
              <a:rPr lang="en-GB" sz="1800" b="0" i="0" u="none" strike="noStrike" baseline="0" dirty="0">
                <a:latin typeface="NimbusRomNo9L-Regu"/>
              </a:rPr>
              <a:t>–</a:t>
            </a:r>
            <a:r>
              <a:rPr lang="en-GB" sz="1800" b="0" i="0" u="none" strike="noStrike" baseline="0" dirty="0" err="1">
                <a:latin typeface="NimbusRomNo9L-Regu"/>
              </a:rPr>
              <a:t>Leibler</a:t>
            </a:r>
            <a:r>
              <a:rPr lang="en-GB" sz="1800" b="0" i="0" u="none" strike="noStrike" baseline="0" dirty="0">
                <a:latin typeface="NimbusRomNo9L-Regu"/>
              </a:rPr>
              <a:t> divergence to track the distribution distance between current and historical decoding steps. By </a:t>
            </a:r>
            <a:r>
              <a:rPr lang="en-IN" sz="1800" b="0" i="0" u="none" strike="noStrike" baseline="0" dirty="0">
                <a:latin typeface="NimbusRomNo9L-Regu"/>
              </a:rPr>
              <a:t>restricting </a:t>
            </a:r>
            <a:r>
              <a:rPr lang="en-GB" sz="1800" b="0" i="0" u="none" strike="noStrike" baseline="0" dirty="0">
                <a:latin typeface="NimbusRomNo9L-Regu"/>
              </a:rPr>
              <a:t>the next token probability distribution within a plausible distance to the history and preventin</a:t>
            </a:r>
            <a:r>
              <a:rPr lang="en-GB" sz="1800" dirty="0">
                <a:latin typeface="NimbusRomNo9L-Regu"/>
              </a:rPr>
              <a:t>g </a:t>
            </a:r>
            <a:r>
              <a:rPr lang="en-IN" sz="1800" b="0" i="0" u="none" strike="noStrike" baseline="0" dirty="0">
                <a:solidFill>
                  <a:srgbClr val="000000"/>
                </a:solidFill>
                <a:latin typeface="NimbusRomNo9L-Regu"/>
              </a:rPr>
              <a:t>such as undesired repetitions and unnatural topic drifts</a:t>
            </a:r>
            <a:r>
              <a:rPr lang="en-IN" sz="1800" dirty="0">
                <a:solidFill>
                  <a:srgbClr val="000000"/>
                </a:solidFill>
                <a:latin typeface="NimbusRomNo9L-Regu"/>
              </a:rPr>
              <a:t>.</a:t>
            </a:r>
            <a:endParaRPr lang="en-GB" sz="1800" b="0" i="0" u="none" strike="noStrike" baseline="0" dirty="0">
              <a:latin typeface="NimbusRomNo9L-Regu"/>
            </a:endParaRPr>
          </a:p>
          <a:p>
            <a:pPr algn="l"/>
            <a:r>
              <a:rPr lang="en-GB" sz="1800" b="0" i="0" u="none" strike="noStrike" baseline="0" dirty="0">
                <a:solidFill>
                  <a:srgbClr val="000000"/>
                </a:solidFill>
                <a:latin typeface="NimbusRomNo9L-Regu-Slant_167"/>
              </a:rPr>
              <a:t>Look-back </a:t>
            </a:r>
            <a:r>
              <a:rPr lang="en-GB" sz="1800" b="0" i="0" u="none" strike="noStrike" baseline="0" dirty="0">
                <a:solidFill>
                  <a:srgbClr val="000000"/>
                </a:solidFill>
                <a:latin typeface="NimbusRomNo9L-Regu"/>
              </a:rPr>
              <a:t>is able to generate more fluent and coherent text, outperforming other strong decoding methods significantly in both automatic </a:t>
            </a:r>
            <a:r>
              <a:rPr lang="en-IN" sz="1800" b="0" i="0" u="none" strike="noStrike" baseline="0" dirty="0">
                <a:solidFill>
                  <a:srgbClr val="000000"/>
                </a:solidFill>
                <a:latin typeface="NimbusRomNo9L-Regu"/>
              </a:rPr>
              <a:t>and human evaluations</a:t>
            </a:r>
            <a:r>
              <a:rPr lang="en-IN" sz="1800" dirty="0">
                <a:solidFill>
                  <a:srgbClr val="000080"/>
                </a:solidFill>
                <a:latin typeface="NimbusRomNo9L-Regu"/>
              </a:rPr>
              <a:t>. </a:t>
            </a:r>
          </a:p>
          <a:p>
            <a:pPr algn="l"/>
            <a:r>
              <a:rPr lang="en-GB" sz="1800" dirty="0">
                <a:latin typeface="NimbusRomNo9L-Regu"/>
              </a:rPr>
              <a:t>C</a:t>
            </a:r>
            <a:r>
              <a:rPr lang="en-GB" sz="1800" b="0" i="0" u="none" strike="noStrike" baseline="0" dirty="0">
                <a:latin typeface="NimbusRomNo9L-Regu"/>
              </a:rPr>
              <a:t>oherent generation, the probability distribution should not be too close to history to guarantee diversity, but relatively close to prefix to </a:t>
            </a:r>
            <a:r>
              <a:rPr lang="en-IN" sz="1800" b="0" i="0" u="none" strike="noStrike" baseline="0" dirty="0">
                <a:latin typeface="NimbusRomNo9L-Regu"/>
              </a:rPr>
              <a:t>maintain coherence.</a:t>
            </a:r>
          </a:p>
          <a:p>
            <a:pPr algn="l"/>
            <a:r>
              <a:rPr lang="en-GB" sz="1800" b="0" i="0" u="none" strike="noStrike" baseline="0" dirty="0">
                <a:latin typeface="NimbusRomNo9L-Regu"/>
              </a:rPr>
              <a:t>There are two commonly observed degeneration problems in open-ended text generation: repetition </a:t>
            </a:r>
            <a:r>
              <a:rPr lang="en-IN" sz="1800" b="0" i="0" u="none" strike="noStrike" baseline="0" dirty="0">
                <a:latin typeface="NimbusRomNo9L-Regu"/>
              </a:rPr>
              <a:t>and incoherence.</a:t>
            </a:r>
          </a:p>
          <a:p>
            <a:pPr algn="l"/>
            <a:endParaRPr lang="en-IN" sz="2000" dirty="0"/>
          </a:p>
        </p:txBody>
      </p:sp>
      <p:pic>
        <p:nvPicPr>
          <p:cNvPr id="5" name="Picture 4">
            <a:extLst>
              <a:ext uri="{FF2B5EF4-FFF2-40B4-BE49-F238E27FC236}">
                <a16:creationId xmlns:a16="http://schemas.microsoft.com/office/drawing/2014/main" id="{B497FD48-A9CE-732F-453B-C01EA08BAFBD}"/>
              </a:ext>
            </a:extLst>
          </p:cNvPr>
          <p:cNvPicPr>
            <a:picLocks noChangeAspect="1"/>
          </p:cNvPicPr>
          <p:nvPr/>
        </p:nvPicPr>
        <p:blipFill>
          <a:blip r:embed="rId2"/>
          <a:stretch>
            <a:fillRect/>
          </a:stretch>
        </p:blipFill>
        <p:spPr>
          <a:xfrm>
            <a:off x="3509601" y="3795251"/>
            <a:ext cx="5172797" cy="2969343"/>
          </a:xfrm>
          <a:prstGeom prst="rect">
            <a:avLst/>
          </a:prstGeom>
        </p:spPr>
      </p:pic>
    </p:spTree>
    <p:extLst>
      <p:ext uri="{BB962C8B-B14F-4D97-AF65-F5344CB8AC3E}">
        <p14:creationId xmlns:p14="http://schemas.microsoft.com/office/powerpoint/2010/main" val="1618218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B2C6A8F-7564-F5F4-6067-D003AF0C2FA2}"/>
              </a:ext>
            </a:extLst>
          </p:cNvPr>
          <p:cNvPicPr>
            <a:picLocks noChangeAspect="1"/>
          </p:cNvPicPr>
          <p:nvPr/>
        </p:nvPicPr>
        <p:blipFill>
          <a:blip r:embed="rId2"/>
          <a:stretch>
            <a:fillRect/>
          </a:stretch>
        </p:blipFill>
        <p:spPr>
          <a:xfrm>
            <a:off x="589781" y="971207"/>
            <a:ext cx="11012437" cy="4915586"/>
          </a:xfrm>
          <a:prstGeom prst="rect">
            <a:avLst/>
          </a:prstGeom>
        </p:spPr>
      </p:pic>
    </p:spTree>
    <p:extLst>
      <p:ext uri="{BB962C8B-B14F-4D97-AF65-F5344CB8AC3E}">
        <p14:creationId xmlns:p14="http://schemas.microsoft.com/office/powerpoint/2010/main" val="1000104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89223A5-56CF-5C81-E8DC-76F373D8B478}"/>
              </a:ext>
            </a:extLst>
          </p:cNvPr>
          <p:cNvPicPr>
            <a:picLocks noChangeAspect="1"/>
          </p:cNvPicPr>
          <p:nvPr/>
        </p:nvPicPr>
        <p:blipFill>
          <a:blip r:embed="rId2"/>
          <a:stretch>
            <a:fillRect/>
          </a:stretch>
        </p:blipFill>
        <p:spPr>
          <a:xfrm>
            <a:off x="519983" y="171297"/>
            <a:ext cx="4120843" cy="2944256"/>
          </a:xfrm>
          <a:prstGeom prst="rect">
            <a:avLst/>
          </a:prstGeom>
        </p:spPr>
      </p:pic>
      <p:pic>
        <p:nvPicPr>
          <p:cNvPr id="10" name="Picture 9">
            <a:extLst>
              <a:ext uri="{FF2B5EF4-FFF2-40B4-BE49-F238E27FC236}">
                <a16:creationId xmlns:a16="http://schemas.microsoft.com/office/drawing/2014/main" id="{C9F4707B-5906-81F3-9BD5-9D3781376D61}"/>
              </a:ext>
            </a:extLst>
          </p:cNvPr>
          <p:cNvPicPr>
            <a:picLocks noChangeAspect="1"/>
          </p:cNvPicPr>
          <p:nvPr/>
        </p:nvPicPr>
        <p:blipFill>
          <a:blip r:embed="rId3"/>
          <a:stretch>
            <a:fillRect/>
          </a:stretch>
        </p:blipFill>
        <p:spPr>
          <a:xfrm>
            <a:off x="5866416" y="171298"/>
            <a:ext cx="4585273" cy="2944256"/>
          </a:xfrm>
          <a:prstGeom prst="rect">
            <a:avLst/>
          </a:prstGeom>
        </p:spPr>
      </p:pic>
      <p:pic>
        <p:nvPicPr>
          <p:cNvPr id="12" name="Picture 11">
            <a:extLst>
              <a:ext uri="{FF2B5EF4-FFF2-40B4-BE49-F238E27FC236}">
                <a16:creationId xmlns:a16="http://schemas.microsoft.com/office/drawing/2014/main" id="{4867ABB4-E34B-3043-3BEE-3B997DF27AA6}"/>
              </a:ext>
            </a:extLst>
          </p:cNvPr>
          <p:cNvPicPr>
            <a:picLocks noChangeAspect="1"/>
          </p:cNvPicPr>
          <p:nvPr/>
        </p:nvPicPr>
        <p:blipFill>
          <a:blip r:embed="rId4"/>
          <a:stretch>
            <a:fillRect/>
          </a:stretch>
        </p:blipFill>
        <p:spPr>
          <a:xfrm>
            <a:off x="176467" y="3796138"/>
            <a:ext cx="3648894" cy="1000611"/>
          </a:xfrm>
          <a:prstGeom prst="rect">
            <a:avLst/>
          </a:prstGeom>
        </p:spPr>
      </p:pic>
      <p:sp>
        <p:nvSpPr>
          <p:cNvPr id="14" name="TextBox 13">
            <a:extLst>
              <a:ext uri="{FF2B5EF4-FFF2-40B4-BE49-F238E27FC236}">
                <a16:creationId xmlns:a16="http://schemas.microsoft.com/office/drawing/2014/main" id="{2B347E8D-1DE7-5A33-112A-178E6ED8D358}"/>
              </a:ext>
            </a:extLst>
          </p:cNvPr>
          <p:cNvSpPr txBox="1"/>
          <p:nvPr/>
        </p:nvSpPr>
        <p:spPr>
          <a:xfrm>
            <a:off x="519983" y="3244334"/>
            <a:ext cx="6096000" cy="461665"/>
          </a:xfrm>
          <a:prstGeom prst="rect">
            <a:avLst/>
          </a:prstGeom>
          <a:noFill/>
        </p:spPr>
        <p:txBody>
          <a:bodyPr wrap="square">
            <a:spAutoFit/>
          </a:bodyPr>
          <a:lstStyle/>
          <a:p>
            <a:r>
              <a:rPr lang="en-IN" sz="2400" b="1" i="0" u="none" strike="noStrike" baseline="0" dirty="0">
                <a:latin typeface="NimbusRomNo9L-Medi"/>
              </a:rPr>
              <a:t>Evaluation Metrics:</a:t>
            </a:r>
            <a:endParaRPr lang="en-IN" sz="2400" b="1" dirty="0"/>
          </a:p>
        </p:txBody>
      </p:sp>
      <p:pic>
        <p:nvPicPr>
          <p:cNvPr id="16" name="Picture 15">
            <a:extLst>
              <a:ext uri="{FF2B5EF4-FFF2-40B4-BE49-F238E27FC236}">
                <a16:creationId xmlns:a16="http://schemas.microsoft.com/office/drawing/2014/main" id="{EFE48226-D0D9-98FC-0444-C1D5D0E5BB3C}"/>
              </a:ext>
            </a:extLst>
          </p:cNvPr>
          <p:cNvPicPr>
            <a:picLocks noChangeAspect="1"/>
          </p:cNvPicPr>
          <p:nvPr/>
        </p:nvPicPr>
        <p:blipFill>
          <a:blip r:embed="rId5"/>
          <a:stretch>
            <a:fillRect/>
          </a:stretch>
        </p:blipFill>
        <p:spPr>
          <a:xfrm>
            <a:off x="3825361" y="3828651"/>
            <a:ext cx="3962915" cy="1058237"/>
          </a:xfrm>
          <a:prstGeom prst="rect">
            <a:avLst/>
          </a:prstGeom>
        </p:spPr>
      </p:pic>
      <p:pic>
        <p:nvPicPr>
          <p:cNvPr id="18" name="Picture 17">
            <a:extLst>
              <a:ext uri="{FF2B5EF4-FFF2-40B4-BE49-F238E27FC236}">
                <a16:creationId xmlns:a16="http://schemas.microsoft.com/office/drawing/2014/main" id="{3B06C25C-DD57-182D-DA27-E9376088F691}"/>
              </a:ext>
            </a:extLst>
          </p:cNvPr>
          <p:cNvPicPr>
            <a:picLocks noChangeAspect="1"/>
          </p:cNvPicPr>
          <p:nvPr/>
        </p:nvPicPr>
        <p:blipFill>
          <a:blip r:embed="rId6"/>
          <a:stretch>
            <a:fillRect/>
          </a:stretch>
        </p:blipFill>
        <p:spPr>
          <a:xfrm>
            <a:off x="7875639" y="3697564"/>
            <a:ext cx="3818164" cy="1226034"/>
          </a:xfrm>
          <a:prstGeom prst="rect">
            <a:avLst/>
          </a:prstGeom>
        </p:spPr>
      </p:pic>
    </p:spTree>
    <p:extLst>
      <p:ext uri="{BB962C8B-B14F-4D97-AF65-F5344CB8AC3E}">
        <p14:creationId xmlns:p14="http://schemas.microsoft.com/office/powerpoint/2010/main" val="1104944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C9922-AE59-7FC7-AF75-5D6E2682CE26}"/>
              </a:ext>
            </a:extLst>
          </p:cNvPr>
          <p:cNvSpPr>
            <a:spLocks noGrp="1"/>
          </p:cNvSpPr>
          <p:nvPr>
            <p:ph type="title"/>
          </p:nvPr>
        </p:nvSpPr>
        <p:spPr>
          <a:xfrm>
            <a:off x="838200" y="365125"/>
            <a:ext cx="10515600" cy="490281"/>
          </a:xfrm>
        </p:spPr>
        <p:txBody>
          <a:bodyPr>
            <a:normAutofit/>
          </a:bodyPr>
          <a:lstStyle/>
          <a:p>
            <a:r>
              <a:rPr lang="en-GB" sz="2800" b="0" i="0" u="none" strike="noStrike" baseline="0" dirty="0">
                <a:latin typeface="NimbusRomNo9L-Medi"/>
              </a:rPr>
              <a:t>Contrastive Search And Contrastive Decoding : </a:t>
            </a:r>
            <a:endParaRPr lang="en-IN" sz="2800" dirty="0"/>
          </a:p>
        </p:txBody>
      </p:sp>
      <p:pic>
        <p:nvPicPr>
          <p:cNvPr id="5" name="Content Placeholder 4">
            <a:extLst>
              <a:ext uri="{FF2B5EF4-FFF2-40B4-BE49-F238E27FC236}">
                <a16:creationId xmlns:a16="http://schemas.microsoft.com/office/drawing/2014/main" id="{B007EC38-0D05-E0C0-63A5-6CFBBFE397A4}"/>
              </a:ext>
            </a:extLst>
          </p:cNvPr>
          <p:cNvPicPr>
            <a:picLocks noGrp="1" noChangeAspect="1"/>
          </p:cNvPicPr>
          <p:nvPr>
            <p:ph idx="1"/>
          </p:nvPr>
        </p:nvPicPr>
        <p:blipFill>
          <a:blip r:embed="rId2"/>
          <a:stretch>
            <a:fillRect/>
          </a:stretch>
        </p:blipFill>
        <p:spPr>
          <a:xfrm>
            <a:off x="1318546" y="1674549"/>
            <a:ext cx="9554908" cy="3781953"/>
          </a:xfrm>
        </p:spPr>
      </p:pic>
    </p:spTree>
    <p:extLst>
      <p:ext uri="{BB962C8B-B14F-4D97-AF65-F5344CB8AC3E}">
        <p14:creationId xmlns:p14="http://schemas.microsoft.com/office/powerpoint/2010/main" val="4175127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9ED88-DE7D-891B-825D-65B52F5FB4C6}"/>
              </a:ext>
            </a:extLst>
          </p:cNvPr>
          <p:cNvSpPr>
            <a:spLocks noGrp="1"/>
          </p:cNvSpPr>
          <p:nvPr>
            <p:ph type="title"/>
          </p:nvPr>
        </p:nvSpPr>
        <p:spPr/>
        <p:txBody>
          <a:bodyPr/>
          <a:lstStyle/>
          <a:p>
            <a:r>
              <a:rPr lang="en-IN" dirty="0"/>
              <a:t>Problems:</a:t>
            </a:r>
          </a:p>
        </p:txBody>
      </p:sp>
      <p:sp>
        <p:nvSpPr>
          <p:cNvPr id="3" name="Content Placeholder 2">
            <a:extLst>
              <a:ext uri="{FF2B5EF4-FFF2-40B4-BE49-F238E27FC236}">
                <a16:creationId xmlns:a16="http://schemas.microsoft.com/office/drawing/2014/main" id="{15E2EC26-CF9C-CCFF-DD12-FAD56A0FFF0B}"/>
              </a:ext>
            </a:extLst>
          </p:cNvPr>
          <p:cNvSpPr>
            <a:spLocks noGrp="1"/>
          </p:cNvSpPr>
          <p:nvPr>
            <p:ph idx="1"/>
          </p:nvPr>
        </p:nvSpPr>
        <p:spPr/>
        <p:txBody>
          <a:bodyPr/>
          <a:lstStyle/>
          <a:p>
            <a:r>
              <a:rPr lang="en-GB" dirty="0"/>
              <a:t>Evaluation metrices are not that good</a:t>
            </a:r>
          </a:p>
          <a:p>
            <a:r>
              <a:rPr lang="en-GB" dirty="0"/>
              <a:t>Encoding in itself is not that good to produce good results</a:t>
            </a:r>
          </a:p>
          <a:p>
            <a:r>
              <a:rPr lang="en-GB" dirty="0"/>
              <a:t>Decoding is not coherent, fluent </a:t>
            </a:r>
            <a:r>
              <a:rPr lang="en-GB" dirty="0" err="1"/>
              <a:t>e.g</a:t>
            </a:r>
            <a:r>
              <a:rPr lang="en-GB" dirty="0"/>
              <a:t> Continuations with greedy decoding (43%) far exceeds that of humans (0.5%), computed over prefixes drawn from a validation corpus.</a:t>
            </a:r>
          </a:p>
          <a:p>
            <a:r>
              <a:rPr lang="en-GB" dirty="0"/>
              <a:t>With the Transformer language model (x6), the set of next token greedy predictions on a held-out validation set had roughly 40% fewer unique tokens than the ground-truth tokens (11.6k vs. 18.9k) and overproduced frequent tokens it basically means that encoding and decoding in itself is not that good.</a:t>
            </a:r>
            <a:endParaRPr lang="en-IN" dirty="0"/>
          </a:p>
        </p:txBody>
      </p:sp>
    </p:spTree>
    <p:extLst>
      <p:ext uri="{BB962C8B-B14F-4D97-AF65-F5344CB8AC3E}">
        <p14:creationId xmlns:p14="http://schemas.microsoft.com/office/powerpoint/2010/main" val="3058709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FEFD0-37B6-4C08-D5F2-29C0D178D1CD}"/>
              </a:ext>
            </a:extLst>
          </p:cNvPr>
          <p:cNvSpPr>
            <a:spLocks noGrp="1"/>
          </p:cNvSpPr>
          <p:nvPr>
            <p:ph type="title"/>
          </p:nvPr>
        </p:nvSpPr>
        <p:spPr>
          <a:xfrm>
            <a:off x="838200" y="365126"/>
            <a:ext cx="10515600" cy="116656"/>
          </a:xfrm>
        </p:spPr>
        <p:txBody>
          <a:bodyPr>
            <a:normAutofit fontScale="90000"/>
          </a:bodyPr>
          <a:lstStyle/>
          <a:p>
            <a:r>
              <a:rPr lang="en-IN"/>
              <a:t> </a:t>
            </a:r>
          </a:p>
        </p:txBody>
      </p:sp>
      <p:sp>
        <p:nvSpPr>
          <p:cNvPr id="3" name="Content Placeholder 2">
            <a:extLst>
              <a:ext uri="{FF2B5EF4-FFF2-40B4-BE49-F238E27FC236}">
                <a16:creationId xmlns:a16="http://schemas.microsoft.com/office/drawing/2014/main" id="{7D701EBB-7DC4-E1B8-7933-E4FAF8CE9DF9}"/>
              </a:ext>
            </a:extLst>
          </p:cNvPr>
          <p:cNvSpPr>
            <a:spLocks noGrp="1"/>
          </p:cNvSpPr>
          <p:nvPr>
            <p:ph idx="1"/>
          </p:nvPr>
        </p:nvSpPr>
        <p:spPr>
          <a:xfrm>
            <a:off x="838200" y="365126"/>
            <a:ext cx="10515600" cy="5811837"/>
          </a:xfrm>
        </p:spPr>
        <p:txBody>
          <a:bodyPr/>
          <a:lstStyle/>
          <a:p>
            <a:endParaRPr lang="en-IN" dirty="0"/>
          </a:p>
          <a:p>
            <a:pPr marL="0" indent="0">
              <a:buNone/>
            </a:pPr>
            <a:endParaRPr lang="en-IN" dirty="0"/>
          </a:p>
          <a:p>
            <a:endParaRPr lang="en-IN" dirty="0"/>
          </a:p>
        </p:txBody>
      </p:sp>
      <p:pic>
        <p:nvPicPr>
          <p:cNvPr id="7" name="Picture 6">
            <a:extLst>
              <a:ext uri="{FF2B5EF4-FFF2-40B4-BE49-F238E27FC236}">
                <a16:creationId xmlns:a16="http://schemas.microsoft.com/office/drawing/2014/main" id="{459AB594-5F3E-C357-4473-DC5F52CCD019}"/>
              </a:ext>
            </a:extLst>
          </p:cNvPr>
          <p:cNvPicPr>
            <a:picLocks noChangeAspect="1"/>
          </p:cNvPicPr>
          <p:nvPr/>
        </p:nvPicPr>
        <p:blipFill>
          <a:blip r:embed="rId2"/>
          <a:stretch>
            <a:fillRect/>
          </a:stretch>
        </p:blipFill>
        <p:spPr>
          <a:xfrm>
            <a:off x="1087772" y="1337180"/>
            <a:ext cx="9878804" cy="2295845"/>
          </a:xfrm>
          <a:prstGeom prst="rect">
            <a:avLst/>
          </a:prstGeom>
        </p:spPr>
      </p:pic>
      <p:pic>
        <p:nvPicPr>
          <p:cNvPr id="9" name="Picture 8">
            <a:extLst>
              <a:ext uri="{FF2B5EF4-FFF2-40B4-BE49-F238E27FC236}">
                <a16:creationId xmlns:a16="http://schemas.microsoft.com/office/drawing/2014/main" id="{F2CB98DC-8C3C-6048-3679-DE4ECB6A7A36}"/>
              </a:ext>
            </a:extLst>
          </p:cNvPr>
          <p:cNvPicPr>
            <a:picLocks noChangeAspect="1"/>
          </p:cNvPicPr>
          <p:nvPr/>
        </p:nvPicPr>
        <p:blipFill>
          <a:blip r:embed="rId3"/>
          <a:stretch>
            <a:fillRect/>
          </a:stretch>
        </p:blipFill>
        <p:spPr>
          <a:xfrm>
            <a:off x="1225424" y="3633025"/>
            <a:ext cx="9088118" cy="1028844"/>
          </a:xfrm>
          <a:prstGeom prst="rect">
            <a:avLst/>
          </a:prstGeom>
        </p:spPr>
      </p:pic>
    </p:spTree>
    <p:extLst>
      <p:ext uri="{BB962C8B-B14F-4D97-AF65-F5344CB8AC3E}">
        <p14:creationId xmlns:p14="http://schemas.microsoft.com/office/powerpoint/2010/main" val="4181738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621EC-D6BA-6E3B-17BB-8CFEEAA57024}"/>
              </a:ext>
            </a:extLst>
          </p:cNvPr>
          <p:cNvSpPr>
            <a:spLocks noGrp="1"/>
          </p:cNvSpPr>
          <p:nvPr>
            <p:ph type="ctrTitle"/>
          </p:nvPr>
        </p:nvSpPr>
        <p:spPr>
          <a:xfrm>
            <a:off x="1524000" y="186814"/>
            <a:ext cx="9144000" cy="393290"/>
          </a:xfrm>
        </p:spPr>
        <p:txBody>
          <a:bodyPr>
            <a:noAutofit/>
          </a:bodyPr>
          <a:lstStyle/>
          <a:p>
            <a:r>
              <a:rPr lang="en-IN" sz="2800" b="1" i="0" u="none" strike="noStrike" dirty="0">
                <a:solidFill>
                  <a:srgbClr val="000000"/>
                </a:solidFill>
                <a:effectLst/>
                <a:latin typeface="Roboto" panose="02000000000000000000" pitchFamily="2" charset="0"/>
              </a:rPr>
              <a:t>Guided Decoding</a:t>
            </a:r>
            <a:r>
              <a:rPr lang="en-IN" sz="2800" b="0" i="0" u="none" strike="noStrike" dirty="0">
                <a:solidFill>
                  <a:srgbClr val="000000"/>
                </a:solidFill>
                <a:effectLst/>
                <a:latin typeface="Roboto" panose="02000000000000000000" pitchFamily="2" charset="0"/>
              </a:rPr>
              <a:t>:</a:t>
            </a:r>
            <a:endParaRPr lang="en-IN" sz="2800" dirty="0"/>
          </a:p>
        </p:txBody>
      </p:sp>
      <p:sp>
        <p:nvSpPr>
          <p:cNvPr id="3" name="Subtitle 2">
            <a:extLst>
              <a:ext uri="{FF2B5EF4-FFF2-40B4-BE49-F238E27FC236}">
                <a16:creationId xmlns:a16="http://schemas.microsoft.com/office/drawing/2014/main" id="{E07FF554-37ED-99C3-665A-82448A0DAFB7}"/>
              </a:ext>
            </a:extLst>
          </p:cNvPr>
          <p:cNvSpPr>
            <a:spLocks noGrp="1"/>
          </p:cNvSpPr>
          <p:nvPr>
            <p:ph type="subTitle" idx="1"/>
          </p:nvPr>
        </p:nvSpPr>
        <p:spPr>
          <a:xfrm>
            <a:off x="816077" y="580103"/>
            <a:ext cx="10609007" cy="5692877"/>
          </a:xfrm>
        </p:spPr>
        <p:txBody>
          <a:bodyPr/>
          <a:lstStyle/>
          <a:p>
            <a:r>
              <a:rPr lang="en-GB" sz="1800" b="0" i="0" u="none" strike="noStrike" dirty="0">
                <a:solidFill>
                  <a:srgbClr val="000000"/>
                </a:solidFill>
                <a:effectLst/>
                <a:latin typeface="Arial" panose="020B0604020202020204" pitchFamily="34" charset="0"/>
              </a:rPr>
              <a:t>PROBLEMS IN GENERAL : for the same input, several correct outputs are possible; nonetheless, the generated output is often compared to a single human reference, given the lack of annotated data. </a:t>
            </a:r>
            <a:endParaRPr lang="en-IN" sz="1800" b="0" i="0" u="none" strike="noStrike" dirty="0">
              <a:solidFill>
                <a:srgbClr val="000000"/>
              </a:solidFill>
              <a:effectLst/>
              <a:latin typeface="Arial" panose="020B0604020202020204" pitchFamily="34" charset="0"/>
            </a:endParaRPr>
          </a:p>
          <a:p>
            <a:endParaRPr lang="en-GB" sz="1800" b="0" i="0" u="none" strike="noStrike" dirty="0">
              <a:solidFill>
                <a:srgbClr val="000000"/>
              </a:solidFill>
              <a:effectLst/>
              <a:latin typeface="Arial" panose="020B0604020202020204" pitchFamily="34" charset="0"/>
            </a:endParaRPr>
          </a:p>
          <a:p>
            <a:endParaRPr lang="en-GB" sz="1800" dirty="0">
              <a:solidFill>
                <a:srgbClr val="000000"/>
              </a:solidFill>
              <a:latin typeface="Arial" panose="020B0604020202020204" pitchFamily="34" charset="0"/>
            </a:endParaRPr>
          </a:p>
          <a:p>
            <a:r>
              <a:rPr lang="en-GB" sz="1800" b="0" i="0" u="none" strike="noStrike" dirty="0">
                <a:solidFill>
                  <a:srgbClr val="000000"/>
                </a:solidFill>
                <a:effectLst/>
                <a:latin typeface="Arial" panose="020B0604020202020204" pitchFamily="34" charset="0"/>
              </a:rPr>
              <a:t>WHY IT WORKS :  Regular methods have a lack of inductive bias for the network to learn discourse structure or global coherence beyond local patterns</a:t>
            </a:r>
            <a:endParaRPr lang="en-IN" sz="1800" b="1" dirty="0">
              <a:solidFill>
                <a:srgbClr val="000000"/>
              </a:solidFill>
              <a:latin typeface="Arial" panose="020B0604020202020204" pitchFamily="34" charset="0"/>
            </a:endParaRPr>
          </a:p>
          <a:p>
            <a:pPr rtl="0">
              <a:spcBef>
                <a:spcPts val="0"/>
              </a:spcBef>
              <a:spcAft>
                <a:spcPts val="0"/>
              </a:spcAft>
            </a:pPr>
            <a:endParaRPr lang="en-GB" sz="1800" b="0" i="0" u="none" strike="noStrike" dirty="0">
              <a:solidFill>
                <a:srgbClr val="000000"/>
              </a:solidFill>
              <a:effectLst/>
              <a:latin typeface="Arial" panose="020B0604020202020204" pitchFamily="34" charset="0"/>
            </a:endParaRPr>
          </a:p>
          <a:p>
            <a:pPr rtl="0">
              <a:spcBef>
                <a:spcPts val="0"/>
              </a:spcBef>
              <a:spcAft>
                <a:spcPts val="0"/>
              </a:spcAft>
            </a:pPr>
            <a:endParaRPr lang="en-GB" sz="1800" dirty="0">
              <a:solidFill>
                <a:srgbClr val="000000"/>
              </a:solidFill>
              <a:latin typeface="Arial" panose="020B0604020202020204" pitchFamily="34" charset="0"/>
            </a:endParaRPr>
          </a:p>
          <a:p>
            <a:pPr rtl="0">
              <a:spcBef>
                <a:spcPts val="0"/>
              </a:spcBef>
              <a:spcAft>
                <a:spcPts val="0"/>
              </a:spcAft>
            </a:pPr>
            <a:r>
              <a:rPr lang="en-GB" sz="1800" b="0" i="0" u="none" strike="noStrike" dirty="0">
                <a:solidFill>
                  <a:srgbClr val="000000"/>
                </a:solidFill>
                <a:effectLst/>
                <a:latin typeface="Arial" panose="020B0604020202020204" pitchFamily="34" charset="0"/>
              </a:rPr>
              <a:t>Model learns to balance these discriminators by initially weighing them uniformly, then continually updating its weights by comparing the scores the system gives to its own generated continuations and to the reference continuation. </a:t>
            </a:r>
            <a:endParaRPr lang="en-GB" sz="1400" b="0" dirty="0">
              <a:effectLst/>
            </a:endParaRPr>
          </a:p>
          <a:p>
            <a:br>
              <a:rPr lang="en-GB" sz="1400" b="0" dirty="0">
                <a:effectLst/>
              </a:rPr>
            </a:br>
            <a:endParaRPr lang="en-GB" sz="1400" b="0" dirty="0">
              <a:effectLst/>
            </a:endParaRPr>
          </a:p>
          <a:p>
            <a:endParaRPr lang="en-GB" sz="1400" i="0" u="none" strike="noStrike" dirty="0">
              <a:solidFill>
                <a:srgbClr val="000000"/>
              </a:solidFill>
              <a:latin typeface="Arial" panose="020B0604020202020204" pitchFamily="34" charset="0"/>
            </a:endParaRPr>
          </a:p>
          <a:p>
            <a:r>
              <a:rPr lang="en-GB" sz="1800" b="0" i="0" u="none" strike="noStrike" dirty="0">
                <a:solidFill>
                  <a:srgbClr val="000000"/>
                </a:solidFill>
                <a:effectLst/>
                <a:latin typeface="Arial" panose="020B0604020202020204" pitchFamily="34" charset="0"/>
              </a:rPr>
              <a:t>Most </a:t>
            </a:r>
            <a:r>
              <a:rPr lang="en-GB" sz="1800" b="0" i="0" u="none" strike="noStrike" dirty="0">
                <a:solidFill>
                  <a:srgbClr val="1F1F1F"/>
                </a:solidFill>
                <a:effectLst/>
                <a:highlight>
                  <a:srgbClr val="FFFFFF"/>
                </a:highlight>
                <a:latin typeface="Roboto" panose="02000000000000000000" pitchFamily="2" charset="0"/>
              </a:rPr>
              <a:t>standard decoding strategies sample tokens according to the predicted probability, with no additional information. Our preferences on topic or sentiment can be baked into the candidate ranking function to guide the sample generation by altering the candidate ranking score. The ranking score for token selection at each decoding step can be set as a combination of LM log-likelihood and a set of desired feature discriminators.</a:t>
            </a:r>
          </a:p>
          <a:p>
            <a:endParaRPr lang="en-GB" sz="1800" b="0" i="0"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900258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E869D24B-E4B8-ED91-F181-F69D7DF8B5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610" y="445985"/>
            <a:ext cx="5762625" cy="6762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9DC21048-B56D-B3CF-B042-B93CBAA7D6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896" y="1122260"/>
            <a:ext cx="8035413" cy="1955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314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732CB-8D4A-FD91-D161-2A105CA6F9B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87EAF49-D618-643F-8421-8CC2B5D9EA7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734808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62332-F163-BFC7-90A6-4017C03F7A68}"/>
              </a:ext>
            </a:extLst>
          </p:cNvPr>
          <p:cNvSpPr>
            <a:spLocks noGrp="1"/>
          </p:cNvSpPr>
          <p:nvPr>
            <p:ph type="title"/>
          </p:nvPr>
        </p:nvSpPr>
        <p:spPr/>
        <p:txBody>
          <a:bodyPr/>
          <a:lstStyle/>
          <a:p>
            <a:r>
              <a:rPr lang="en-IN" dirty="0"/>
              <a:t>Resources:</a:t>
            </a:r>
          </a:p>
        </p:txBody>
      </p:sp>
      <p:sp>
        <p:nvSpPr>
          <p:cNvPr id="3" name="Content Placeholder 2">
            <a:extLst>
              <a:ext uri="{FF2B5EF4-FFF2-40B4-BE49-F238E27FC236}">
                <a16:creationId xmlns:a16="http://schemas.microsoft.com/office/drawing/2014/main" id="{02B85E3C-1AE4-B5E3-49D2-24505F79030D}"/>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988231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03CA-4230-B06C-5107-2FCD8F74F365}"/>
              </a:ext>
            </a:extLst>
          </p:cNvPr>
          <p:cNvSpPr>
            <a:spLocks noGrp="1"/>
          </p:cNvSpPr>
          <p:nvPr>
            <p:ph type="title"/>
          </p:nvPr>
        </p:nvSpPr>
        <p:spPr/>
        <p:txBody>
          <a:bodyPr/>
          <a:lstStyle/>
          <a:p>
            <a:r>
              <a:rPr lang="en-IN" dirty="0"/>
              <a:t>Problems with current methods : </a:t>
            </a:r>
          </a:p>
        </p:txBody>
      </p:sp>
      <p:sp>
        <p:nvSpPr>
          <p:cNvPr id="3" name="Content Placeholder 2">
            <a:extLst>
              <a:ext uri="{FF2B5EF4-FFF2-40B4-BE49-F238E27FC236}">
                <a16:creationId xmlns:a16="http://schemas.microsoft.com/office/drawing/2014/main" id="{E8214B18-8151-5658-6349-910290A69407}"/>
              </a:ext>
            </a:extLst>
          </p:cNvPr>
          <p:cNvSpPr>
            <a:spLocks noGrp="1"/>
          </p:cNvSpPr>
          <p:nvPr>
            <p:ph idx="1"/>
          </p:nvPr>
        </p:nvSpPr>
        <p:spPr/>
        <p:txBody>
          <a:bodyPr>
            <a:normAutofit fontScale="92500"/>
          </a:bodyPr>
          <a:lstStyle/>
          <a:p>
            <a:r>
              <a:rPr lang="en-GB" dirty="0"/>
              <a:t>Such </a:t>
            </a:r>
            <a:r>
              <a:rPr lang="en-GB" dirty="0" err="1"/>
              <a:t>behavior</a:t>
            </a:r>
            <a:r>
              <a:rPr lang="en-GB" dirty="0"/>
              <a:t> has been linked to generations being judged as dull by humans because rare words can add engaging specificity as human preferences better correlates with the balance between the diversity and the coherence aspects of the generated texts.</a:t>
            </a:r>
          </a:p>
          <a:p>
            <a:r>
              <a:rPr lang="en-GB" dirty="0"/>
              <a:t> For this we can use methods like truncation sampling methods such as nucleus and typical decoding improve sample quality with more diverse samples compared to direct sampling, but at the expense of poor coherence and undesired topic drift.</a:t>
            </a:r>
          </a:p>
          <a:p>
            <a:r>
              <a:rPr lang="en-GB" dirty="0"/>
              <a:t>Also, I found out that searching for the probable sequences always results in short and repetitive texts, which further motivated recent efforts to improve generation via revised learning objectives.</a:t>
            </a:r>
            <a:endParaRPr lang="en-IN" dirty="0"/>
          </a:p>
        </p:txBody>
      </p:sp>
    </p:spTree>
    <p:extLst>
      <p:ext uri="{BB962C8B-B14F-4D97-AF65-F5344CB8AC3E}">
        <p14:creationId xmlns:p14="http://schemas.microsoft.com/office/powerpoint/2010/main" val="61687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60C64-9832-98B8-D60D-C5B4F70E19FE}"/>
              </a:ext>
            </a:extLst>
          </p:cNvPr>
          <p:cNvSpPr>
            <a:spLocks noGrp="1"/>
          </p:cNvSpPr>
          <p:nvPr>
            <p:ph type="title"/>
          </p:nvPr>
        </p:nvSpPr>
        <p:spPr/>
        <p:txBody>
          <a:bodyPr/>
          <a:lstStyle/>
          <a:p>
            <a:r>
              <a:rPr lang="en-IN" dirty="0"/>
              <a:t>What’s the problem:</a:t>
            </a:r>
          </a:p>
        </p:txBody>
      </p:sp>
      <p:sp>
        <p:nvSpPr>
          <p:cNvPr id="3" name="Content Placeholder 2">
            <a:extLst>
              <a:ext uri="{FF2B5EF4-FFF2-40B4-BE49-F238E27FC236}">
                <a16:creationId xmlns:a16="http://schemas.microsoft.com/office/drawing/2014/main" id="{43BF4096-BDA9-40A6-38CB-0AE4C8D0180C}"/>
              </a:ext>
            </a:extLst>
          </p:cNvPr>
          <p:cNvSpPr>
            <a:spLocks noGrp="1"/>
          </p:cNvSpPr>
          <p:nvPr>
            <p:ph idx="1"/>
          </p:nvPr>
        </p:nvSpPr>
        <p:spPr/>
        <p:txBody>
          <a:bodyPr>
            <a:normAutofit/>
          </a:bodyPr>
          <a:lstStyle/>
          <a:p>
            <a:r>
              <a:rPr lang="en-IN" sz="2400" dirty="0"/>
              <a:t>What happening is there is a huge gap between the what model is learning and what model is outputting. So we need better methods to make the model learn more robustly so that the generation is at par with the training data. </a:t>
            </a:r>
          </a:p>
          <a:p>
            <a:pPr algn="l"/>
            <a:r>
              <a:rPr lang="en-GB" sz="2400" b="0" i="0" u="none" strike="noStrike" baseline="0" dirty="0">
                <a:latin typeface="NimbusRomNo9L-Medi"/>
              </a:rPr>
              <a:t>Deterministic Decoding: </a:t>
            </a:r>
            <a:r>
              <a:rPr lang="en-GB" sz="2400" b="0" i="0" u="none" strike="noStrike" baseline="0" dirty="0">
                <a:latin typeface="NimbusRomNo9L-Regu"/>
              </a:rPr>
              <a:t>Two widely used deterministic decoding approaches are greedy search </a:t>
            </a:r>
            <a:r>
              <a:rPr lang="en-IN" sz="2400" b="0" i="0" u="none" strike="noStrike" baseline="0" dirty="0">
                <a:latin typeface="NimbusRomNo9L-Regu"/>
              </a:rPr>
              <a:t>and beam  search. </a:t>
            </a:r>
            <a:r>
              <a:rPr lang="en-GB" sz="2400" b="0" i="0" u="none" strike="noStrike" baseline="0" dirty="0">
                <a:latin typeface="NimbusRomNo9L-Regu"/>
              </a:rPr>
              <a:t>At each time step, beam search forms new hypotheses by appending each token in the vocabulary to each existing hypothesis, scoring </a:t>
            </a:r>
            <a:r>
              <a:rPr lang="en-IN" sz="2400" b="0" i="0" u="none" strike="noStrike" baseline="0" dirty="0">
                <a:latin typeface="NimbusRomNo9L-Regu"/>
              </a:rPr>
              <a:t>the resulting sequences</a:t>
            </a:r>
          </a:p>
          <a:p>
            <a:pPr algn="l"/>
            <a:r>
              <a:rPr lang="en-GB" sz="2400" b="0" i="0" u="none" strike="noStrike" baseline="0" dirty="0">
                <a:latin typeface="NimbusRomNo9L-Medi"/>
              </a:rPr>
              <a:t>Stochastic Decoding : To </a:t>
            </a:r>
            <a:r>
              <a:rPr lang="en-GB" sz="2400" b="0" i="0" u="none" strike="noStrike" baseline="0" dirty="0">
                <a:latin typeface="NimbusRomNo9L-Regu"/>
              </a:rPr>
              <a:t>sample from a model-dependent distribution at each step e.g. </a:t>
            </a:r>
            <a:r>
              <a:rPr lang="en-IN" sz="2400" b="0" i="0" u="none" strike="noStrike" baseline="0" dirty="0">
                <a:latin typeface="NimbusRomNo9L-Regu"/>
              </a:rPr>
              <a:t>The </a:t>
            </a:r>
            <a:r>
              <a:rPr lang="en-IN" sz="2400" b="0" i="0" u="none" strike="noStrike" baseline="0" dirty="0">
                <a:latin typeface="NimbusRomNo9L-ReguItal"/>
              </a:rPr>
              <a:t>nucleus </a:t>
            </a:r>
            <a:r>
              <a:rPr lang="en-GB" sz="2400" b="0" i="0" u="none" strike="noStrike" baseline="0" dirty="0">
                <a:latin typeface="NimbusRomNo9L-Regu"/>
              </a:rPr>
              <a:t>sampler instead restricts sampling to the smallest set of tokens with total mass above a threshold</a:t>
            </a:r>
          </a:p>
          <a:p>
            <a:pPr algn="l"/>
            <a:endParaRPr lang="en-IN" sz="2400" dirty="0"/>
          </a:p>
        </p:txBody>
      </p:sp>
    </p:spTree>
    <p:extLst>
      <p:ext uri="{BB962C8B-B14F-4D97-AF65-F5344CB8AC3E}">
        <p14:creationId xmlns:p14="http://schemas.microsoft.com/office/powerpoint/2010/main" val="2891770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7A547-6640-C2A2-AB71-4EA9F4D444EF}"/>
              </a:ext>
            </a:extLst>
          </p:cNvPr>
          <p:cNvSpPr>
            <a:spLocks noGrp="1"/>
          </p:cNvSpPr>
          <p:nvPr>
            <p:ph type="title"/>
          </p:nvPr>
        </p:nvSpPr>
        <p:spPr/>
        <p:txBody>
          <a:bodyPr>
            <a:normAutofit/>
          </a:bodyPr>
          <a:lstStyle/>
          <a:p>
            <a:r>
              <a:rPr lang="en-GB" sz="2800" dirty="0">
                <a:latin typeface="NimbusRomNo9L-ReguItal"/>
              </a:rPr>
              <a:t>S</a:t>
            </a:r>
            <a:r>
              <a:rPr lang="en-GB" sz="2800" b="0" i="0" u="none" strike="noStrike" baseline="0" dirty="0">
                <a:latin typeface="NimbusRomNo9L-ReguItal"/>
              </a:rPr>
              <a:t>equence likelihood calibration </a:t>
            </a:r>
            <a:r>
              <a:rPr lang="en-GB" sz="2800" b="0" i="0" u="none" strike="noStrike" baseline="0" dirty="0">
                <a:latin typeface="NimbusRomNo9L-Regu"/>
              </a:rPr>
              <a:t>(</a:t>
            </a:r>
            <a:r>
              <a:rPr lang="en-GB" sz="2800" b="0" i="0" u="none" strike="noStrike" baseline="0" dirty="0" err="1">
                <a:latin typeface="NimbusRomNo9L-Regu"/>
              </a:rPr>
              <a:t>SLiC</a:t>
            </a:r>
            <a:r>
              <a:rPr lang="en-GB" sz="2800" b="0" i="0" u="none" strike="noStrike" baseline="0" dirty="0">
                <a:latin typeface="NimbusRomNo9L-Regu"/>
              </a:rPr>
              <a:t>)</a:t>
            </a:r>
            <a:endParaRPr lang="en-IN" sz="2800" dirty="0"/>
          </a:p>
        </p:txBody>
      </p:sp>
      <p:sp>
        <p:nvSpPr>
          <p:cNvPr id="3" name="Content Placeholder 2">
            <a:extLst>
              <a:ext uri="{FF2B5EF4-FFF2-40B4-BE49-F238E27FC236}">
                <a16:creationId xmlns:a16="http://schemas.microsoft.com/office/drawing/2014/main" id="{C7368AB7-5B0E-2BCA-F403-765F05D0490D}"/>
              </a:ext>
            </a:extLst>
          </p:cNvPr>
          <p:cNvSpPr>
            <a:spLocks noGrp="1"/>
          </p:cNvSpPr>
          <p:nvPr>
            <p:ph idx="1"/>
          </p:nvPr>
        </p:nvSpPr>
        <p:spPr/>
        <p:txBody>
          <a:bodyPr>
            <a:normAutofit lnSpcReduction="10000"/>
          </a:bodyPr>
          <a:lstStyle/>
          <a:p>
            <a:r>
              <a:rPr lang="en-GB" sz="2400" b="0" i="0" u="none" strike="noStrike" baseline="0" dirty="0">
                <a:latin typeface="NimbusRomNo9L-Regu"/>
              </a:rPr>
              <a:t>The likelihood of model generated sequences are calibrated to better align with reference sequences in the model’s latent space.</a:t>
            </a:r>
          </a:p>
          <a:p>
            <a:pPr algn="l"/>
            <a:r>
              <a:rPr lang="en-GB" sz="1800" b="0" i="0" u="none" strike="noStrike" baseline="0" dirty="0">
                <a:latin typeface="NimbusRomNo9L-Regu"/>
              </a:rPr>
              <a:t>Many effective heuristics have been proposed during training and decoding to combat the problem of uncalibrated sequence likelihood. </a:t>
            </a:r>
          </a:p>
          <a:p>
            <a:pPr algn="l"/>
            <a:r>
              <a:rPr lang="en-GB" sz="1800" b="0" i="0" u="none" strike="noStrike" baseline="0" dirty="0">
                <a:latin typeface="NimbusRomNo9L-Regu"/>
              </a:rPr>
              <a:t>Label smoothing prevents the network from becoming over-confident towards the observed target because since the gold target represents just one of many possibilities. It has been observed that increasing number of decoding candidates past a certain point leads to worse quality for beam search.</a:t>
            </a:r>
          </a:p>
          <a:p>
            <a:pPr algn="l"/>
            <a:r>
              <a:rPr lang="en-GB" sz="1800" dirty="0">
                <a:latin typeface="NimbusRomNo9L-Regu"/>
              </a:rPr>
              <a:t>Problems: </a:t>
            </a:r>
          </a:p>
          <a:p>
            <a:pPr algn="l"/>
            <a:r>
              <a:rPr lang="en-GB" sz="1800" b="0" i="0" u="none" strike="noStrike" baseline="0" dirty="0">
                <a:latin typeface="NimbusRomNo9L-Regu"/>
              </a:rPr>
              <a:t>Since the lack of observed target sequences in MLE training is the root problem, solutions involving learning with multiple sequence candidates have been proposed to directly address it.</a:t>
            </a:r>
          </a:p>
          <a:p>
            <a:pPr marL="0" indent="0" algn="l">
              <a:buNone/>
            </a:pPr>
            <a:r>
              <a:rPr lang="en-GB" sz="1800" dirty="0">
                <a:latin typeface="NimbusRomNo9L-Regu"/>
              </a:rPr>
              <a:t>	1) </a:t>
            </a:r>
            <a:r>
              <a:rPr lang="en-GB" sz="1800" b="0" i="0" u="none" strike="noStrike" baseline="0" dirty="0">
                <a:latin typeface="NimbusRomNo9L-Regu"/>
              </a:rPr>
              <a:t>reinforcement learning with sequence-level rewards </a:t>
            </a:r>
          </a:p>
          <a:p>
            <a:pPr marL="0" indent="0" algn="l">
              <a:buNone/>
            </a:pPr>
            <a:r>
              <a:rPr lang="en-GB" sz="1800" dirty="0">
                <a:latin typeface="NimbusRomNo9L-Regu"/>
              </a:rPr>
              <a:t>	</a:t>
            </a:r>
            <a:r>
              <a:rPr lang="en-IN" sz="1800" b="0" i="0" u="none" strike="noStrike" baseline="0" dirty="0">
                <a:latin typeface="NimbusRomNo9L-Regu"/>
              </a:rPr>
              <a:t>2) two-stage systems that generate and </a:t>
            </a:r>
            <a:r>
              <a:rPr lang="en-IN" sz="1800" b="0" i="0" u="none" strike="noStrike" baseline="0" dirty="0" err="1">
                <a:latin typeface="NimbusRomNo9L-Regu"/>
              </a:rPr>
              <a:t>rerank</a:t>
            </a:r>
            <a:r>
              <a:rPr lang="en-IN" sz="1800" b="0" i="0" u="none" strike="noStrike" baseline="0" dirty="0">
                <a:latin typeface="NimbusRomNo9L-Regu"/>
              </a:rPr>
              <a:t> candidates.</a:t>
            </a:r>
          </a:p>
          <a:p>
            <a:pPr marL="0" indent="0" algn="l">
              <a:buNone/>
            </a:pPr>
            <a:r>
              <a:rPr lang="en-IN" sz="1800" dirty="0">
                <a:latin typeface="NimbusRomNo9L-Regu"/>
              </a:rPr>
              <a:t>	</a:t>
            </a:r>
            <a:r>
              <a:rPr lang="en-IN" sz="1800" b="0" i="0" u="none" strike="noStrike" baseline="0" dirty="0">
                <a:latin typeface="NimbusRomNo9L-Regu"/>
              </a:rPr>
              <a:t>3) multi-task l</a:t>
            </a:r>
            <a:r>
              <a:rPr lang="en-GB" sz="1800" b="0" i="0" u="none" strike="noStrike" baseline="0" dirty="0">
                <a:latin typeface="NimbusRomNo9L-Regu"/>
              </a:rPr>
              <a:t>earning with sequence-level losses.</a:t>
            </a:r>
            <a:endParaRPr lang="en-IN" sz="2400" dirty="0"/>
          </a:p>
        </p:txBody>
      </p:sp>
    </p:spTree>
    <p:extLst>
      <p:ext uri="{BB962C8B-B14F-4D97-AF65-F5344CB8AC3E}">
        <p14:creationId xmlns:p14="http://schemas.microsoft.com/office/powerpoint/2010/main" val="2472437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DCDD3-C2BB-A6CF-DBBB-A3AB683218EF}"/>
              </a:ext>
            </a:extLst>
          </p:cNvPr>
          <p:cNvSpPr>
            <a:spLocks noGrp="1"/>
          </p:cNvSpPr>
          <p:nvPr>
            <p:ph type="title"/>
          </p:nvPr>
        </p:nvSpPr>
        <p:spPr>
          <a:xfrm>
            <a:off x="838200" y="365125"/>
            <a:ext cx="10515600" cy="490281"/>
          </a:xfrm>
        </p:spPr>
        <p:txBody>
          <a:bodyPr>
            <a:normAutofit/>
          </a:bodyPr>
          <a:lstStyle/>
          <a:p>
            <a:r>
              <a:rPr lang="en-IN" sz="2800" dirty="0"/>
              <a:t>Benefits of </a:t>
            </a:r>
            <a:r>
              <a:rPr lang="en-IN" sz="2800" dirty="0" err="1"/>
              <a:t>SLiC</a:t>
            </a:r>
            <a:r>
              <a:rPr lang="en-IN" sz="2800" dirty="0"/>
              <a:t>:</a:t>
            </a:r>
          </a:p>
        </p:txBody>
      </p:sp>
      <p:sp>
        <p:nvSpPr>
          <p:cNvPr id="3" name="Content Placeholder 2">
            <a:extLst>
              <a:ext uri="{FF2B5EF4-FFF2-40B4-BE49-F238E27FC236}">
                <a16:creationId xmlns:a16="http://schemas.microsoft.com/office/drawing/2014/main" id="{55D6FF1A-0BE9-2A50-31E0-7EF67A10167D}"/>
              </a:ext>
            </a:extLst>
          </p:cNvPr>
          <p:cNvSpPr>
            <a:spLocks noGrp="1"/>
          </p:cNvSpPr>
          <p:nvPr>
            <p:ph idx="1"/>
          </p:nvPr>
        </p:nvSpPr>
        <p:spPr>
          <a:xfrm>
            <a:off x="838200" y="973394"/>
            <a:ext cx="10515600" cy="5203569"/>
          </a:xfrm>
        </p:spPr>
        <p:txBody>
          <a:bodyPr/>
          <a:lstStyle/>
          <a:p>
            <a:pPr algn="l"/>
            <a:r>
              <a:rPr lang="en-GB" sz="1800" dirty="0">
                <a:latin typeface="NimbusRomNo9L-Regu"/>
              </a:rPr>
              <a:t>Its is a</a:t>
            </a:r>
            <a:r>
              <a:rPr lang="en-GB" sz="1800" b="0" i="0" u="none" strike="noStrike" baseline="0" dirty="0">
                <a:latin typeface="NimbusRomNo9L-Regu"/>
              </a:rPr>
              <a:t>dding a third stage of sequence likelihood calibration (</a:t>
            </a:r>
            <a:r>
              <a:rPr lang="en-GB" sz="1800" b="0" i="0" u="none" strike="noStrike" baseline="0" dirty="0" err="1">
                <a:latin typeface="NimbusRomNo9L-Regu"/>
              </a:rPr>
              <a:t>SLiC</a:t>
            </a:r>
            <a:r>
              <a:rPr lang="en-GB" sz="1800" b="0" i="0" u="none" strike="noStrike" baseline="0" dirty="0">
                <a:latin typeface="NimbusRomNo9L-Regu"/>
              </a:rPr>
              <a:t>) after the pretraining and fine-tuning stages for conditional language generation. The calibration process decodes candidates from the fine-tuned model, and continues training to align their sequence likelihood according to their similarity to the target sequence in the model’s latent space.</a:t>
            </a:r>
          </a:p>
          <a:p>
            <a:pPr algn="l"/>
            <a:r>
              <a:rPr lang="en-GB" sz="1800" b="0" i="0" u="none" strike="noStrike" baseline="0" dirty="0">
                <a:latin typeface="NimbusRomNo9L-Regu"/>
              </a:rPr>
              <a:t>Proposed a sequence likelihood calibration (</a:t>
            </a:r>
            <a:r>
              <a:rPr lang="en-GB" sz="1800" b="0" i="0" u="none" strike="noStrike" baseline="0" dirty="0" err="1">
                <a:latin typeface="NimbusRomNo9L-Regu"/>
              </a:rPr>
              <a:t>SLiC</a:t>
            </a:r>
            <a:r>
              <a:rPr lang="en-GB" sz="1800" b="0" i="0" u="none" strike="noStrike" baseline="0" dirty="0">
                <a:latin typeface="NimbusRomNo9L-Regu"/>
              </a:rPr>
              <a:t>) stage that consistently improves model quality, exceeding or matching state-of-the-art results on abstractive summarization, generative question answering, question generation and data-to-text generation tasks.</a:t>
            </a:r>
            <a:endParaRPr lang="en-GB" sz="1800" dirty="0">
              <a:latin typeface="NimbusRomNo9L-Regu"/>
            </a:endParaRPr>
          </a:p>
          <a:p>
            <a:pPr algn="l"/>
            <a:r>
              <a:rPr lang="en-GB" sz="1800" b="0" i="0" u="none" strike="noStrike" baseline="0" dirty="0">
                <a:latin typeface="NimbusRomNo9L-Regu"/>
              </a:rPr>
              <a:t>Proposed a novel calibration similarity metric between model decodes and targets measured in the model’s latent space rather than resorting to external metrics or human feedback.</a:t>
            </a:r>
          </a:p>
          <a:p>
            <a:pPr algn="l"/>
            <a:r>
              <a:rPr lang="en-GB" sz="1800" b="0" i="0" u="none" strike="noStrike" baseline="0" dirty="0" err="1">
                <a:latin typeface="NimbusRomNo9L-Regu"/>
              </a:rPr>
              <a:t>SLiC</a:t>
            </a:r>
            <a:r>
              <a:rPr lang="en-GB" sz="1800" b="0" i="0" u="none" strike="noStrike" baseline="0" dirty="0">
                <a:latin typeface="NimbusRomNo9L-Regu"/>
              </a:rPr>
              <a:t> eliminates the need for popular decoding heuristics, such as beam size optimization, length normalization and repetition prevention for the calibrated models.</a:t>
            </a:r>
          </a:p>
          <a:p>
            <a:pPr algn="l"/>
            <a:r>
              <a:rPr lang="en-GB" sz="1800" b="0" i="0" u="none" strike="noStrike" baseline="0" dirty="0" err="1">
                <a:latin typeface="NimbusRomNo9L-Regu"/>
              </a:rPr>
              <a:t>SLiC</a:t>
            </a:r>
            <a:r>
              <a:rPr lang="en-GB" sz="1800" b="0" i="0" u="none" strike="noStrike" baseline="0" dirty="0">
                <a:latin typeface="NimbusRomNo9L-Regu"/>
              </a:rPr>
              <a:t> has persistent significant benefits on model performance even as the number of model parameters scales up. Under the same inference budget, smaller calibrated models might outperform larger counterparts by decoding more candidates.</a:t>
            </a:r>
          </a:p>
          <a:p>
            <a:pPr algn="l"/>
            <a:r>
              <a:rPr lang="en-GB" sz="1800" dirty="0">
                <a:latin typeface="NimbusRomNo9L-Regu"/>
              </a:rPr>
              <a:t>It basically calculates two losses namely 1) </a:t>
            </a:r>
            <a:r>
              <a:rPr lang="en-IN" sz="1800" b="0" i="0" u="none" strike="noStrike" baseline="0" dirty="0">
                <a:latin typeface="NimbusRomNo9L-Regu"/>
              </a:rPr>
              <a:t>Calibration loss 2) Regularization loss</a:t>
            </a:r>
          </a:p>
          <a:p>
            <a:pPr algn="l"/>
            <a:endParaRPr lang="en-GB" sz="1800" b="0" i="0" u="none" strike="noStrike" baseline="0" dirty="0">
              <a:latin typeface="NimbusRomNo9L-Regu"/>
            </a:endParaRPr>
          </a:p>
          <a:p>
            <a:pPr algn="l"/>
            <a:endParaRPr lang="en-IN" dirty="0"/>
          </a:p>
        </p:txBody>
      </p:sp>
      <p:pic>
        <p:nvPicPr>
          <p:cNvPr id="7" name="Picture 6">
            <a:extLst>
              <a:ext uri="{FF2B5EF4-FFF2-40B4-BE49-F238E27FC236}">
                <a16:creationId xmlns:a16="http://schemas.microsoft.com/office/drawing/2014/main" id="{AA20FC77-1552-D54D-A90D-A7EF893CB309}"/>
              </a:ext>
            </a:extLst>
          </p:cNvPr>
          <p:cNvPicPr>
            <a:picLocks noChangeAspect="1"/>
          </p:cNvPicPr>
          <p:nvPr/>
        </p:nvPicPr>
        <p:blipFill>
          <a:blip r:embed="rId2"/>
          <a:stretch>
            <a:fillRect/>
          </a:stretch>
        </p:blipFill>
        <p:spPr>
          <a:xfrm>
            <a:off x="3251953" y="5503553"/>
            <a:ext cx="5353797" cy="381053"/>
          </a:xfrm>
          <a:prstGeom prst="rect">
            <a:avLst/>
          </a:prstGeom>
        </p:spPr>
      </p:pic>
    </p:spTree>
    <p:extLst>
      <p:ext uri="{BB962C8B-B14F-4D97-AF65-F5344CB8AC3E}">
        <p14:creationId xmlns:p14="http://schemas.microsoft.com/office/powerpoint/2010/main" val="795924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D34F6-65FD-6CC1-8F23-B71092E0FBE4}"/>
              </a:ext>
            </a:extLst>
          </p:cNvPr>
          <p:cNvSpPr>
            <a:spLocks noGrp="1"/>
          </p:cNvSpPr>
          <p:nvPr>
            <p:ph type="title"/>
          </p:nvPr>
        </p:nvSpPr>
        <p:spPr>
          <a:xfrm>
            <a:off x="838200" y="365126"/>
            <a:ext cx="10515600" cy="45719"/>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3D1F9494-EF2C-7356-C098-BB835D2E6FCD}"/>
              </a:ext>
            </a:extLst>
          </p:cNvPr>
          <p:cNvSpPr>
            <a:spLocks noGrp="1"/>
          </p:cNvSpPr>
          <p:nvPr>
            <p:ph idx="1"/>
          </p:nvPr>
        </p:nvSpPr>
        <p:spPr>
          <a:xfrm>
            <a:off x="838200" y="556996"/>
            <a:ext cx="10515600" cy="5619967"/>
          </a:xfrm>
        </p:spPr>
        <p:txBody>
          <a:bodyPr/>
          <a:lstStyle/>
          <a:p>
            <a:r>
              <a:rPr lang="en-IN" dirty="0"/>
              <a:t>Calibration loss consists of 4 losses :</a:t>
            </a:r>
          </a:p>
          <a:p>
            <a:pPr algn="l"/>
            <a:r>
              <a:rPr lang="en-IN" sz="1800" dirty="0"/>
              <a:t>1) </a:t>
            </a:r>
            <a:r>
              <a:rPr lang="en-IN" sz="1800" b="0" i="0" u="none" strike="noStrike" baseline="0" dirty="0">
                <a:latin typeface="NimbusRomNo9L-Medi"/>
              </a:rPr>
              <a:t>Rank </a:t>
            </a:r>
            <a:r>
              <a:rPr lang="en-IN" sz="1800" b="0" i="0" u="none" strike="noStrike" baseline="0" dirty="0">
                <a:latin typeface="NimbusRomNo9L-Regu"/>
              </a:rPr>
              <a:t>loss optimizes </a:t>
            </a:r>
            <a:r>
              <a:rPr lang="en-GB" sz="1800" b="0" i="0" u="none" strike="noStrike" baseline="0" dirty="0">
                <a:latin typeface="NimbusRomNo9L-Regu"/>
              </a:rPr>
              <a:t>the ranking order of positive and negative candidate pairs </a:t>
            </a:r>
            <a:r>
              <a:rPr lang="en-GB" sz="1800" b="0" i="0" u="none" strike="noStrike" baseline="0" dirty="0">
                <a:latin typeface="CMR10"/>
              </a:rPr>
              <a:t>^</a:t>
            </a:r>
            <a:r>
              <a:rPr lang="en-GB" sz="1800" b="0" i="0" u="none" strike="noStrike" baseline="0" dirty="0">
                <a:latin typeface="CMBX10"/>
              </a:rPr>
              <a:t>y</a:t>
            </a:r>
            <a:r>
              <a:rPr lang="en-GB" sz="1800" b="0" i="0" u="none" strike="noStrike" baseline="0" dirty="0">
                <a:latin typeface="CMR7"/>
              </a:rPr>
              <a:t>+</a:t>
            </a:r>
            <a:r>
              <a:rPr lang="en-GB" sz="1800" b="0" i="0" u="none" strike="noStrike" baseline="0" dirty="0">
                <a:latin typeface="CMMI10"/>
              </a:rPr>
              <a:t>; </a:t>
            </a:r>
            <a:r>
              <a:rPr lang="en-GB" sz="1800" b="0" i="0" u="none" strike="noStrike" baseline="0" dirty="0">
                <a:latin typeface="CMR10"/>
              </a:rPr>
              <a:t>^</a:t>
            </a:r>
            <a:r>
              <a:rPr lang="en-GB" sz="1800" b="0" i="0" u="none" strike="noStrike" baseline="0" dirty="0">
                <a:latin typeface="CMBX10"/>
              </a:rPr>
              <a:t>y-</a:t>
            </a:r>
            <a:r>
              <a:rPr lang="en-GB" sz="1800" b="0" i="0" u="none" strike="noStrike" baseline="0" dirty="0">
                <a:latin typeface="CMSY7"/>
              </a:rPr>
              <a:t> </a:t>
            </a:r>
            <a:r>
              <a:rPr lang="en-GB" sz="1800" b="0" i="0" u="none" strike="noStrike" baseline="0" dirty="0">
                <a:latin typeface="NimbusRomNo9L-Regu"/>
              </a:rPr>
              <a:t>uniformly sampled from </a:t>
            </a:r>
          </a:p>
          <a:p>
            <a:pPr algn="l"/>
            <a:r>
              <a:rPr lang="en-GB" sz="1800" dirty="0">
                <a:latin typeface="NimbusRomNo9L-Regu"/>
              </a:rPr>
              <a:t>2) </a:t>
            </a:r>
            <a:r>
              <a:rPr lang="en-GB" sz="1800" b="0" i="0" u="none" strike="noStrike" baseline="0" dirty="0">
                <a:latin typeface="NimbusRomNo9L-Medi"/>
              </a:rPr>
              <a:t>Margin </a:t>
            </a:r>
            <a:r>
              <a:rPr lang="en-GB" sz="1800" b="0" i="0" u="none" strike="noStrike" baseline="0" dirty="0">
                <a:latin typeface="NimbusRomNo9L-Regu"/>
              </a:rPr>
              <a:t>loss maximizes the sequence probability gap of positive and negative candidate pairs.</a:t>
            </a:r>
          </a:p>
          <a:p>
            <a:pPr algn="l"/>
            <a:r>
              <a:rPr lang="en-GB" sz="1800" dirty="0">
                <a:latin typeface="NimbusRomNo9L-Regu"/>
              </a:rPr>
              <a:t>3) </a:t>
            </a:r>
            <a:r>
              <a:rPr lang="en-GB" sz="1800" b="0" i="0" u="none" strike="noStrike" baseline="0" dirty="0">
                <a:latin typeface="NimbusRomNo9L-Medi"/>
              </a:rPr>
              <a:t>List-wise rank </a:t>
            </a:r>
            <a:r>
              <a:rPr lang="en-GB" sz="1800" b="0" i="0" u="none" strike="noStrike" baseline="0" dirty="0">
                <a:latin typeface="NimbusRomNo9L-Regu"/>
              </a:rPr>
              <a:t>loss optimizes the ranking orders of a list of candidates, where </a:t>
            </a:r>
            <a:r>
              <a:rPr lang="en-GB" sz="1800" b="0" i="0" u="none" strike="noStrike" baseline="0" dirty="0" err="1">
                <a:latin typeface="CMMI10"/>
              </a:rPr>
              <a:t>i</a:t>
            </a:r>
            <a:r>
              <a:rPr lang="en-GB" sz="1800" b="0" i="0" u="none" strike="noStrike" baseline="0" dirty="0">
                <a:latin typeface="CMMI10"/>
              </a:rPr>
              <a:t>; j </a:t>
            </a:r>
            <a:r>
              <a:rPr lang="en-GB" sz="1800" b="0" i="0" u="none" strike="noStrike" baseline="0" dirty="0">
                <a:latin typeface="NimbusRomNo9L-Regu"/>
              </a:rPr>
              <a:t>are positions of </a:t>
            </a:r>
            <a:r>
              <a:rPr lang="en-GB" sz="1800" b="0" i="0" u="none" strike="noStrike" baseline="0" dirty="0">
                <a:latin typeface="CMR10"/>
              </a:rPr>
              <a:t>^</a:t>
            </a:r>
            <a:r>
              <a:rPr lang="en-GB" sz="1800" b="0" i="0" u="none" strike="noStrike" baseline="0" dirty="0" err="1">
                <a:latin typeface="CMBX10"/>
              </a:rPr>
              <a:t>y</a:t>
            </a:r>
            <a:r>
              <a:rPr lang="en-GB" sz="1800" b="0" i="0" u="none" strike="noStrike" baseline="0" dirty="0" err="1">
                <a:latin typeface="CMMI7"/>
              </a:rPr>
              <a:t>i</a:t>
            </a:r>
            <a:r>
              <a:rPr lang="en-GB" sz="1800" b="0" i="0" u="none" strike="noStrike" baseline="0" dirty="0">
                <a:latin typeface="CMMI10"/>
              </a:rPr>
              <a:t>; </a:t>
            </a:r>
            <a:r>
              <a:rPr lang="en-GB" sz="1800" b="0" i="0" u="none" strike="noStrike" baseline="0" dirty="0">
                <a:latin typeface="CMR10"/>
              </a:rPr>
              <a:t>^</a:t>
            </a:r>
            <a:r>
              <a:rPr lang="en-GB" sz="1800" b="0" i="0" u="none" strike="noStrike" baseline="0" dirty="0" err="1">
                <a:latin typeface="CMBX10"/>
              </a:rPr>
              <a:t>y</a:t>
            </a:r>
            <a:r>
              <a:rPr lang="en-GB" sz="1800" b="0" i="0" u="none" strike="noStrike" baseline="0" dirty="0" err="1">
                <a:latin typeface="CMMI7"/>
              </a:rPr>
              <a:t>j</a:t>
            </a:r>
            <a:r>
              <a:rPr lang="en-GB" sz="1800" b="0" i="0" u="none" strike="noStrike" baseline="0" dirty="0">
                <a:latin typeface="CMMI7"/>
              </a:rPr>
              <a:t> </a:t>
            </a:r>
            <a:r>
              <a:rPr lang="en-GB" sz="1800" b="0" i="0" u="none" strike="noStrike" baseline="0" dirty="0">
                <a:latin typeface="NimbusRomNo9L-Regu"/>
              </a:rPr>
              <a:t>in the set </a:t>
            </a:r>
            <a:r>
              <a:rPr lang="en-GB" sz="1800" dirty="0">
                <a:latin typeface="CMSY10"/>
              </a:rPr>
              <a:t>{</a:t>
            </a:r>
            <a:r>
              <a:rPr lang="en-GB" sz="1800" b="0" i="0" u="none" strike="noStrike" baseline="0" dirty="0">
                <a:latin typeface="CMR10"/>
              </a:rPr>
              <a:t>^</a:t>
            </a:r>
            <a:r>
              <a:rPr lang="en-GB" sz="1800" b="0" i="0" u="none" strike="noStrike" baseline="0" dirty="0">
                <a:latin typeface="CMBX10"/>
              </a:rPr>
              <a:t>y</a:t>
            </a:r>
            <a:r>
              <a:rPr lang="en-GB" sz="1800" dirty="0">
                <a:latin typeface="CMSY10"/>
              </a:rPr>
              <a:t>}</a:t>
            </a:r>
            <a:r>
              <a:rPr lang="en-GB" sz="1800" b="0" i="0" u="none" strike="noStrike" baseline="0" dirty="0">
                <a:latin typeface="CMMI7"/>
              </a:rPr>
              <a:t>m </a:t>
            </a:r>
            <a:r>
              <a:rPr lang="en-GB" sz="1800" b="0" i="0" u="none" strike="noStrike" baseline="0" dirty="0">
                <a:latin typeface="NimbusRomNo9L-Regu"/>
              </a:rPr>
              <a:t>sorted by </a:t>
            </a:r>
            <a:r>
              <a:rPr lang="en-GB" sz="1800" b="0" i="0" u="none" strike="noStrike" baseline="0" dirty="0">
                <a:latin typeface="CMMI10"/>
              </a:rPr>
              <a:t>s</a:t>
            </a:r>
            <a:r>
              <a:rPr lang="en-GB" sz="1800" b="0" i="0" u="none" strike="noStrike" baseline="0" dirty="0">
                <a:latin typeface="CMR10"/>
              </a:rPr>
              <a:t>(^</a:t>
            </a:r>
            <a:r>
              <a:rPr lang="en-GB" sz="1800" b="0" i="0" u="none" strike="noStrike" baseline="0" dirty="0">
                <a:latin typeface="CMBX10"/>
              </a:rPr>
              <a:t>y</a:t>
            </a:r>
            <a:r>
              <a:rPr lang="en-GB" sz="1800" b="0" i="0" u="none" strike="noStrike" baseline="0" dirty="0">
                <a:latin typeface="CMMI10"/>
              </a:rPr>
              <a:t>; </a:t>
            </a:r>
            <a:r>
              <a:rPr lang="en-GB" sz="1800" b="0" i="0" u="none" strike="noStrike" baseline="0" dirty="0">
                <a:latin typeface="CMBX10"/>
              </a:rPr>
              <a:t>y</a:t>
            </a:r>
            <a:r>
              <a:rPr lang="en-GB" sz="1800" b="0" i="0" u="none" strike="noStrike" baseline="0" dirty="0">
                <a:latin typeface="CMR10"/>
              </a:rPr>
              <a:t>; </a:t>
            </a:r>
            <a:r>
              <a:rPr lang="en-GB" sz="1800" b="0" i="0" u="none" strike="noStrike" baseline="0" dirty="0">
                <a:latin typeface="CMBX10"/>
              </a:rPr>
              <a:t>x</a:t>
            </a:r>
            <a:r>
              <a:rPr lang="en-GB" sz="1800" b="0" i="0" u="none" strike="noStrike" baseline="0" dirty="0">
                <a:latin typeface="CMR10"/>
              </a:rPr>
              <a:t>)</a:t>
            </a:r>
            <a:r>
              <a:rPr lang="en-GB" sz="1800" b="0" i="0" u="none" strike="noStrike" baseline="0" dirty="0">
                <a:latin typeface="NimbusRomNo9L-Regu"/>
              </a:rPr>
              <a:t>. </a:t>
            </a:r>
          </a:p>
          <a:p>
            <a:pPr algn="l"/>
            <a:r>
              <a:rPr lang="en-GB" sz="1800" dirty="0">
                <a:latin typeface="NimbusRomNo9L-Regu"/>
              </a:rPr>
              <a:t>4) </a:t>
            </a:r>
            <a:r>
              <a:rPr lang="en-GB" sz="1800" b="0" i="0" u="none" strike="noStrike" baseline="0" dirty="0">
                <a:latin typeface="NimbusRomNo9L-Medi"/>
              </a:rPr>
              <a:t>Expected reward </a:t>
            </a:r>
            <a:r>
              <a:rPr lang="en-GB" sz="1800" b="0" i="0" u="none" strike="noStrike" baseline="0" dirty="0">
                <a:latin typeface="NimbusRomNo9L-Regu"/>
              </a:rPr>
              <a:t>loss (or expected minimum risk) maximizes the expected similarity of a list of candidates.</a:t>
            </a:r>
          </a:p>
          <a:p>
            <a:pPr marL="0" indent="0" algn="l">
              <a:buNone/>
            </a:pPr>
            <a:r>
              <a:rPr lang="en-GB" sz="1800" b="0" i="0" u="none" strike="noStrike" baseline="0" dirty="0">
                <a:latin typeface="NimbusRomNo9L-Regu"/>
              </a:rPr>
              <a:t> Note : similarity function, uses models’ latent states at decoder </a:t>
            </a:r>
            <a:r>
              <a:rPr lang="en-IN" sz="1800" b="0" i="0" u="none" strike="noStrike" baseline="0" dirty="0">
                <a:latin typeface="NimbusRomNo9L-Regu"/>
              </a:rPr>
              <a:t>output representation </a:t>
            </a:r>
            <a:r>
              <a:rPr lang="en-IN" sz="1800" b="0" i="0" u="none" strike="noStrike" baseline="0" dirty="0">
                <a:latin typeface="CMMI10"/>
              </a:rPr>
              <a:t>s</a:t>
            </a:r>
            <a:r>
              <a:rPr lang="en-IN" sz="1800" b="0" i="0" u="none" strike="noStrike" baseline="0" dirty="0">
                <a:latin typeface="CMR10"/>
              </a:rPr>
              <a:t>(^</a:t>
            </a:r>
            <a:r>
              <a:rPr lang="en-IN" sz="1800" b="0" i="0" u="none" strike="noStrike" baseline="0" dirty="0">
                <a:latin typeface="CMBX10"/>
              </a:rPr>
              <a:t>y</a:t>
            </a:r>
            <a:r>
              <a:rPr lang="en-IN" sz="1800" b="0" i="0" u="none" strike="noStrike" baseline="0" dirty="0">
                <a:latin typeface="CMMI10"/>
              </a:rPr>
              <a:t>; </a:t>
            </a:r>
            <a:r>
              <a:rPr lang="en-IN" sz="1800" b="0" i="0" u="none" strike="noStrike" baseline="0" dirty="0">
                <a:latin typeface="CMBX10"/>
              </a:rPr>
              <a:t>y</a:t>
            </a:r>
            <a:r>
              <a:rPr lang="en-IN" sz="1800" b="0" i="0" u="none" strike="noStrike" baseline="0" dirty="0">
                <a:latin typeface="CMR10"/>
              </a:rPr>
              <a:t>; </a:t>
            </a:r>
            <a:r>
              <a:rPr lang="en-IN" sz="1800" b="0" i="0" u="none" strike="noStrike" baseline="0" dirty="0">
                <a:latin typeface="CMBX10"/>
              </a:rPr>
              <a:t>x</a:t>
            </a:r>
            <a:r>
              <a:rPr lang="en-IN" sz="1800" b="0" i="0" u="none" strike="noStrike" baseline="0" dirty="0">
                <a:latin typeface="CMR10"/>
              </a:rPr>
              <a:t>) by which they are suggesting that instead of using cosine/</a:t>
            </a:r>
            <a:r>
              <a:rPr lang="en-IN" sz="1800" b="0" i="0" u="none" strike="noStrike" baseline="0" dirty="0" err="1">
                <a:latin typeface="CMR10"/>
              </a:rPr>
              <a:t>bert</a:t>
            </a:r>
            <a:r>
              <a:rPr lang="en-IN" sz="1800" b="0" i="0" u="none" strike="noStrike" baseline="0" dirty="0">
                <a:latin typeface="CMR10"/>
              </a:rPr>
              <a:t> similarity rely on model itself.</a:t>
            </a:r>
            <a:endParaRPr lang="en-GB" sz="1800" dirty="0">
              <a:latin typeface="NimbusRomNo9L-Regu"/>
            </a:endParaRPr>
          </a:p>
          <a:p>
            <a:pPr algn="l"/>
            <a:endParaRPr lang="en-IN" dirty="0"/>
          </a:p>
        </p:txBody>
      </p:sp>
      <p:pic>
        <p:nvPicPr>
          <p:cNvPr id="5" name="Picture 4">
            <a:extLst>
              <a:ext uri="{FF2B5EF4-FFF2-40B4-BE49-F238E27FC236}">
                <a16:creationId xmlns:a16="http://schemas.microsoft.com/office/drawing/2014/main" id="{556C8711-BFEB-DEF6-D503-0DDB2071C1A0}"/>
              </a:ext>
            </a:extLst>
          </p:cNvPr>
          <p:cNvPicPr>
            <a:picLocks noChangeAspect="1"/>
          </p:cNvPicPr>
          <p:nvPr/>
        </p:nvPicPr>
        <p:blipFill>
          <a:blip r:embed="rId2"/>
          <a:stretch>
            <a:fillRect/>
          </a:stretch>
        </p:blipFill>
        <p:spPr>
          <a:xfrm>
            <a:off x="2441203" y="1315807"/>
            <a:ext cx="3848637" cy="352474"/>
          </a:xfrm>
          <a:prstGeom prst="rect">
            <a:avLst/>
          </a:prstGeom>
        </p:spPr>
      </p:pic>
      <p:pic>
        <p:nvPicPr>
          <p:cNvPr id="7" name="Picture 6">
            <a:extLst>
              <a:ext uri="{FF2B5EF4-FFF2-40B4-BE49-F238E27FC236}">
                <a16:creationId xmlns:a16="http://schemas.microsoft.com/office/drawing/2014/main" id="{960EC929-0C36-846C-5F09-6F5F5B92B20E}"/>
              </a:ext>
            </a:extLst>
          </p:cNvPr>
          <p:cNvPicPr>
            <a:picLocks noChangeAspect="1"/>
          </p:cNvPicPr>
          <p:nvPr/>
        </p:nvPicPr>
        <p:blipFill>
          <a:blip r:embed="rId3"/>
          <a:stretch>
            <a:fillRect/>
          </a:stretch>
        </p:blipFill>
        <p:spPr>
          <a:xfrm>
            <a:off x="1962664" y="3812458"/>
            <a:ext cx="8030696" cy="2248214"/>
          </a:xfrm>
          <a:prstGeom prst="rect">
            <a:avLst/>
          </a:prstGeom>
        </p:spPr>
      </p:pic>
    </p:spTree>
    <p:extLst>
      <p:ext uri="{BB962C8B-B14F-4D97-AF65-F5344CB8AC3E}">
        <p14:creationId xmlns:p14="http://schemas.microsoft.com/office/powerpoint/2010/main" val="2235662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473E7-44B1-BED7-B3B2-F6B6492BEB57}"/>
              </a:ext>
            </a:extLst>
          </p:cNvPr>
          <p:cNvSpPr>
            <a:spLocks noGrp="1"/>
          </p:cNvSpPr>
          <p:nvPr>
            <p:ph type="title"/>
          </p:nvPr>
        </p:nvSpPr>
        <p:spPr>
          <a:xfrm>
            <a:off x="838200" y="365126"/>
            <a:ext cx="10515600" cy="47830"/>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95D98983-6B96-4A71-23DA-18C5BE087849}"/>
              </a:ext>
            </a:extLst>
          </p:cNvPr>
          <p:cNvSpPr>
            <a:spLocks noGrp="1"/>
          </p:cNvSpPr>
          <p:nvPr>
            <p:ph idx="1"/>
          </p:nvPr>
        </p:nvSpPr>
        <p:spPr>
          <a:xfrm>
            <a:off x="838200" y="627933"/>
            <a:ext cx="10515600" cy="5549030"/>
          </a:xfrm>
        </p:spPr>
        <p:txBody>
          <a:bodyPr>
            <a:normAutofit/>
          </a:bodyPr>
          <a:lstStyle/>
          <a:p>
            <a:pPr algn="l"/>
            <a:r>
              <a:rPr lang="en-IN" b="0" i="0" u="none" strike="noStrike" baseline="0" dirty="0">
                <a:latin typeface="NimbusRomNo9L-Regu"/>
              </a:rPr>
              <a:t>REGULARIZATION LOSS:</a:t>
            </a:r>
          </a:p>
          <a:p>
            <a:pPr marL="0" indent="0" algn="l">
              <a:buNone/>
            </a:pPr>
            <a:endParaRPr lang="en-IN" b="0" i="0" u="none" strike="noStrike" baseline="0" dirty="0">
              <a:latin typeface="NimbusRomNo9L-Regu"/>
            </a:endParaRPr>
          </a:p>
          <a:p>
            <a:pPr algn="l"/>
            <a:r>
              <a:rPr lang="en-GB" sz="1800" b="0" i="0" u="none" strike="noStrike" baseline="0" dirty="0">
                <a:latin typeface="NimbusRomNo9L-Regu"/>
              </a:rPr>
              <a:t>We consider two alternate types of regularization loss </a:t>
            </a:r>
            <a:r>
              <a:rPr lang="en-GB" sz="1800" b="0" i="0" u="none" strike="noStrike" baseline="0" dirty="0">
                <a:latin typeface="CMR7"/>
              </a:rPr>
              <a:t>reg </a:t>
            </a:r>
            <a:r>
              <a:rPr lang="en-GB" sz="1800" b="0" i="0" u="none" strike="noStrike" baseline="0" dirty="0">
                <a:latin typeface="NimbusRomNo9L-Regu"/>
              </a:rPr>
              <a:t>to prevent models from deviating significantly from their fine-tuned MLE objective: </a:t>
            </a:r>
          </a:p>
          <a:p>
            <a:pPr algn="l"/>
            <a:r>
              <a:rPr lang="en-GB" sz="1800" b="0" i="0" u="none" strike="noStrike" baseline="0" dirty="0">
                <a:latin typeface="NimbusRomNo9L-Medi"/>
              </a:rPr>
              <a:t>Cross entropy </a:t>
            </a:r>
            <a:r>
              <a:rPr lang="en-GB" sz="1800" b="0" i="0" u="none" strike="noStrike" baseline="0" dirty="0">
                <a:latin typeface="NimbusRomNo9L-Regu"/>
              </a:rPr>
              <a:t>is the standard fine-tuning MLE objective </a:t>
            </a:r>
          </a:p>
          <a:p>
            <a:pPr algn="l"/>
            <a:r>
              <a:rPr lang="en-GB" sz="1800" b="0" i="0" u="none" strike="noStrike" baseline="0" dirty="0">
                <a:latin typeface="NimbusRomNo9L-Medi"/>
              </a:rPr>
              <a:t>KL divergence </a:t>
            </a:r>
            <a:r>
              <a:rPr lang="en-GB" sz="1800" b="0" i="0" u="none" strike="noStrike" baseline="0" dirty="0">
                <a:latin typeface="NimbusRomNo9L-Regu"/>
              </a:rPr>
              <a:t>directly minimizes the probability distribution distance between the calibrated model and the fine-tuned model at each token on observed target sequence. The regularization losses are both on token level.</a:t>
            </a:r>
          </a:p>
          <a:p>
            <a:pPr algn="l"/>
            <a:endParaRPr lang="en-GB" sz="1800" dirty="0">
              <a:latin typeface="NimbusRomNo9L-Regu"/>
            </a:endParaRPr>
          </a:p>
          <a:p>
            <a:pPr algn="l"/>
            <a:endParaRPr lang="en-GB" sz="1800" b="0" i="0" u="none" strike="noStrike" baseline="0" dirty="0">
              <a:latin typeface="NimbusRomNo9L-Regu"/>
            </a:endParaRPr>
          </a:p>
        </p:txBody>
      </p:sp>
      <p:pic>
        <p:nvPicPr>
          <p:cNvPr id="5" name="Picture 4">
            <a:extLst>
              <a:ext uri="{FF2B5EF4-FFF2-40B4-BE49-F238E27FC236}">
                <a16:creationId xmlns:a16="http://schemas.microsoft.com/office/drawing/2014/main" id="{7773714C-E947-2749-6A8B-E375C27C64BD}"/>
              </a:ext>
            </a:extLst>
          </p:cNvPr>
          <p:cNvPicPr>
            <a:picLocks noChangeAspect="1"/>
          </p:cNvPicPr>
          <p:nvPr/>
        </p:nvPicPr>
        <p:blipFill>
          <a:blip r:embed="rId2"/>
          <a:stretch>
            <a:fillRect/>
          </a:stretch>
        </p:blipFill>
        <p:spPr>
          <a:xfrm>
            <a:off x="1942520" y="2919341"/>
            <a:ext cx="8306959" cy="1019317"/>
          </a:xfrm>
          <a:prstGeom prst="rect">
            <a:avLst/>
          </a:prstGeom>
        </p:spPr>
      </p:pic>
    </p:spTree>
    <p:extLst>
      <p:ext uri="{BB962C8B-B14F-4D97-AF65-F5344CB8AC3E}">
        <p14:creationId xmlns:p14="http://schemas.microsoft.com/office/powerpoint/2010/main" val="3838211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BD1B86-6EF0-CD54-93E7-15C12A0CDDB2}"/>
              </a:ext>
            </a:extLst>
          </p:cNvPr>
          <p:cNvSpPr>
            <a:spLocks noGrp="1"/>
          </p:cNvSpPr>
          <p:nvPr>
            <p:ph type="title"/>
          </p:nvPr>
        </p:nvSpPr>
        <p:spPr>
          <a:xfrm>
            <a:off x="630936" y="639520"/>
            <a:ext cx="3429000" cy="1719072"/>
          </a:xfrm>
        </p:spPr>
        <p:txBody>
          <a:bodyPr anchor="b">
            <a:normAutofit/>
          </a:bodyPr>
          <a:lstStyle/>
          <a:p>
            <a:r>
              <a:rPr lang="en-IN" sz="3800" dirty="0"/>
              <a:t>How to make any decoding algorithm better:</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6DD4797-651C-3F84-9B8E-9FCC6E19FF5E}"/>
              </a:ext>
            </a:extLst>
          </p:cNvPr>
          <p:cNvSpPr>
            <a:spLocks noGrp="1"/>
          </p:cNvSpPr>
          <p:nvPr>
            <p:ph idx="1"/>
          </p:nvPr>
        </p:nvSpPr>
        <p:spPr>
          <a:xfrm>
            <a:off x="630936" y="2807208"/>
            <a:ext cx="4043172" cy="3410712"/>
          </a:xfrm>
        </p:spPr>
        <p:txBody>
          <a:bodyPr anchor="t">
            <a:normAutofit fontScale="85000" lnSpcReduction="20000"/>
          </a:bodyPr>
          <a:lstStyle/>
          <a:p>
            <a:r>
              <a:rPr lang="en-GB" sz="2200" dirty="0"/>
              <a:t>For Human like generation: stable narrow entropy zone exists across models</a:t>
            </a:r>
          </a:p>
          <a:p>
            <a:r>
              <a:rPr lang="en-GB" sz="1600" dirty="0"/>
              <a:t>We measure entropy zone violations using three metrics</a:t>
            </a:r>
          </a:p>
          <a:p>
            <a:r>
              <a:rPr lang="en-GB" sz="1600" dirty="0"/>
              <a:t>1) Entropy lower-bound violation ratio (ELVR) measures the ratio of instances when smoothed entropy falls below the lower bound of the stable entropy zone. </a:t>
            </a:r>
          </a:p>
          <a:p>
            <a:r>
              <a:rPr lang="en-GB" sz="1600" dirty="0"/>
              <a:t>2) Entropy upper-bound violation ratio (EUVR) measures the ratio of instances where smoothed entropy is larger than the upper bound of the stable entropy zone. </a:t>
            </a:r>
          </a:p>
          <a:p>
            <a:r>
              <a:rPr lang="en-GB" sz="1600" dirty="0"/>
              <a:t>3) Entropy violation ratio (EVR), is the sum of the two ratios and measures the ratio of instances when entropy falls outside either the lower or the upper bound.</a:t>
            </a:r>
            <a:endParaRPr lang="en-IN" sz="2200" dirty="0"/>
          </a:p>
        </p:txBody>
      </p:sp>
      <p:pic>
        <p:nvPicPr>
          <p:cNvPr id="7" name="Picture 6">
            <a:extLst>
              <a:ext uri="{FF2B5EF4-FFF2-40B4-BE49-F238E27FC236}">
                <a16:creationId xmlns:a16="http://schemas.microsoft.com/office/drawing/2014/main" id="{1470684D-CCE8-5BFD-D4C8-177E153C5C3B}"/>
              </a:ext>
            </a:extLst>
          </p:cNvPr>
          <p:cNvPicPr>
            <a:picLocks noChangeAspect="1"/>
          </p:cNvPicPr>
          <p:nvPr/>
        </p:nvPicPr>
        <p:blipFill>
          <a:blip r:embed="rId2"/>
          <a:stretch>
            <a:fillRect/>
          </a:stretch>
        </p:blipFill>
        <p:spPr>
          <a:xfrm>
            <a:off x="4674108" y="939890"/>
            <a:ext cx="6903720" cy="3572674"/>
          </a:xfrm>
          <a:prstGeom prst="rect">
            <a:avLst/>
          </a:prstGeom>
        </p:spPr>
      </p:pic>
    </p:spTree>
    <p:extLst>
      <p:ext uri="{BB962C8B-B14F-4D97-AF65-F5344CB8AC3E}">
        <p14:creationId xmlns:p14="http://schemas.microsoft.com/office/powerpoint/2010/main" val="2730498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363</TotalTime>
  <Words>1946</Words>
  <Application>Microsoft Office PowerPoint</Application>
  <PresentationFormat>Widescreen</PresentationFormat>
  <Paragraphs>100</Paragraphs>
  <Slides>24</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24</vt:i4>
      </vt:variant>
    </vt:vector>
  </HeadingPairs>
  <TitlesOfParts>
    <vt:vector size="41" baseType="lpstr">
      <vt:lpstr>Aptos</vt:lpstr>
      <vt:lpstr>Aptos Display</vt:lpstr>
      <vt:lpstr>Arial</vt:lpstr>
      <vt:lpstr>CMBX10</vt:lpstr>
      <vt:lpstr>CMMI10</vt:lpstr>
      <vt:lpstr>CMMI7</vt:lpstr>
      <vt:lpstr>CMR10</vt:lpstr>
      <vt:lpstr>CMR7</vt:lpstr>
      <vt:lpstr>CMSY10</vt:lpstr>
      <vt:lpstr>CMSY7</vt:lpstr>
      <vt:lpstr>NimbusRomNo9L-Medi</vt:lpstr>
      <vt:lpstr>NimbusRomNo9L-Regu</vt:lpstr>
      <vt:lpstr>NimbusRomNo9L-ReguItal</vt:lpstr>
      <vt:lpstr>NimbusRomNo9L-Regu-Slant_167</vt:lpstr>
      <vt:lpstr>Roboto</vt:lpstr>
      <vt:lpstr>Söhne</vt:lpstr>
      <vt:lpstr>Office Theme</vt:lpstr>
      <vt:lpstr>How to make the generation better?</vt:lpstr>
      <vt:lpstr>Problems:</vt:lpstr>
      <vt:lpstr>Problems with current methods : </vt:lpstr>
      <vt:lpstr>What’s the problem:</vt:lpstr>
      <vt:lpstr>Sequence likelihood calibration (SLiC)</vt:lpstr>
      <vt:lpstr>Benefits of SLiC:</vt:lpstr>
      <vt:lpstr> </vt:lpstr>
      <vt:lpstr> </vt:lpstr>
      <vt:lpstr>How to make any decoding algorithm better:</vt:lpstr>
      <vt:lpstr>  </vt:lpstr>
      <vt:lpstr>Unlikelihood Training:</vt:lpstr>
      <vt:lpstr> </vt:lpstr>
      <vt:lpstr> </vt:lpstr>
      <vt:lpstr>CTRL: A CONDITIONAL TRANSFORMER LANGUAGE MODEL FOR CONTROLLABLE GENERATION</vt:lpstr>
      <vt:lpstr>Decoding techniques:</vt:lpstr>
      <vt:lpstr>Look back Decoding:</vt:lpstr>
      <vt:lpstr>PowerPoint Presentation</vt:lpstr>
      <vt:lpstr>PowerPoint Presentation</vt:lpstr>
      <vt:lpstr>Contrastive Search And Contrastive Decoding : </vt:lpstr>
      <vt:lpstr> </vt:lpstr>
      <vt:lpstr>Guided Decoding:</vt:lpstr>
      <vt:lpstr>PowerPoint Presentation</vt:lpstr>
      <vt:lpstr>PowerPoint Presentation</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make the generation better?</dc:title>
  <dc:creator>Varun Vashishtha</dc:creator>
  <cp:lastModifiedBy>Varun Vashishtha</cp:lastModifiedBy>
  <cp:revision>2</cp:revision>
  <dcterms:created xsi:type="dcterms:W3CDTF">2024-05-09T06:46:11Z</dcterms:created>
  <dcterms:modified xsi:type="dcterms:W3CDTF">2024-05-09T12:49:23Z</dcterms:modified>
</cp:coreProperties>
</file>