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1" r:id="rId4"/>
    <p:sldId id="274" r:id="rId5"/>
    <p:sldId id="263" r:id="rId6"/>
    <p:sldId id="275" r:id="rId7"/>
    <p:sldId id="265" r:id="rId8"/>
    <p:sldId id="266" r:id="rId9"/>
    <p:sldId id="267" r:id="rId10"/>
    <p:sldId id="276" r:id="rId11"/>
    <p:sldId id="278" r:id="rId12"/>
    <p:sldId id="269" r:id="rId13"/>
    <p:sldId id="268" r:id="rId14"/>
    <p:sldId id="277" r:id="rId15"/>
    <p:sldId id="270" r:id="rId16"/>
    <p:sldId id="271" r:id="rId17"/>
    <p:sldId id="279" r:id="rId18"/>
    <p:sldId id="272" r:id="rId19"/>
    <p:sldId id="273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6EE22-69F5-4792-B648-ECFB36DE6A7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E93B5-D37E-4393-ABEC-5EEEEEED7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569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E93B5-D37E-4393-ABEC-5EEEEEED722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74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E93B5-D37E-4393-ABEC-5EEEEEED722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475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E93B5-D37E-4393-ABEC-5EEEEEED722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41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3143F-5874-1727-042D-A7A3BD3A4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2A620-B7A1-D872-E29F-4E7AC82A8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2C76F-FE02-751F-5355-55773DCB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0B2C-C267-4D3E-899A-BABEC80BC6B9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D602C-49EC-9B3F-2487-7DD3A912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6A794-EEDB-2AC7-2BED-A6DDA63D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569-4C6B-4EC9-83A1-1F065B4E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5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8E5A-86EF-A764-5FAC-A7A6049C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8AAC5-39BF-B6F8-F229-1F6322EC8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8B66-4E69-B44B-12CE-6E5FBD7E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0B2C-C267-4D3E-899A-BABEC80BC6B9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60BBB-EC5C-F5B9-5073-2D96E4E7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ABF7F-89EA-1E94-BD6D-78C3A960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569-4C6B-4EC9-83A1-1F065B4E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3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28705-F495-3A08-3B67-573D6C1D3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CB15D-8980-1F76-E09E-AF726D29E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86B65-D281-0485-2690-E568467A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0B2C-C267-4D3E-899A-BABEC80BC6B9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D3C5-05ED-FB3F-EAD9-DE1C2CF1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D065A-A630-D559-4F9B-A92D5965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569-4C6B-4EC9-83A1-1F065B4E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1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163B-4A9D-4465-0B67-608C593E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53B16-2B0E-BB14-CDB0-0B9400CDD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D3A5E-E7A1-1A00-3B79-B89F65E0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0B2C-C267-4D3E-899A-BABEC80BC6B9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C6B2-0055-AA88-B4BA-5C513F20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CD519-00A3-D91D-23A9-63EDF382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569-4C6B-4EC9-83A1-1F065B4E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C801-5ACE-3F97-BD0B-1E58E714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584BC-DD57-F6DD-BB51-682592959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9CE2F-2045-9030-153E-C259D7F4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0B2C-C267-4D3E-899A-BABEC80BC6B9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D814-9133-5A92-739F-6B6A06C9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CCFA6-B524-FB4C-67F6-48EC0438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569-4C6B-4EC9-83A1-1F065B4E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14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DEEA-AF5F-FCEC-F728-06259555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8A17-0DB5-402F-476F-38B3BAD1E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27DCE-AF13-A9CB-0D5F-690B56440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74CF5-81BB-7012-9508-AE8BE1FB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0B2C-C267-4D3E-899A-BABEC80BC6B9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42F96-AC22-0C6F-3CE4-ED25F0B6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A68-13AC-036A-D7AA-76862855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569-4C6B-4EC9-83A1-1F065B4E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63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6B0B-60AC-9577-26A8-A9D0C234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E5EBE-AFAF-D0CB-2C00-73D0B89EC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21857-170B-DC09-EB7E-41F8C8BE1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8B6DF-E210-B673-A502-F4C200205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4537A-C0CA-2CF3-9E23-8EE631A47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BE8D0A-0DE3-A01D-5A2C-DE0A0E4CC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0B2C-C267-4D3E-899A-BABEC80BC6B9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B467A-43D6-A7A3-940A-75A7D6BAA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1F1A5-2BC5-0AC7-CD62-5CB95DBA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569-4C6B-4EC9-83A1-1F065B4E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37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9CB4-DFA7-15A1-31F4-D64E35CB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FFA09-AFAA-BCF1-7A8F-FD82DB7D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0B2C-C267-4D3E-899A-BABEC80BC6B9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E4B01-D05A-320C-C1A7-BCBE07BF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E6664-BA96-D871-BE55-3F4A98A5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569-4C6B-4EC9-83A1-1F065B4E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77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42976-3EF6-C73D-10E6-60831F96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0B2C-C267-4D3E-899A-BABEC80BC6B9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EECFA-DD77-AA68-E68D-DF57C9B5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93C81-CC57-8D40-D348-9054C38F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569-4C6B-4EC9-83A1-1F065B4E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98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B403-B542-B2F4-85C9-FE93224B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CAD76-BCA6-C0C0-3335-E610CD3E4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C3008-5214-29C5-FC47-CF5A5F89A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3DE1C-510A-44B3-22A9-71F865D3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0B2C-C267-4D3E-899A-BABEC80BC6B9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D501F-DA86-F476-6C7B-D14687C8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8DF76-53BA-BA6E-DEC3-92200692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569-4C6B-4EC9-83A1-1F065B4E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74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B56A-B9CE-8D68-3ABC-A8FC2471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2DA25-8069-DE35-C014-FC6A4534D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A0528-54C1-D68C-5869-D9CDDDB9A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67B6C-5991-C501-0DF8-3C6E2E5E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0B2C-C267-4D3E-899A-BABEC80BC6B9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99682-2D69-8DF1-563C-E7007458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6409B-C338-B9A6-7036-6F9BA5DA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B569-4C6B-4EC9-83A1-1F065B4E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87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C2B51-EA6C-322E-D402-717C1FDD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D71E6-A954-B1B3-0247-390856539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C1C8-F2D6-96D4-C696-4001003AD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D0B2C-C267-4D3E-899A-BABEC80BC6B9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AF9D2-31CA-78E1-D001-A0D982BAB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D01E6-3BAD-CC52-165F-27A323768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6B569-4C6B-4EC9-83A1-1F065B4E3E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77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EAD97B-0EB8-F47D-3391-97AD3CCD7071}"/>
              </a:ext>
            </a:extLst>
          </p:cNvPr>
          <p:cNvSpPr txBox="1"/>
          <p:nvPr/>
        </p:nvSpPr>
        <p:spPr>
          <a:xfrm>
            <a:off x="1674689" y="2044912"/>
            <a:ext cx="8989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 err="1"/>
              <a:t>GraphLLM</a:t>
            </a:r>
            <a:r>
              <a:rPr lang="en-IN" sz="3600" b="1" u="sng" dirty="0"/>
              <a:t> – Boosting Graph Reasoning Ability of Large Language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C0E7C-7675-D270-D82A-9BF821E3CB18}"/>
              </a:ext>
            </a:extLst>
          </p:cNvPr>
          <p:cNvSpPr txBox="1"/>
          <p:nvPr/>
        </p:nvSpPr>
        <p:spPr>
          <a:xfrm>
            <a:off x="1756881" y="3664129"/>
            <a:ext cx="8989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Team No./Name : 09/A2V2</a:t>
            </a:r>
          </a:p>
        </p:txBody>
      </p:sp>
    </p:spTree>
    <p:extLst>
      <p:ext uri="{BB962C8B-B14F-4D97-AF65-F5344CB8AC3E}">
        <p14:creationId xmlns:p14="http://schemas.microsoft.com/office/powerpoint/2010/main" val="2416745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A89E31-E322-6150-4B41-62A66FF16620}"/>
              </a:ext>
            </a:extLst>
          </p:cNvPr>
          <p:cNvSpPr txBox="1"/>
          <p:nvPr/>
        </p:nvSpPr>
        <p:spPr>
          <a:xfrm>
            <a:off x="626722" y="230045"/>
            <a:ext cx="969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/>
              <a:t>Graph Enhanced Prefix Tuning for LLM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AACCB-DF90-E5D5-E557-8C53107C0C41}"/>
              </a:ext>
            </a:extLst>
          </p:cNvPr>
          <p:cNvSpPr txBox="1"/>
          <p:nvPr/>
        </p:nvSpPr>
        <p:spPr>
          <a:xfrm>
            <a:off x="416932" y="503201"/>
            <a:ext cx="1066457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LLM utilize graph enhanced </a:t>
            </a:r>
            <a:r>
              <a:rPr lang="en-IN" sz="2400" dirty="0" err="1"/>
              <a:t>tunable</a:t>
            </a:r>
            <a:r>
              <a:rPr lang="en-IN" sz="2400" dirty="0"/>
              <a:t> prefix derived from graph representation.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Graph Enhanced </a:t>
            </a:r>
            <a:r>
              <a:rPr lang="en-IN" sz="2400" dirty="0" err="1"/>
              <a:t>tunable</a:t>
            </a:r>
            <a:r>
              <a:rPr lang="en-IN" sz="2400" dirty="0"/>
              <a:t> prefix </a:t>
            </a:r>
            <a:r>
              <a:rPr lang="en-IN" sz="2400" b="1" i="1" dirty="0"/>
              <a:t>P </a:t>
            </a:r>
            <a:r>
              <a:rPr lang="en-IN" sz="2400" dirty="0"/>
              <a:t>is obtained by applying linear projection to obtained graph representation.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r>
              <a:rPr lang="en-IN" sz="2400" dirty="0"/>
              <a:t>   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/>
              <a:t>P </a:t>
            </a:r>
            <a:r>
              <a:rPr lang="en-IN" sz="2400" dirty="0"/>
              <a:t>is prepended to each attention layer of LLM following the way prefix tuning is done in general.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When </a:t>
            </a:r>
            <a:r>
              <a:rPr lang="en-IN" sz="2400" b="1" dirty="0"/>
              <a:t>Wu = 0</a:t>
            </a:r>
            <a:r>
              <a:rPr lang="en-IN" sz="2400" dirty="0"/>
              <a:t>, </a:t>
            </a:r>
            <a:r>
              <a:rPr lang="en-IN" sz="2400" b="1" dirty="0"/>
              <a:t>P = B </a:t>
            </a:r>
            <a:r>
              <a:rPr lang="en-IN" sz="2400" dirty="0"/>
              <a:t>which is vanilla Prefix Tuning. G is included while calculating P, therefore called Graph Enhanced Prefix Tuning.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This way LLM synergize with graph transformer to incorporate additional context information crucial for graph reasoning task – by interpreting the contexts encapsulated in prefix.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D6E4A-5D2A-5EE5-9055-2431B6F90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437" y="2514474"/>
            <a:ext cx="2238687" cy="543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049164-6DC7-9B51-3E07-260CCDBB82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349410" y="2587225"/>
            <a:ext cx="4753638" cy="4191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655B4A-5B45-5ED5-2F36-9F0AB241A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915" y="3730057"/>
            <a:ext cx="6173061" cy="438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0F116A-578C-7B4C-6A3E-F1A652C8A2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7786" y="3038420"/>
            <a:ext cx="4496427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1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2AD4CB-48CE-0384-E353-AC22BD5EE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9"/>
          <a:stretch/>
        </p:blipFill>
        <p:spPr>
          <a:xfrm>
            <a:off x="585627" y="626724"/>
            <a:ext cx="10642420" cy="541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8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A89E31-E322-6150-4B41-62A66FF16620}"/>
              </a:ext>
            </a:extLst>
          </p:cNvPr>
          <p:cNvSpPr txBox="1"/>
          <p:nvPr/>
        </p:nvSpPr>
        <p:spPr>
          <a:xfrm>
            <a:off x="2024011" y="520239"/>
            <a:ext cx="88665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b="1" dirty="0"/>
              <a:t>Experiments, Baselines &amp; Results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F53517-DB25-26B3-BA25-82F8F7567DA4}"/>
              </a:ext>
            </a:extLst>
          </p:cNvPr>
          <p:cNvSpPr txBox="1"/>
          <p:nvPr/>
        </p:nvSpPr>
        <p:spPr>
          <a:xfrm>
            <a:off x="893852" y="1896973"/>
            <a:ext cx="10644027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/>
              <a:t>Want to empirically substantiate - </a:t>
            </a:r>
          </a:p>
          <a:p>
            <a:endParaRPr lang="en-IN" sz="2500" b="1" dirty="0"/>
          </a:p>
          <a:p>
            <a:r>
              <a:rPr lang="en-IN" sz="2500" b="1" i="1" dirty="0"/>
              <a:t>Q1 – </a:t>
            </a:r>
            <a:r>
              <a:rPr lang="en-IN" sz="2200" dirty="0"/>
              <a:t>Does </a:t>
            </a:r>
            <a:r>
              <a:rPr lang="en-IN" sz="2200" dirty="0" err="1"/>
              <a:t>GraphLLM</a:t>
            </a:r>
            <a:r>
              <a:rPr lang="en-IN" sz="2200" dirty="0"/>
              <a:t> effectively enhance graph reasoning ability of LLM ?</a:t>
            </a:r>
          </a:p>
          <a:p>
            <a:endParaRPr lang="en-IN" sz="1000" i="1" dirty="0"/>
          </a:p>
          <a:p>
            <a:r>
              <a:rPr lang="en-IN" sz="2500" b="1" i="1" dirty="0"/>
              <a:t>Q2</a:t>
            </a:r>
            <a:r>
              <a:rPr lang="en-IN" sz="2500" i="1" dirty="0"/>
              <a:t> – </a:t>
            </a:r>
            <a:r>
              <a:rPr lang="en-IN" sz="2200" dirty="0"/>
              <a:t>Can </a:t>
            </a:r>
            <a:r>
              <a:rPr lang="en-IN" sz="2200" dirty="0" err="1"/>
              <a:t>GraphLLM</a:t>
            </a:r>
            <a:r>
              <a:rPr lang="en-IN" sz="2200" dirty="0"/>
              <a:t> address the issue of lengthy context caused by  Graph2Text strategy ?</a:t>
            </a:r>
          </a:p>
          <a:p>
            <a:endParaRPr lang="en-IN" sz="1000" i="1" dirty="0"/>
          </a:p>
          <a:p>
            <a:r>
              <a:rPr lang="en-IN" sz="2500" b="1" i="1" dirty="0"/>
              <a:t>Q3</a:t>
            </a:r>
            <a:r>
              <a:rPr lang="en-IN" sz="2500" i="1" dirty="0"/>
              <a:t> – </a:t>
            </a:r>
            <a:r>
              <a:rPr lang="en-IN" sz="2200" dirty="0"/>
              <a:t>How </a:t>
            </a:r>
            <a:r>
              <a:rPr lang="en-IN" sz="2200" dirty="0" err="1"/>
              <a:t>GraphLLM</a:t>
            </a:r>
            <a:r>
              <a:rPr lang="en-IN" sz="2200" dirty="0"/>
              <a:t> perform in terms of computational efficiency ?</a:t>
            </a:r>
            <a:endParaRPr lang="en-IN" sz="2200" i="1" dirty="0"/>
          </a:p>
        </p:txBody>
      </p:sp>
    </p:spTree>
    <p:extLst>
      <p:ext uri="{BB962C8B-B14F-4D97-AF65-F5344CB8AC3E}">
        <p14:creationId xmlns:p14="http://schemas.microsoft.com/office/powerpoint/2010/main" val="4156476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A89E31-E322-6150-4B41-62A66FF16620}"/>
              </a:ext>
            </a:extLst>
          </p:cNvPr>
          <p:cNvSpPr txBox="1"/>
          <p:nvPr/>
        </p:nvSpPr>
        <p:spPr>
          <a:xfrm>
            <a:off x="606175" y="145818"/>
            <a:ext cx="898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About Graph Reasoning Tasks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46E357-C864-47D4-07EF-08FF42D78BCA}"/>
              </a:ext>
            </a:extLst>
          </p:cNvPr>
          <p:cNvSpPr txBox="1"/>
          <p:nvPr/>
        </p:nvSpPr>
        <p:spPr>
          <a:xfrm>
            <a:off x="366446" y="926071"/>
            <a:ext cx="1120910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Evaluation is done on 4 fundamental graph reasoning task –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endParaRPr lang="en-IN" sz="1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In each of the task, nodes are textual entity description of around 50 tokens.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1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/>
              <a:t>Task 1 </a:t>
            </a:r>
            <a:r>
              <a:rPr lang="en-IN" sz="2400" dirty="0"/>
              <a:t>– </a:t>
            </a:r>
            <a:r>
              <a:rPr lang="en-IN" sz="2400" b="1" i="1" dirty="0"/>
              <a:t>Substructure Counting – </a:t>
            </a:r>
            <a:r>
              <a:rPr lang="en-IN" sz="2000" i="1" dirty="0"/>
              <a:t>Given molecular graph, count the number of specific substructures e.g. carbon </a:t>
            </a:r>
            <a:r>
              <a:rPr lang="en-IN" sz="2000" i="1" dirty="0" err="1"/>
              <a:t>carbon</a:t>
            </a:r>
            <a:r>
              <a:rPr lang="en-IN" sz="2000" i="1" dirty="0"/>
              <a:t> oxygen triangle</a:t>
            </a:r>
            <a:endParaRPr lang="en-IN" sz="2400" i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1000" b="1" i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/>
              <a:t>Task 2 </a:t>
            </a:r>
            <a:r>
              <a:rPr lang="en-IN" sz="2400" dirty="0"/>
              <a:t>– </a:t>
            </a:r>
            <a:r>
              <a:rPr lang="en-IN" sz="2400" b="1" i="1" dirty="0"/>
              <a:t>Maximum Triplet Sum – </a:t>
            </a:r>
            <a:r>
              <a:rPr lang="en-IN" sz="2000" i="1" dirty="0"/>
              <a:t>Given friendship graph, each node is a person with description as age, find the maximum cumulative age among all possible triplets  formed from a person, his/her direct friends and friends of those friends.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1000" b="1" i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/>
              <a:t>Task 3 </a:t>
            </a:r>
            <a:r>
              <a:rPr lang="en-IN" sz="2400" dirty="0"/>
              <a:t>– </a:t>
            </a:r>
            <a:r>
              <a:rPr lang="en-IN" sz="2400" b="1" i="1" dirty="0"/>
              <a:t>Shortest Path – </a:t>
            </a:r>
            <a:r>
              <a:rPr lang="en-IN" sz="2000" i="1" dirty="0"/>
              <a:t>Given graph of interconnected wormholes, compute the path from starting wormhole to destination wormhole with minimum energy. Each node has minimum energy to activate.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1000" b="1" i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/>
              <a:t>Task 4 </a:t>
            </a:r>
            <a:r>
              <a:rPr lang="en-IN" sz="2400" dirty="0"/>
              <a:t>– </a:t>
            </a:r>
            <a:r>
              <a:rPr lang="en-IN" sz="2400" b="1" i="1" dirty="0"/>
              <a:t>Bipartite Graph Matching –</a:t>
            </a:r>
            <a:r>
              <a:rPr lang="en-IN" sz="2400" i="1" dirty="0"/>
              <a:t> </a:t>
            </a:r>
            <a:r>
              <a:rPr lang="en-IN" sz="2000" i="1" dirty="0"/>
              <a:t>Graph depicts relationship between jobs and applicants. LLM required to compute maximum possible number of applicants who can get the job they are interested in.</a:t>
            </a:r>
            <a:endParaRPr lang="en-IN" sz="2000" b="1" i="1" dirty="0"/>
          </a:p>
          <a:p>
            <a:pPr algn="just"/>
            <a:endParaRPr lang="en-IN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E8807-4D99-5ACB-D6F2-2192B9CE78AE}"/>
              </a:ext>
            </a:extLst>
          </p:cNvPr>
          <p:cNvSpPr txBox="1"/>
          <p:nvPr/>
        </p:nvSpPr>
        <p:spPr>
          <a:xfrm>
            <a:off x="706349" y="1284503"/>
            <a:ext cx="9143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u="none" strike="noStrike" baseline="0" dirty="0"/>
              <a:t>text substructure counting, </a:t>
            </a:r>
            <a:r>
              <a:rPr lang="en-US" sz="1800" b="1" i="1" u="none" strike="noStrike" baseline="0" dirty="0"/>
              <a:t>maximum triplet sum, shortest path, and bipartite graph matching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26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5EF5BA-156A-6BAA-6840-352D1EA7DE97}"/>
              </a:ext>
            </a:extLst>
          </p:cNvPr>
          <p:cNvSpPr txBox="1"/>
          <p:nvPr/>
        </p:nvSpPr>
        <p:spPr>
          <a:xfrm>
            <a:off x="297950" y="37353"/>
            <a:ext cx="898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…Continued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F9B2B-8167-D2B9-C35B-7E76C3A5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57" y="883151"/>
            <a:ext cx="9116098" cy="50916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BA88EB-69EE-48B6-427D-A5C109C9980C}"/>
              </a:ext>
            </a:extLst>
          </p:cNvPr>
          <p:cNvSpPr txBox="1"/>
          <p:nvPr/>
        </p:nvSpPr>
        <p:spPr>
          <a:xfrm>
            <a:off x="170381" y="6174316"/>
            <a:ext cx="12394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solidFill>
                  <a:srgbClr val="FF0000"/>
                </a:solidFill>
                <a:latin typeface="NimbusRomNo9L-Regu"/>
              </a:rPr>
              <a:t>The textual descriptions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NimbusRomNo9L-Regu"/>
              </a:rPr>
              <a:t>of the nodes are generated by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NimbusMonL-Regu"/>
              </a:rPr>
              <a:t>gpt-3.5-turbo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NimbusRomNo9L-Regu"/>
              </a:rPr>
              <a:t>according to specific instructions and </a:t>
            </a:r>
            <a:r>
              <a:rPr lang="en-IN" sz="1800" b="1" i="0" u="none" strike="noStrike" baseline="0" dirty="0">
                <a:solidFill>
                  <a:srgbClr val="FF0000"/>
                </a:solidFill>
                <a:latin typeface="NimbusRomNo9L-Regu"/>
              </a:rPr>
              <a:t>manually verified</a:t>
            </a:r>
            <a:r>
              <a:rPr lang="en-IN" sz="1800" b="1" i="0" u="none" strike="noStrike" baseline="0" dirty="0">
                <a:latin typeface="NimbusRomNo9L-Regu"/>
              </a:rPr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22201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5EF5BA-156A-6BAA-6840-352D1EA7DE97}"/>
              </a:ext>
            </a:extLst>
          </p:cNvPr>
          <p:cNvSpPr txBox="1"/>
          <p:nvPr/>
        </p:nvSpPr>
        <p:spPr>
          <a:xfrm>
            <a:off x="421239" y="304481"/>
            <a:ext cx="898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EC0ED-D438-CC75-0EB3-B188684A4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28" y="1264780"/>
            <a:ext cx="11805943" cy="43284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40B268-9847-0456-8074-3F671D46AEDC}"/>
              </a:ext>
            </a:extLst>
          </p:cNvPr>
          <p:cNvSpPr/>
          <p:nvPr/>
        </p:nvSpPr>
        <p:spPr>
          <a:xfrm>
            <a:off x="1664413" y="2876764"/>
            <a:ext cx="1160980" cy="2311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AD4950-85E3-C8C4-E060-9DC106462978}"/>
              </a:ext>
            </a:extLst>
          </p:cNvPr>
          <p:cNvCxnSpPr>
            <a:cxnSpLocks/>
          </p:cNvCxnSpPr>
          <p:nvPr/>
        </p:nvCxnSpPr>
        <p:spPr>
          <a:xfrm flipV="1">
            <a:off x="981182" y="5141911"/>
            <a:ext cx="652408" cy="608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A7E0CD-3EA9-92C2-EED5-04FF8984B9A1}"/>
              </a:ext>
            </a:extLst>
          </p:cNvPr>
          <p:cNvSpPr txBox="1"/>
          <p:nvPr/>
        </p:nvSpPr>
        <p:spPr>
          <a:xfrm>
            <a:off x="421239" y="5760026"/>
            <a:ext cx="106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Baselines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2E77D5-B3A5-039A-68C5-B2C831BDB3E8}"/>
              </a:ext>
            </a:extLst>
          </p:cNvPr>
          <p:cNvSpPr txBox="1"/>
          <p:nvPr/>
        </p:nvSpPr>
        <p:spPr>
          <a:xfrm>
            <a:off x="1785990" y="5442281"/>
            <a:ext cx="465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LLaMA</a:t>
            </a:r>
            <a:r>
              <a:rPr lang="en-IN" b="1" dirty="0"/>
              <a:t> 2 7B/13B used as backbone</a:t>
            </a:r>
          </a:p>
        </p:txBody>
      </p:sp>
    </p:spTree>
    <p:extLst>
      <p:ext uri="{BB962C8B-B14F-4D97-AF65-F5344CB8AC3E}">
        <p14:creationId xmlns:p14="http://schemas.microsoft.com/office/powerpoint/2010/main" val="4131244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5EF5BA-156A-6BAA-6840-352D1EA7DE97}"/>
              </a:ext>
            </a:extLst>
          </p:cNvPr>
          <p:cNvSpPr txBox="1"/>
          <p:nvPr/>
        </p:nvSpPr>
        <p:spPr>
          <a:xfrm>
            <a:off x="565078" y="79489"/>
            <a:ext cx="112913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Analysis on Q1 -  </a:t>
            </a:r>
          </a:p>
          <a:p>
            <a:r>
              <a:rPr lang="en-IN" sz="2200" i="1" dirty="0"/>
              <a:t>Does </a:t>
            </a:r>
            <a:r>
              <a:rPr lang="en-IN" sz="2200" i="1" dirty="0" err="1"/>
              <a:t>GraphLLM</a:t>
            </a:r>
            <a:r>
              <a:rPr lang="en-IN" sz="2200" i="1" dirty="0"/>
              <a:t> effectively enhance graph reasoning ability of LLM 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7B9F19-F985-49FE-6CF2-C5C0008A5D7F}"/>
              </a:ext>
            </a:extLst>
          </p:cNvPr>
          <p:cNvSpPr txBox="1"/>
          <p:nvPr/>
        </p:nvSpPr>
        <p:spPr>
          <a:xfrm>
            <a:off x="345897" y="1217941"/>
            <a:ext cx="1119883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dirty="0"/>
              <a:t>     From the results, it is clear that –</a:t>
            </a:r>
          </a:p>
          <a:p>
            <a:pPr algn="just"/>
            <a:endParaRPr lang="en-IN" sz="1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/>
              <a:t>Zero shot, few shot and few shot Chain of Thoughts Graph2Text prompting methods deliver very low performance - need to fine tune LLM.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/>
              <a:t>Even with fine tuning, Graph2Text significantly lagged behind the performance achieved by </a:t>
            </a:r>
            <a:r>
              <a:rPr lang="en-IN" sz="2200" dirty="0" err="1"/>
              <a:t>GraphLLM</a:t>
            </a:r>
            <a:r>
              <a:rPr lang="en-IN" sz="2200" dirty="0"/>
              <a:t> – indicates that Graph2Text constitutes significantly obstacles for LLM.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/>
              <a:t>Choice between 2 graph representation does not lead to consistent enhancement in performance for Graph2Text – limitations of Graph2Text does not ties with graph representation.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/>
              <a:t>On average, </a:t>
            </a:r>
            <a:r>
              <a:rPr lang="en-IN" sz="2200" dirty="0" err="1"/>
              <a:t>GraphLLM</a:t>
            </a:r>
            <a:r>
              <a:rPr lang="en-IN" sz="2200" dirty="0"/>
              <a:t> achieves Exact Match accuracy of 98.19% over 4 tasks while Graph2Text </a:t>
            </a:r>
            <a:r>
              <a:rPr lang="en-IN" sz="2200" dirty="0" err="1"/>
              <a:t>manges</a:t>
            </a:r>
            <a:r>
              <a:rPr lang="en-IN" sz="2200" dirty="0"/>
              <a:t> to 47.35%.</a:t>
            </a:r>
          </a:p>
        </p:txBody>
      </p:sp>
    </p:spTree>
    <p:extLst>
      <p:ext uri="{BB962C8B-B14F-4D97-AF65-F5344CB8AC3E}">
        <p14:creationId xmlns:p14="http://schemas.microsoft.com/office/powerpoint/2010/main" val="2598457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5EF5BA-156A-6BAA-6840-352D1EA7DE97}"/>
              </a:ext>
            </a:extLst>
          </p:cNvPr>
          <p:cNvSpPr txBox="1"/>
          <p:nvPr/>
        </p:nvSpPr>
        <p:spPr>
          <a:xfrm>
            <a:off x="554804" y="397988"/>
            <a:ext cx="1129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… Continued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7B9F19-F985-49FE-6CF2-C5C0008A5D7F}"/>
              </a:ext>
            </a:extLst>
          </p:cNvPr>
          <p:cNvSpPr txBox="1"/>
          <p:nvPr/>
        </p:nvSpPr>
        <p:spPr>
          <a:xfrm>
            <a:off x="345897" y="1217941"/>
            <a:ext cx="1119883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dirty="0"/>
              <a:t>     Using Stronger LLM</a:t>
            </a:r>
          </a:p>
          <a:p>
            <a:pPr algn="just"/>
            <a:endParaRPr lang="en-IN" sz="1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/>
              <a:t>Graph2Text is evaluated on more powerful gpt-3.5-turbo and gpt4. </a:t>
            </a:r>
          </a:p>
          <a:p>
            <a:pPr algn="just"/>
            <a:endParaRPr lang="en-IN" sz="1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/>
              <a:t>Results shown that even gpt4 fails on basic graph reasoning tasks.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1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 err="1"/>
              <a:t>GraphLLM</a:t>
            </a:r>
            <a:r>
              <a:rPr lang="en-IN" sz="2200" dirty="0"/>
              <a:t> with </a:t>
            </a:r>
            <a:r>
              <a:rPr lang="en-IN" sz="2200" dirty="0" err="1"/>
              <a:t>LLaMA</a:t>
            </a:r>
            <a:r>
              <a:rPr lang="en-IN" sz="2200" dirty="0"/>
              <a:t> 2 7B as the backbone shows relative improvements of 2.61%, 99.8%, 12.22% and 15.16% compared to gpt4 few shot </a:t>
            </a:r>
            <a:r>
              <a:rPr lang="en-IN" sz="2200" dirty="0" err="1"/>
              <a:t>CoT</a:t>
            </a:r>
            <a:r>
              <a:rPr lang="en-IN" sz="2200" dirty="0"/>
              <a:t> on 4 fundamental task 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5AD09-67C4-23DF-1666-70F2B39D7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602" y="3553610"/>
            <a:ext cx="5073926" cy="304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57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59A76F-E4A2-5832-09E0-8D21E003EE6C}"/>
              </a:ext>
            </a:extLst>
          </p:cNvPr>
          <p:cNvSpPr txBox="1"/>
          <p:nvPr/>
        </p:nvSpPr>
        <p:spPr>
          <a:xfrm>
            <a:off x="450350" y="151408"/>
            <a:ext cx="112913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Analysis on Q2 -  </a:t>
            </a:r>
          </a:p>
          <a:p>
            <a:r>
              <a:rPr lang="en-IN" sz="2200" i="1" dirty="0"/>
              <a:t>Can </a:t>
            </a:r>
            <a:r>
              <a:rPr lang="en-IN" sz="2200" i="1" dirty="0" err="1"/>
              <a:t>GraphLLM</a:t>
            </a:r>
            <a:r>
              <a:rPr lang="en-IN" sz="2200" i="1" dirty="0"/>
              <a:t> address the issue of lengthy context caused by  Graph2Text strategy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EEC7B-5CB9-A105-9EED-36BBC23BA9A3}"/>
              </a:ext>
            </a:extLst>
          </p:cNvPr>
          <p:cNvSpPr txBox="1"/>
          <p:nvPr/>
        </p:nvSpPr>
        <p:spPr>
          <a:xfrm>
            <a:off x="195208" y="1320682"/>
            <a:ext cx="111988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 err="1"/>
              <a:t>GraphLLM</a:t>
            </a:r>
            <a:r>
              <a:rPr lang="en-IN" sz="2200" dirty="0"/>
              <a:t> reduces the context length by substantially by 96.45% across the 4 tasks.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 err="1"/>
              <a:t>GraphLLM</a:t>
            </a:r>
            <a:r>
              <a:rPr lang="en-IN" sz="2200" dirty="0"/>
              <a:t> encodes both node and structure information into fixed length prefix (5 additional prefix token in implementation)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/>
              <a:t>In contrast, Graph2Text describe graph in text form and lead to extended context effecting the LLM ability on graph reasoning.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/>
              <a:t>It has been observed that on increasing the graph size, context length increases in Graph2Text and performance drops, but </a:t>
            </a:r>
            <a:r>
              <a:rPr lang="en-IN" sz="2200" dirty="0" err="1"/>
              <a:t>GraphLLM</a:t>
            </a:r>
            <a:r>
              <a:rPr lang="en-IN" sz="2200" dirty="0"/>
              <a:t> still maintains the accuracy – shows robustness.</a:t>
            </a:r>
          </a:p>
          <a:p>
            <a:pPr algn="just"/>
            <a:endParaRPr lang="en-IN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FE9D2-63AF-F991-08E1-9B82DE9C9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50" y="4368872"/>
            <a:ext cx="5871923" cy="2098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5737D4-E8FF-3F2D-1AAB-A2FA18000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474" y="4316013"/>
            <a:ext cx="3681429" cy="208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18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3E7330-5021-F751-7141-69DB2C68F23F}"/>
              </a:ext>
            </a:extLst>
          </p:cNvPr>
          <p:cNvSpPr txBox="1"/>
          <p:nvPr/>
        </p:nvSpPr>
        <p:spPr>
          <a:xfrm>
            <a:off x="195208" y="213053"/>
            <a:ext cx="112913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Analysis on Q3 -  </a:t>
            </a:r>
          </a:p>
          <a:p>
            <a:r>
              <a:rPr lang="en-IN" sz="2200" i="1" dirty="0"/>
              <a:t>How </a:t>
            </a:r>
            <a:r>
              <a:rPr lang="en-IN" sz="2200" i="1" dirty="0" err="1"/>
              <a:t>GraphLLM</a:t>
            </a:r>
            <a:r>
              <a:rPr lang="en-IN" sz="2200" i="1" dirty="0"/>
              <a:t> perform in terms of computational efficiency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6BB15-CB32-FF92-2B9D-918F613DC389}"/>
              </a:ext>
            </a:extLst>
          </p:cNvPr>
          <p:cNvSpPr txBox="1"/>
          <p:nvPr/>
        </p:nvSpPr>
        <p:spPr>
          <a:xfrm>
            <a:off x="200382" y="1420917"/>
            <a:ext cx="111988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 err="1"/>
              <a:t>GraphLLM</a:t>
            </a:r>
            <a:r>
              <a:rPr lang="en-IN" sz="2200" dirty="0"/>
              <a:t> achieves speedup of 3.42 times compared to best </a:t>
            </a:r>
            <a:r>
              <a:rPr lang="en-IN" sz="2200" dirty="0" err="1"/>
              <a:t>perfoming</a:t>
            </a:r>
            <a:r>
              <a:rPr lang="en-IN" sz="2200" dirty="0"/>
              <a:t> Graph2Text based method.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/>
              <a:t>Inference acceleration  achieved by </a:t>
            </a:r>
            <a:r>
              <a:rPr lang="en-IN" sz="2200" dirty="0" err="1"/>
              <a:t>GraphLLM</a:t>
            </a:r>
            <a:r>
              <a:rPr lang="en-IN" sz="2200" dirty="0"/>
              <a:t> is due to context reduction  as it surpasses the additional time overhead introduced.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3EA44-86A0-28CE-AF4C-C8EC6AF69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516" y="3429000"/>
            <a:ext cx="4058216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8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A89E31-E322-6150-4B41-62A66FF16620}"/>
              </a:ext>
            </a:extLst>
          </p:cNvPr>
          <p:cNvSpPr txBox="1"/>
          <p:nvPr/>
        </p:nvSpPr>
        <p:spPr>
          <a:xfrm>
            <a:off x="626723" y="376401"/>
            <a:ext cx="898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What this paper is all about ?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4AF5FF-FBA5-D72C-AEFB-3D78D9545A9D}"/>
              </a:ext>
            </a:extLst>
          </p:cNvPr>
          <p:cNvSpPr txBox="1"/>
          <p:nvPr/>
        </p:nvSpPr>
        <p:spPr>
          <a:xfrm>
            <a:off x="366445" y="1084376"/>
            <a:ext cx="106645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/>
              <a:t>Everyone is amazed by the huge success of LLMs..!! Even for this presentation, ChatGPT helped a lot ;-) </a:t>
            </a:r>
          </a:p>
          <a:p>
            <a:pPr algn="just"/>
            <a:endParaRPr lang="en-IN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/>
              <a:t>LLM posses exceptional capability of understanding diverse types of information, including but limited to images, audio.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/>
              <a:t>Despite of this significant strides of processing multi modal information, LLM is in-efficient to understand and reason on graph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 err="1"/>
              <a:t>GraphLLM</a:t>
            </a:r>
            <a:r>
              <a:rPr lang="en-IN" sz="2200" dirty="0"/>
              <a:t> provides an end-to-end approach that synergize LLM with graph learning modules to enhance Graph reasoning capabilities.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/>
              <a:t>Authors compare </a:t>
            </a:r>
            <a:r>
              <a:rPr lang="en-IN" sz="2200" dirty="0" err="1"/>
              <a:t>GraphLLM</a:t>
            </a:r>
            <a:r>
              <a:rPr lang="en-IN" sz="2200" dirty="0"/>
              <a:t> with various other methods and shows the robustness &amp; effectiveness of </a:t>
            </a:r>
            <a:r>
              <a:rPr lang="en-IN" sz="2200" dirty="0" err="1"/>
              <a:t>GraphLLM</a:t>
            </a:r>
            <a:r>
              <a:rPr lang="en-IN" sz="22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/>
              <a:t>Mainly focuses on comparing with </a:t>
            </a:r>
            <a:r>
              <a:rPr lang="en-IN" sz="2200" b="1" dirty="0">
                <a:highlight>
                  <a:srgbClr val="FFFF00"/>
                </a:highlight>
              </a:rPr>
              <a:t>Graph2Text</a:t>
            </a:r>
            <a:r>
              <a:rPr lang="en-IN" sz="2200" dirty="0"/>
              <a:t> based technique.</a:t>
            </a:r>
          </a:p>
        </p:txBody>
      </p:sp>
    </p:spTree>
    <p:extLst>
      <p:ext uri="{BB962C8B-B14F-4D97-AF65-F5344CB8AC3E}">
        <p14:creationId xmlns:p14="http://schemas.microsoft.com/office/powerpoint/2010/main" val="4166638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EAD97B-0EB8-F47D-3391-97AD3CCD7071}"/>
              </a:ext>
            </a:extLst>
          </p:cNvPr>
          <p:cNvSpPr txBox="1"/>
          <p:nvPr/>
        </p:nvSpPr>
        <p:spPr>
          <a:xfrm>
            <a:off x="1601056" y="2721114"/>
            <a:ext cx="8989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5460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A89E31-E322-6150-4B41-62A66FF16620}"/>
              </a:ext>
            </a:extLst>
          </p:cNvPr>
          <p:cNvSpPr txBox="1"/>
          <p:nvPr/>
        </p:nvSpPr>
        <p:spPr>
          <a:xfrm>
            <a:off x="626723" y="448319"/>
            <a:ext cx="898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Motivation for </a:t>
            </a:r>
            <a:r>
              <a:rPr lang="en-IN" sz="3600" b="1" dirty="0" err="1"/>
              <a:t>GraphLLM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13804-E3A5-2F86-F057-15848844B0B5}"/>
              </a:ext>
            </a:extLst>
          </p:cNvPr>
          <p:cNvSpPr txBox="1"/>
          <p:nvPr/>
        </p:nvSpPr>
        <p:spPr>
          <a:xfrm>
            <a:off x="366445" y="1238486"/>
            <a:ext cx="106645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Despite of this significant strides of processing multi modal information, LLM is in-efficient to understand and reason on graph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Previous LLM performances on fundamental graph reasoning tasks are subpar.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For e.g. - with tailor made prompts, LLM present 33.5% accuracy on calculating shortest path with up to 20 nodes only.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Fine Tuning OPT-2.7B, LLaMA2 – 7B/13B results in underwhelming performance in several tasks.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0782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A89E31-E322-6150-4B41-62A66FF16620}"/>
              </a:ext>
            </a:extLst>
          </p:cNvPr>
          <p:cNvSpPr txBox="1"/>
          <p:nvPr/>
        </p:nvSpPr>
        <p:spPr>
          <a:xfrm>
            <a:off x="626723" y="448319"/>
            <a:ext cx="898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Motivation for </a:t>
            </a:r>
            <a:r>
              <a:rPr lang="en-IN" sz="3600" b="1" dirty="0" err="1"/>
              <a:t>GraphLLM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13804-E3A5-2F86-F057-15848844B0B5}"/>
              </a:ext>
            </a:extLst>
          </p:cNvPr>
          <p:cNvSpPr txBox="1"/>
          <p:nvPr/>
        </p:nvSpPr>
        <p:spPr>
          <a:xfrm>
            <a:off x="366445" y="1238486"/>
            <a:ext cx="106645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Despite of this significant strides of processing multi modal information, LLM is in-efficient to understand and reason on graph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Previous LLM performances on fundamental graph reasoning tasks are subpar.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For e.g. - with tailor made prompts, LLM present 33.5% accuracy on calculating shortest path with up to 20 nodes only.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Fine Tuning OPT-2.7B, LLaMA2 – 7B/13B results in underwhelming performance in several tasks.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9C966-7FAE-B0A6-2401-150A2371FB85}"/>
              </a:ext>
            </a:extLst>
          </p:cNvPr>
          <p:cNvSpPr/>
          <p:nvPr/>
        </p:nvSpPr>
        <p:spPr>
          <a:xfrm>
            <a:off x="1150704" y="5085710"/>
            <a:ext cx="9246742" cy="5445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What hinders the ability of LLM on graph reasoning ability ??</a:t>
            </a:r>
          </a:p>
        </p:txBody>
      </p:sp>
    </p:spTree>
    <p:extLst>
      <p:ext uri="{BB962C8B-B14F-4D97-AF65-F5344CB8AC3E}">
        <p14:creationId xmlns:p14="http://schemas.microsoft.com/office/powerpoint/2010/main" val="414865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A89E31-E322-6150-4B41-62A66FF16620}"/>
              </a:ext>
            </a:extLst>
          </p:cNvPr>
          <p:cNvSpPr txBox="1"/>
          <p:nvPr/>
        </p:nvSpPr>
        <p:spPr>
          <a:xfrm>
            <a:off x="626723" y="258031"/>
            <a:ext cx="898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Possible obstacles 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FF887-5F0C-3430-275C-B2F887A5E362}"/>
              </a:ext>
            </a:extLst>
          </p:cNvPr>
          <p:cNvSpPr txBox="1"/>
          <p:nvPr/>
        </p:nvSpPr>
        <p:spPr>
          <a:xfrm>
            <a:off x="366445" y="904362"/>
            <a:ext cx="10664575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Prevailing practice of converting graph to natural language descriptions – Graph2Text.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1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Converting graph to text inherently incurs shortcomings that resist LLM to perform well on graph reasoning task</a:t>
            </a:r>
          </a:p>
          <a:p>
            <a:pPr algn="just"/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Via Graph2Text, LLM compelled to recognize </a:t>
            </a:r>
          </a:p>
          <a:p>
            <a:pPr lvl="1" algn="just"/>
            <a:r>
              <a:rPr lang="en-IN" sz="2400" dirty="0"/>
              <a:t>     structural information from text </a:t>
            </a:r>
          </a:p>
          <a:p>
            <a:pPr lvl="1" algn="just"/>
            <a:r>
              <a:rPr lang="en-IN" sz="2000" i="1" dirty="0"/>
              <a:t>        -  LLM may face inefficiencies based on sequential data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sz="5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Graph2Text inherently results in lengthy </a:t>
            </a:r>
          </a:p>
          <a:p>
            <a:pPr lvl="1" algn="just"/>
            <a:r>
              <a:rPr lang="en-IN" sz="2400" dirty="0"/>
              <a:t>     context of graph description – </a:t>
            </a:r>
          </a:p>
          <a:p>
            <a:pPr lvl="1" algn="just"/>
            <a:r>
              <a:rPr lang="en-IN" sz="2400" i="1" dirty="0"/>
              <a:t>	- </a:t>
            </a:r>
            <a:r>
              <a:rPr lang="en-IN" sz="2000" i="1" dirty="0"/>
              <a:t>challenge for LLM to identify important information </a:t>
            </a:r>
          </a:p>
          <a:p>
            <a:pPr lvl="1" algn="just"/>
            <a:r>
              <a:rPr lang="en-IN" sz="2000" i="1" dirty="0"/>
              <a:t>           from long context.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1EDAA-3E68-4404-AEC1-6C2E4AB36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327" y="2489446"/>
            <a:ext cx="4767318" cy="364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4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A89E31-E322-6150-4B41-62A66FF16620}"/>
              </a:ext>
            </a:extLst>
          </p:cNvPr>
          <p:cNvSpPr txBox="1"/>
          <p:nvPr/>
        </p:nvSpPr>
        <p:spPr>
          <a:xfrm>
            <a:off x="626723" y="448319"/>
            <a:ext cx="898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How </a:t>
            </a:r>
            <a:r>
              <a:rPr lang="en-IN" sz="3600" b="1" dirty="0" err="1"/>
              <a:t>GraphLLM</a:t>
            </a:r>
            <a:r>
              <a:rPr lang="en-IN" sz="3600" b="1" dirty="0"/>
              <a:t> helps ?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4ADE8-4DD2-CDF7-305D-D105F2CB3AD3}"/>
              </a:ext>
            </a:extLst>
          </p:cNvPr>
          <p:cNvSpPr txBox="1"/>
          <p:nvPr/>
        </p:nvSpPr>
        <p:spPr>
          <a:xfrm>
            <a:off x="458912" y="1285201"/>
            <a:ext cx="10664575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 err="1"/>
              <a:t>GraphLLM</a:t>
            </a:r>
            <a:r>
              <a:rPr lang="en-IN" sz="2400" dirty="0"/>
              <a:t> synergistically integrate graph learning modules with LLM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i="1" dirty="0"/>
              <a:t>Harness the power of both LLM and graph reasoning modules</a:t>
            </a:r>
            <a:r>
              <a:rPr lang="en-IN" sz="2400" dirty="0"/>
              <a:t>. 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Key advantage over Graph2Text based method –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b="1" dirty="0"/>
              <a:t>Collaborative Synergy</a:t>
            </a:r>
            <a:r>
              <a:rPr lang="en-IN" sz="2400" dirty="0"/>
              <a:t> : Integrate graph learning module to single cohesive system by synergizing with graph learning modules.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b="1" dirty="0"/>
              <a:t>Condensed Context</a:t>
            </a:r>
            <a:r>
              <a:rPr lang="en-IN" sz="2400" dirty="0"/>
              <a:t> : Converts graph information to concise, fixed length prefix and substantially reduces context.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NimbusRomNo9L-Regu"/>
              </a:rPr>
              <a:t>R</a:t>
            </a:r>
            <a:r>
              <a:rPr lang="en-GB" sz="2400" b="0" i="0" u="none" strike="noStrike" baseline="0" dirty="0">
                <a:latin typeface="NimbusRomNo9L-Regu"/>
              </a:rPr>
              <a:t>emarkable context reduction of 96.45% and 3.42x inference acceleration.</a:t>
            </a: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Graph LLM boosts the graph reasoning ability of LLM measured on 4 fundamental graph reasoning tasks </a:t>
            </a:r>
            <a:r>
              <a:rPr lang="en-IN" sz="2600" dirty="0"/>
              <a:t>– </a:t>
            </a:r>
          </a:p>
          <a:p>
            <a:pPr algn="just"/>
            <a:r>
              <a:rPr lang="en-IN" sz="2600" b="1" i="1" dirty="0"/>
              <a:t>     </a:t>
            </a:r>
            <a:r>
              <a:rPr lang="en-IN" sz="2000" b="1" i="1" u="none" strike="noStrike" baseline="0" dirty="0"/>
              <a:t>text substructure counting, </a:t>
            </a:r>
            <a:r>
              <a:rPr lang="en-US" sz="2000" b="1" i="1" u="none" strike="noStrike" baseline="0" dirty="0"/>
              <a:t>maximum triplet sum, shortest path, and bipartite graph matching</a:t>
            </a:r>
            <a:endParaRPr lang="en-IN" sz="2000" b="1" i="1" dirty="0"/>
          </a:p>
        </p:txBody>
      </p:sp>
    </p:spTree>
    <p:extLst>
      <p:ext uri="{BB962C8B-B14F-4D97-AF65-F5344CB8AC3E}">
        <p14:creationId xmlns:p14="http://schemas.microsoft.com/office/powerpoint/2010/main" val="326464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A89E31-E322-6150-4B41-62A66FF16620}"/>
              </a:ext>
            </a:extLst>
          </p:cNvPr>
          <p:cNvSpPr txBox="1"/>
          <p:nvPr/>
        </p:nvSpPr>
        <p:spPr>
          <a:xfrm>
            <a:off x="626723" y="448319"/>
            <a:ext cx="898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err="1"/>
              <a:t>GraphLLM</a:t>
            </a:r>
            <a:r>
              <a:rPr lang="en-IN" sz="3600" b="1" dirty="0"/>
              <a:t> Framework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4C7E3F-C0DF-49C7-4EA1-7971A131ED9F}"/>
              </a:ext>
            </a:extLst>
          </p:cNvPr>
          <p:cNvSpPr txBox="1"/>
          <p:nvPr/>
        </p:nvSpPr>
        <p:spPr>
          <a:xfrm>
            <a:off x="366445" y="1238486"/>
            <a:ext cx="106645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Graph LLM consists of 3 main steps – </a:t>
            </a:r>
          </a:p>
          <a:p>
            <a:pPr algn="just"/>
            <a:endParaRPr lang="en-IN" sz="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8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b="1" i="1" dirty="0"/>
              <a:t>Node Understanding – </a:t>
            </a:r>
            <a:r>
              <a:rPr lang="en-IN" sz="2400" i="1" dirty="0"/>
              <a:t>Encoder Decoder is used to extract </a:t>
            </a:r>
            <a:r>
              <a:rPr lang="en-IN" sz="2400" b="1" i="1" dirty="0">
                <a:highlight>
                  <a:srgbClr val="FFFF00"/>
                </a:highlight>
              </a:rPr>
              <a:t>task specific </a:t>
            </a:r>
            <a:r>
              <a:rPr lang="en-IN" sz="2400" i="1" dirty="0"/>
              <a:t>semantic node information from textual node description.</a:t>
            </a:r>
            <a:r>
              <a:rPr lang="en-IN" sz="2400" b="1" i="1" dirty="0"/>
              <a:t>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sz="1200" b="1" i="1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sz="1000" b="1" i="1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b="1" i="1" dirty="0"/>
              <a:t>Structure Understanding – </a:t>
            </a:r>
            <a:r>
              <a:rPr lang="en-IN" sz="2400" i="1" dirty="0"/>
              <a:t>Graph Transformer is used to learn graph structure by aggregating task specific node representation – incorporate node semantic and graph structure information.</a:t>
            </a:r>
            <a:endParaRPr lang="en-IN" sz="2400" b="1" i="1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sz="1200" b="1" i="1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b="1" i="1" dirty="0"/>
              <a:t>Graph Enhanced Prefix Tuning for LLM – </a:t>
            </a:r>
            <a:r>
              <a:rPr lang="en-IN" sz="2400" i="1" dirty="0"/>
              <a:t>Graph LLM derives graph enhanced prefix from graph representation. During prefix tuning, LLM synergizes by end to end fine tuning.</a:t>
            </a:r>
            <a:endParaRPr lang="en-IN" sz="2400" b="1" i="1" dirty="0"/>
          </a:p>
          <a:p>
            <a:pPr lvl="1" algn="just"/>
            <a:r>
              <a:rPr lang="en-IN" sz="2400" dirty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6061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A89E31-E322-6150-4B41-62A66FF16620}"/>
              </a:ext>
            </a:extLst>
          </p:cNvPr>
          <p:cNvSpPr txBox="1"/>
          <p:nvPr/>
        </p:nvSpPr>
        <p:spPr>
          <a:xfrm>
            <a:off x="647271" y="330016"/>
            <a:ext cx="898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Encoder Decoder for  Node Understanding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12047-EB2D-FEFA-BA37-4D3B62FC85EA}"/>
              </a:ext>
            </a:extLst>
          </p:cNvPr>
          <p:cNvSpPr txBox="1"/>
          <p:nvPr/>
        </p:nvSpPr>
        <p:spPr>
          <a:xfrm>
            <a:off x="335622" y="976347"/>
            <a:ext cx="106645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Goal – Extract required information form nodes based on specific graph reasoning task.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200" i="1" dirty="0"/>
              <a:t>For e.g. – For identifying substructures within molecule, necessary to extract atom types.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200" i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Encoder applied Self attention  to node description and generated context vector </a:t>
            </a:r>
            <a:r>
              <a:rPr lang="en-IN" sz="2400" b="1" i="1" dirty="0"/>
              <a:t>Ci</a:t>
            </a:r>
            <a:r>
              <a:rPr lang="en-IN" sz="2400" dirty="0"/>
              <a:t> that capture semantic meaning. Decoder produce node representation </a:t>
            </a:r>
            <a:r>
              <a:rPr lang="en-IN" sz="2400" b="1" i="1" dirty="0"/>
              <a:t>hi </a:t>
            </a:r>
            <a:r>
              <a:rPr lang="en-IN" sz="2400" dirty="0"/>
              <a:t>through cross attention between</a:t>
            </a:r>
            <a:r>
              <a:rPr lang="en-IN" sz="2400" b="1" i="1" dirty="0"/>
              <a:t> Ci </a:t>
            </a:r>
            <a:r>
              <a:rPr lang="en-IN" sz="2400" dirty="0"/>
              <a:t>and </a:t>
            </a:r>
            <a:r>
              <a:rPr lang="en-IN" sz="2400" b="1" dirty="0"/>
              <a:t>Q </a:t>
            </a:r>
            <a:r>
              <a:rPr lang="en-IN" sz="2400" i="1" dirty="0"/>
              <a:t>– newly initialized trainable embedding.</a:t>
            </a:r>
            <a:r>
              <a:rPr lang="en-IN" sz="2400" b="1" dirty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 err="1"/>
              <a:t>GraphLLM</a:t>
            </a:r>
            <a:r>
              <a:rPr lang="en-IN" sz="2400" dirty="0"/>
              <a:t> adopts lightweight encoder decoder – 0.05B parameters of LLaMA2 7B backbone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1457A-18C2-D189-73E0-ED9532AE1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19"/>
          <a:stretch/>
        </p:blipFill>
        <p:spPr>
          <a:xfrm>
            <a:off x="3097184" y="4089962"/>
            <a:ext cx="4425665" cy="667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A56397-3BC2-8B21-8C92-6E228695E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803" y="4757452"/>
            <a:ext cx="8849960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4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A89E31-E322-6150-4B41-62A66FF16620}"/>
              </a:ext>
            </a:extLst>
          </p:cNvPr>
          <p:cNvSpPr txBox="1"/>
          <p:nvPr/>
        </p:nvSpPr>
        <p:spPr>
          <a:xfrm>
            <a:off x="595900" y="263689"/>
            <a:ext cx="969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Graph Transformer  for Structure Understanding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854ED7-96E0-4159-4DC0-29880F831C42}"/>
              </a:ext>
            </a:extLst>
          </p:cNvPr>
          <p:cNvSpPr txBox="1"/>
          <p:nvPr/>
        </p:nvSpPr>
        <p:spPr>
          <a:xfrm>
            <a:off x="366445" y="1079553"/>
            <a:ext cx="106645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Purpose is to effectively integrate and understand structural information of Graph.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Core advantage of Graph Transformer over other graph learning modules is decoupling of node and structural information – empirically proves good.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Positional Encoding initialized using random walk probabilities encoding.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CEDD4-CCC7-ED26-3B82-44366E8F8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00" y="3429000"/>
            <a:ext cx="5232970" cy="3303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8F19AF-6548-B2E4-EABE-232FE6286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870" y="4228982"/>
            <a:ext cx="6017689" cy="154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1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1405</Words>
  <Application>Microsoft Office PowerPoint</Application>
  <PresentationFormat>Widescreen</PresentationFormat>
  <Paragraphs>160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NimbusMonL-Regu</vt:lpstr>
      <vt:lpstr>NimbusRomNo9L-Regu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Lakshakar</dc:creator>
  <cp:lastModifiedBy>Varun Vashishtha</cp:lastModifiedBy>
  <cp:revision>102</cp:revision>
  <dcterms:created xsi:type="dcterms:W3CDTF">2024-04-21T16:39:35Z</dcterms:created>
  <dcterms:modified xsi:type="dcterms:W3CDTF">2024-04-22T06:05:15Z</dcterms:modified>
</cp:coreProperties>
</file>