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D6DAD82-866A-451B-AF85-34B04391164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1994115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AD82-866A-451B-AF85-34B04391164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352018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AD82-866A-451B-AF85-34B04391164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1247111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D6DAD82-866A-451B-AF85-34B04391164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2897779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DAD82-866A-451B-AF85-34B043911641}" type="datetimeFigureOut">
              <a:rPr lang="en-IN" smtClean="0"/>
              <a:t>05-12-2022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3697174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D6DAD82-866A-451B-AF85-34B043911641}"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21279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D6DAD82-866A-451B-AF85-34B043911641}" type="datetimeFigureOut">
              <a:rPr lang="en-IN" smtClean="0"/>
              <a:t>05-12-2022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49425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D6DAD82-866A-451B-AF85-34B043911641}" type="datetimeFigureOut">
              <a:rPr lang="en-IN" smtClean="0"/>
              <a:t>05-12-2022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369898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DAD82-866A-451B-AF85-34B043911641}" type="datetimeFigureOut">
              <a:rPr lang="en-IN" smtClean="0"/>
              <a:t>05-12-2022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223949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DAD82-866A-451B-AF85-34B043911641}"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211535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DAD82-866A-451B-AF85-34B043911641}" type="datetimeFigureOut">
              <a:rPr lang="en-IN" smtClean="0"/>
              <a:t>05-12-2022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705F09-E291-45EA-91C9-BD1F7D830B3F}" type="slidenum">
              <a:rPr lang="en-IN" smtClean="0"/>
              <a:t>‹#›</a:t>
            </a:fld>
            <a:endParaRPr lang="en-IN"/>
          </a:p>
        </p:txBody>
      </p:sp>
    </p:spTree>
    <p:extLst>
      <p:ext uri="{BB962C8B-B14F-4D97-AF65-F5344CB8AC3E}">
        <p14:creationId xmlns:p14="http://schemas.microsoft.com/office/powerpoint/2010/main" val="341130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DAD82-866A-451B-AF85-34B043911641}" type="datetimeFigureOut">
              <a:rPr lang="en-IN" smtClean="0"/>
              <a:t>05-12-2022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705F09-E291-45EA-91C9-BD1F7D830B3F}" type="slidenum">
              <a:rPr lang="en-IN" smtClean="0"/>
              <a:t>‹#›</a:t>
            </a:fld>
            <a:endParaRPr lang="en-IN"/>
          </a:p>
        </p:txBody>
      </p:sp>
    </p:spTree>
    <p:extLst>
      <p:ext uri="{BB962C8B-B14F-4D97-AF65-F5344CB8AC3E}">
        <p14:creationId xmlns:p14="http://schemas.microsoft.com/office/powerpoint/2010/main" val="359146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cholarpedia.org/article/Deep_belief_networks" TargetMode="External"/><Relationship Id="rId2" Type="http://schemas.openxmlformats.org/officeDocument/2006/relationships/hyperlink" Target="http://www.cs.toronto.edu/~hinton/absps/fastnc.pdf" TargetMode="External"/><Relationship Id="rId1" Type="http://schemas.openxmlformats.org/officeDocument/2006/relationships/slideLayout" Target="../slideLayouts/slideLayout2.xml"/><Relationship Id="rId5" Type="http://schemas.openxmlformats.org/officeDocument/2006/relationships/hyperlink" Target="https://www.cs.toronto.edu/~hinton/nipstutorial/nipstut3.pdf" TargetMode="External"/><Relationship Id="rId4" Type="http://schemas.openxmlformats.org/officeDocument/2006/relationships/hyperlink" Target="https://www.youtube.com/watch?v=WKet0_mEBXg&amp;t=19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Deep Belief Networks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69133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6146" name="Picture 2" descr="https://miro.medium.com/max/667/1*8-mIsNTdsRlKks5WH_z0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803" y="740199"/>
            <a:ext cx="5272378" cy="4953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8136" y="1463676"/>
            <a:ext cx="6096000" cy="1200329"/>
          </a:xfrm>
          <a:prstGeom prst="rect">
            <a:avLst/>
          </a:prstGeom>
        </p:spPr>
        <p:txBody>
          <a:bodyPr>
            <a:spAutoFit/>
          </a:bodyPr>
          <a:lstStyle/>
          <a:p>
            <a:pPr>
              <a:buFont typeface="Arial" panose="020B0604020202020204" pitchFamily="34" charset="0"/>
              <a:buChar char="•"/>
            </a:pPr>
            <a:r>
              <a:rPr lang="en-US" b="0" i="0" dirty="0" smtClean="0">
                <a:solidFill>
                  <a:srgbClr val="292929"/>
                </a:solidFill>
                <a:effectLst/>
                <a:latin typeface="source-serif-pro"/>
              </a:rPr>
              <a:t>We calculate the positive phase, negative phase and update all the associated weights.</a:t>
            </a:r>
          </a:p>
          <a:p>
            <a:pPr>
              <a:buFont typeface="Arial" panose="020B0604020202020204" pitchFamily="34" charset="0"/>
              <a:buChar char="•"/>
            </a:pPr>
            <a:r>
              <a:rPr lang="en-US" b="0" i="0" dirty="0" smtClean="0">
                <a:solidFill>
                  <a:srgbClr val="292929"/>
                </a:solidFill>
                <a:effectLst/>
                <a:latin typeface="source-serif-pro"/>
              </a:rPr>
              <a:t>This process will be repeated till we get required threshold values</a:t>
            </a:r>
          </a:p>
        </p:txBody>
      </p:sp>
      <p:pic>
        <p:nvPicPr>
          <p:cNvPr id="6148" name="Picture 4" descr="https://miro.medium.com/max/533/1*IoRyT9GEHvUAN9Zcvkzyg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36" y="3216699"/>
            <a:ext cx="5076825" cy="3467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02181" y="6068274"/>
            <a:ext cx="6096000" cy="923330"/>
          </a:xfrm>
          <a:prstGeom prst="rect">
            <a:avLst/>
          </a:prstGeom>
        </p:spPr>
        <p:txBody>
          <a:bodyPr>
            <a:spAutoFit/>
          </a:bodyPr>
          <a:lstStyle/>
          <a:p>
            <a:r>
              <a:rPr lang="en-US" dirty="0" smtClean="0"/>
              <a:t>we can again add another RBM and calculate the contrastive divergence using the Gibbs sampling</a:t>
            </a:r>
          </a:p>
          <a:p>
            <a:endParaRPr lang="en-US" dirty="0" smtClean="0"/>
          </a:p>
        </p:txBody>
      </p:sp>
    </p:spTree>
    <p:extLst>
      <p:ext uri="{BB962C8B-B14F-4D97-AF65-F5344CB8AC3E}">
        <p14:creationId xmlns:p14="http://schemas.microsoft.com/office/powerpoint/2010/main" val="36695295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does DBM use Greedy Layer wise learning for pre training</a:t>
            </a:r>
            <a:r>
              <a:rPr lang="en-US" b="1" dirty="0" smtClean="0"/>
              <a:t>?</a:t>
            </a:r>
            <a:endParaRPr lang="en-IN" dirty="0"/>
          </a:p>
        </p:txBody>
      </p:sp>
      <p:sp>
        <p:nvSpPr>
          <p:cNvPr id="3" name="Content Placeholder 2"/>
          <p:cNvSpPr>
            <a:spLocks noGrp="1"/>
          </p:cNvSpPr>
          <p:nvPr>
            <p:ph idx="1"/>
          </p:nvPr>
        </p:nvSpPr>
        <p:spPr/>
        <p:txBody>
          <a:bodyPr/>
          <a:lstStyle/>
          <a:p>
            <a:r>
              <a:rPr lang="en-US" dirty="0"/>
              <a:t>Pre training helps in optimization by better initializing the weights of all the layers.</a:t>
            </a:r>
          </a:p>
          <a:p>
            <a:r>
              <a:rPr lang="en-US" dirty="0"/>
              <a:t>Greedy learning algorithm is fast, efficient and learns one layer at a time.</a:t>
            </a:r>
          </a:p>
          <a:p>
            <a:r>
              <a:rPr lang="en-US" dirty="0"/>
              <a:t>Trains layer sequentially starting from bottom layer</a:t>
            </a:r>
          </a:p>
          <a:p>
            <a:r>
              <a:rPr lang="en-US" dirty="0"/>
              <a:t>Each layer learns a higher data representation of the </a:t>
            </a:r>
            <a:r>
              <a:rPr lang="en-US" dirty="0" err="1"/>
              <a:t>the</a:t>
            </a:r>
            <a:r>
              <a:rPr lang="en-US" dirty="0"/>
              <a:t> lower layer.</a:t>
            </a:r>
          </a:p>
          <a:p>
            <a:endParaRPr lang="en-IN" dirty="0"/>
          </a:p>
        </p:txBody>
      </p:sp>
    </p:spTree>
    <p:extLst>
      <p:ext uri="{BB962C8B-B14F-4D97-AF65-F5344CB8AC3E}">
        <p14:creationId xmlns:p14="http://schemas.microsoft.com/office/powerpoint/2010/main" val="3466250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we need fine tuning</a:t>
            </a:r>
            <a:r>
              <a:rPr lang="en-US" b="1" dirty="0" smtClean="0"/>
              <a:t>?</a:t>
            </a:r>
            <a:endParaRPr lang="en-IN" dirty="0"/>
          </a:p>
        </p:txBody>
      </p:sp>
      <p:sp>
        <p:nvSpPr>
          <p:cNvPr id="3" name="Content Placeholder 2"/>
          <p:cNvSpPr>
            <a:spLocks noGrp="1"/>
          </p:cNvSpPr>
          <p:nvPr>
            <p:ph idx="1"/>
          </p:nvPr>
        </p:nvSpPr>
        <p:spPr/>
        <p:txBody>
          <a:bodyPr/>
          <a:lstStyle/>
          <a:p>
            <a:r>
              <a:rPr lang="en-US" dirty="0"/>
              <a:t>Greedy </a:t>
            </a:r>
            <a:r>
              <a:rPr lang="en-US" dirty="0" err="1"/>
              <a:t>layerwise</a:t>
            </a:r>
            <a:r>
              <a:rPr lang="en-US" dirty="0"/>
              <a:t> </a:t>
            </a:r>
            <a:r>
              <a:rPr lang="en-US" dirty="0" err="1"/>
              <a:t>pretraining</a:t>
            </a:r>
            <a:r>
              <a:rPr lang="en-US" dirty="0"/>
              <a:t> identifies </a:t>
            </a:r>
            <a:r>
              <a:rPr lang="en-US" b="1" dirty="0"/>
              <a:t>feature detector</a:t>
            </a:r>
            <a:r>
              <a:rPr lang="en-US" dirty="0"/>
              <a:t>.</a:t>
            </a:r>
          </a:p>
          <a:p>
            <a:r>
              <a:rPr lang="en-US" b="1" dirty="0"/>
              <a:t>Fine tuning modifies the features slightly to get the category boundaries right</a:t>
            </a:r>
            <a:r>
              <a:rPr lang="en-US" dirty="0"/>
              <a:t>.</a:t>
            </a:r>
          </a:p>
          <a:p>
            <a:r>
              <a:rPr lang="en-US" dirty="0"/>
              <a:t>Adding fine tuning helps to discriminate between different classes better. Adjusting the weights during fine tuning process provides an optimal value. This helps increases the accuracy of the model.</a:t>
            </a:r>
          </a:p>
          <a:p>
            <a:r>
              <a:rPr lang="en-US" dirty="0"/>
              <a:t>Fine tuning can be achieved by</a:t>
            </a:r>
          </a:p>
          <a:p>
            <a:pPr lvl="1"/>
            <a:r>
              <a:rPr lang="en-US" dirty="0"/>
              <a:t>Wake Sleep algorithm</a:t>
            </a:r>
          </a:p>
          <a:p>
            <a:pPr lvl="1"/>
            <a:r>
              <a:rPr lang="en-US" dirty="0"/>
              <a:t>Back propagation</a:t>
            </a:r>
          </a:p>
          <a:p>
            <a:endParaRPr lang="en-IN" dirty="0"/>
          </a:p>
        </p:txBody>
      </p:sp>
    </p:spTree>
    <p:extLst>
      <p:ext uri="{BB962C8B-B14F-4D97-AF65-F5344CB8AC3E}">
        <p14:creationId xmlns:p14="http://schemas.microsoft.com/office/powerpoint/2010/main" val="3010251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Fine Tuning using backward </a:t>
            </a:r>
            <a:r>
              <a:rPr lang="en-US" b="1" dirty="0" smtClean="0"/>
              <a:t>Propagation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Objective of fine tuning is not discover new features. Objective of DBM is to improve the accuracy of the model by finding the optimal values of the weights between layers</a:t>
            </a:r>
          </a:p>
          <a:p>
            <a:r>
              <a:rPr lang="en-US" dirty="0"/>
              <a:t>Once we have the sensible feature detectors identified then backward propagation only needs to perform a local search.</a:t>
            </a:r>
          </a:p>
          <a:p>
            <a:r>
              <a:rPr lang="en-US" dirty="0" err="1"/>
              <a:t>Unlabelled</a:t>
            </a:r>
            <a:r>
              <a:rPr lang="en-US" dirty="0"/>
              <a:t> data helps discover good features. We may also get features that are not very helpful for discriminative task but that is not an issue. We still get useful features from the raw input.</a:t>
            </a:r>
          </a:p>
          <a:p>
            <a:r>
              <a:rPr lang="en-US" dirty="0"/>
              <a:t>Input vectors generally contain a lot more information than the labels. Precious information is the label is used only for fine tuning</a:t>
            </a:r>
          </a:p>
          <a:p>
            <a:r>
              <a:rPr lang="en-US" dirty="0"/>
              <a:t>Labelled dataset help associate patterns and features to the dataset. A small labelled dataset is used for fine tuning using backward propagation</a:t>
            </a:r>
          </a:p>
          <a:p>
            <a:endParaRPr lang="en-IN" dirty="0"/>
          </a:p>
        </p:txBody>
      </p:sp>
    </p:spTree>
    <p:extLst>
      <p:ext uri="{BB962C8B-B14F-4D97-AF65-F5344CB8AC3E}">
        <p14:creationId xmlns:p14="http://schemas.microsoft.com/office/powerpoint/2010/main" val="931558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a:t>
            </a:r>
            <a:r>
              <a:rPr lang="en-US" b="1" dirty="0" err="1"/>
              <a:t>backpropagation</a:t>
            </a:r>
            <a:r>
              <a:rPr lang="en-US" b="1" dirty="0"/>
              <a:t> for fine </a:t>
            </a:r>
            <a:r>
              <a:rPr lang="en-US" b="1" dirty="0" smtClean="0"/>
              <a:t>tuning</a:t>
            </a:r>
            <a:endParaRPr lang="en-IN" dirty="0"/>
          </a:p>
        </p:txBody>
      </p:sp>
      <p:sp>
        <p:nvSpPr>
          <p:cNvPr id="3" name="Content Placeholder 2"/>
          <p:cNvSpPr>
            <a:spLocks noGrp="1"/>
          </p:cNvSpPr>
          <p:nvPr>
            <p:ph idx="1"/>
          </p:nvPr>
        </p:nvSpPr>
        <p:spPr/>
        <p:txBody>
          <a:bodyPr/>
          <a:lstStyle/>
          <a:p>
            <a:r>
              <a:rPr lang="en-US" dirty="0"/>
              <a:t>Back Propagation fine tunes the model to be better at discrimination</a:t>
            </a:r>
          </a:p>
          <a:p>
            <a:r>
              <a:rPr lang="en-US" dirty="0"/>
              <a:t>Overcomes many limitations of standard backward propagation.</a:t>
            </a:r>
          </a:p>
          <a:p>
            <a:r>
              <a:rPr lang="en-US" dirty="0"/>
              <a:t>Makes it easier to learn a deep network</a:t>
            </a:r>
          </a:p>
          <a:p>
            <a:r>
              <a:rPr lang="en-US" dirty="0"/>
              <a:t>Makes network generalize better</a:t>
            </a:r>
          </a:p>
          <a:p>
            <a:endParaRPr lang="en-IN" dirty="0"/>
          </a:p>
        </p:txBody>
      </p:sp>
    </p:spTree>
    <p:extLst>
      <p:ext uri="{BB962C8B-B14F-4D97-AF65-F5344CB8AC3E}">
        <p14:creationId xmlns:p14="http://schemas.microsoft.com/office/powerpoint/2010/main" val="2082785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we apply Fine Tuning Process</a:t>
            </a:r>
            <a:r>
              <a:rPr lang="en-US" b="1" dirty="0" smtClean="0"/>
              <a:t>?</a:t>
            </a:r>
            <a:endParaRPr lang="en-IN" dirty="0"/>
          </a:p>
        </p:txBody>
      </p:sp>
      <p:sp>
        <p:nvSpPr>
          <p:cNvPr id="3" name="Content Placeholder 2"/>
          <p:cNvSpPr>
            <a:spLocks noGrp="1"/>
          </p:cNvSpPr>
          <p:nvPr>
            <p:ph idx="1"/>
          </p:nvPr>
        </p:nvSpPr>
        <p:spPr/>
        <p:txBody>
          <a:bodyPr/>
          <a:lstStyle/>
          <a:p>
            <a:r>
              <a:rPr lang="en-US" dirty="0"/>
              <a:t>Apply a stochastic bottom up pass and adjust the top down weights.</a:t>
            </a:r>
          </a:p>
          <a:p>
            <a:r>
              <a:rPr lang="en-US" dirty="0"/>
              <a:t>When we reach the top, we apply recursion to the top level layer. These are the top two layers of DBN that are </a:t>
            </a:r>
            <a:r>
              <a:rPr lang="en-US" dirty="0" err="1"/>
              <a:t>are</a:t>
            </a:r>
            <a:r>
              <a:rPr lang="en-US" dirty="0"/>
              <a:t> undirected. The top layer is our output</a:t>
            </a:r>
          </a:p>
          <a:p>
            <a:r>
              <a:rPr lang="en-US" dirty="0"/>
              <a:t>To fine tune further we do a stochastic top down pass and adjust the bottom up weights.</a:t>
            </a:r>
          </a:p>
          <a:p>
            <a:endParaRPr lang="en-IN" dirty="0"/>
          </a:p>
        </p:txBody>
      </p:sp>
    </p:spTree>
    <p:extLst>
      <p:ext uri="{BB962C8B-B14F-4D97-AF65-F5344CB8AC3E}">
        <p14:creationId xmlns:p14="http://schemas.microsoft.com/office/powerpoint/2010/main" val="34852221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Usage of </a:t>
            </a:r>
            <a:r>
              <a:rPr lang="en-IN" b="1" dirty="0" smtClean="0"/>
              <a:t>DBN</a:t>
            </a:r>
            <a:endParaRPr lang="en-IN" dirty="0"/>
          </a:p>
        </p:txBody>
      </p:sp>
      <p:sp>
        <p:nvSpPr>
          <p:cNvPr id="3" name="Content Placeholder 2"/>
          <p:cNvSpPr>
            <a:spLocks noGrp="1"/>
          </p:cNvSpPr>
          <p:nvPr>
            <p:ph idx="1"/>
          </p:nvPr>
        </p:nvSpPr>
        <p:spPr/>
        <p:txBody>
          <a:bodyPr/>
          <a:lstStyle/>
          <a:p>
            <a:r>
              <a:rPr lang="en-IN" dirty="0"/>
              <a:t>Image recognition</a:t>
            </a:r>
          </a:p>
          <a:p>
            <a:r>
              <a:rPr lang="en-IN" dirty="0"/>
              <a:t>Video sequences</a:t>
            </a:r>
          </a:p>
          <a:p>
            <a:r>
              <a:rPr lang="en-IN" dirty="0"/>
              <a:t>Motion capture data</a:t>
            </a:r>
          </a:p>
          <a:p>
            <a:r>
              <a:rPr lang="en-IN" dirty="0"/>
              <a:t>Speech recognition</a:t>
            </a:r>
          </a:p>
          <a:p>
            <a:endParaRPr lang="en-IN" dirty="0"/>
          </a:p>
        </p:txBody>
      </p:sp>
    </p:spTree>
    <p:extLst>
      <p:ext uri="{BB962C8B-B14F-4D97-AF65-F5344CB8AC3E}">
        <p14:creationId xmlns:p14="http://schemas.microsoft.com/office/powerpoint/2010/main" val="20561996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References:</a:t>
            </a:r>
          </a:p>
          <a:p>
            <a:r>
              <a:rPr lang="en-IN" u="sng" dirty="0">
                <a:hlinkClick r:id="rId2"/>
              </a:rPr>
              <a:t>http://www.cs.toronto.edu/~hinton/absps/fastnc.pdf</a:t>
            </a:r>
            <a:endParaRPr lang="en-IN" dirty="0"/>
          </a:p>
          <a:p>
            <a:r>
              <a:rPr lang="en-IN" u="sng" dirty="0">
                <a:hlinkClick r:id="rId3"/>
              </a:rPr>
              <a:t>http://www.scholarpedia.org/article/Deep_belief_networks</a:t>
            </a:r>
            <a:endParaRPr lang="en-IN" dirty="0"/>
          </a:p>
          <a:p>
            <a:r>
              <a:rPr lang="en-IN" u="sng" dirty="0">
                <a:hlinkClick r:id="rId4"/>
              </a:rPr>
              <a:t>https://www.youtube.com/watch?v=WKet0_mEBXg&amp;t=19s</a:t>
            </a:r>
            <a:endParaRPr lang="en-IN" dirty="0"/>
          </a:p>
          <a:p>
            <a:r>
              <a:rPr lang="en-IN" u="sng" dirty="0">
                <a:hlinkClick r:id="rId5"/>
              </a:rPr>
              <a:t>https://www.cs.toronto.edu/~hinton/nipstutorial/nipstut3.pdf</a:t>
            </a:r>
            <a:endParaRPr lang="en-IN" dirty="0"/>
          </a:p>
          <a:p>
            <a:endParaRPr lang="en-IN" dirty="0"/>
          </a:p>
        </p:txBody>
      </p:sp>
    </p:spTree>
    <p:extLst>
      <p:ext uri="{BB962C8B-B14F-4D97-AF65-F5344CB8AC3E}">
        <p14:creationId xmlns:p14="http://schemas.microsoft.com/office/powerpoint/2010/main" val="175886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Deep Belief Networks</a:t>
            </a:r>
            <a:endParaRPr lang="en-IN" dirty="0"/>
          </a:p>
        </p:txBody>
      </p:sp>
      <p:sp>
        <p:nvSpPr>
          <p:cNvPr id="3" name="Content Placeholder 2"/>
          <p:cNvSpPr>
            <a:spLocks noGrp="1"/>
          </p:cNvSpPr>
          <p:nvPr>
            <p:ph idx="1"/>
          </p:nvPr>
        </p:nvSpPr>
        <p:spPr>
          <a:xfrm>
            <a:off x="838200" y="1825625"/>
            <a:ext cx="7610341" cy="4351338"/>
          </a:xfrm>
        </p:spPr>
        <p:txBody>
          <a:bodyPr>
            <a:normAutofit fontScale="77500" lnSpcReduction="20000"/>
          </a:bodyPr>
          <a:lstStyle/>
          <a:p>
            <a:r>
              <a:rPr lang="en-US" i="1" dirty="0"/>
              <a:t>A Deep Belief Network (DBN) is a sophisticated generative model that employs a deep architecture. </a:t>
            </a:r>
            <a:endParaRPr lang="en-US" i="1" dirty="0" smtClean="0"/>
          </a:p>
          <a:p>
            <a:r>
              <a:rPr lang="en-US" b="1" i="1" dirty="0"/>
              <a:t>Deep Belief Networks (DBNs) </a:t>
            </a:r>
            <a:r>
              <a:rPr lang="en-US" dirty="0"/>
              <a:t>to address issues with classic neural networks in deep layered networks. For example – slow learning, becoming stuck in local minima owing to poor parameter selection, and requiring a large number of training datasets.</a:t>
            </a:r>
          </a:p>
          <a:p>
            <a:r>
              <a:rPr lang="en-US" dirty="0"/>
              <a:t>Several layers of stochastic latent variables make a DBN. Binary latent variables that are often known as feature detectors or hidden units are binary variables.</a:t>
            </a:r>
          </a:p>
          <a:p>
            <a:r>
              <a:rPr lang="en-US" dirty="0"/>
              <a:t>DBN is a hybrid generative graphical model. The top two layers have no direction. The layers above have directed links to lower layers.</a:t>
            </a:r>
          </a:p>
          <a:p>
            <a:r>
              <a:rPr lang="en-US" dirty="0"/>
              <a:t>DBN is an algorithm for unsupervised probabilistic deep learning.</a:t>
            </a:r>
          </a:p>
          <a:p>
            <a:endParaRPr lang="en-IN" dirty="0"/>
          </a:p>
        </p:txBody>
      </p:sp>
      <p:pic>
        <p:nvPicPr>
          <p:cNvPr id="1026" name="Picture 2" descr="Deep Belief Network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8541" y="1690688"/>
            <a:ext cx="3567448" cy="421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980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6924" y="507264"/>
            <a:ext cx="10191482" cy="3785652"/>
          </a:xfrm>
          <a:prstGeom prst="rect">
            <a:avLst/>
          </a:prstGeom>
        </p:spPr>
        <p:txBody>
          <a:bodyPr wrap="square">
            <a:spAutoFit/>
          </a:bodyPr>
          <a:lstStyle/>
          <a:p>
            <a:r>
              <a:rPr lang="en-US" sz="2400" dirty="0" smtClean="0"/>
              <a:t>Deep Belief Networks are machine learning algorithm that resembles the deep neural network but are not the same. </a:t>
            </a:r>
          </a:p>
          <a:p>
            <a:endParaRPr lang="en-US" sz="2400" dirty="0"/>
          </a:p>
          <a:p>
            <a:r>
              <a:rPr lang="en-US" sz="2400" dirty="0" smtClean="0"/>
              <a:t>These are </a:t>
            </a:r>
            <a:r>
              <a:rPr lang="en-US" sz="2400" dirty="0" err="1" smtClean="0"/>
              <a:t>feedforward</a:t>
            </a:r>
            <a:r>
              <a:rPr lang="en-US" sz="2400" dirty="0" smtClean="0"/>
              <a:t> neural networks with a deep architecture, i.e., having many hidden layers. </a:t>
            </a:r>
          </a:p>
          <a:p>
            <a:endParaRPr lang="en-US" sz="2400" dirty="0"/>
          </a:p>
          <a:p>
            <a:endParaRPr lang="en-US" sz="2400" dirty="0" smtClean="0"/>
          </a:p>
          <a:p>
            <a:r>
              <a:rPr lang="en-US" sz="2400" dirty="0" smtClean="0"/>
              <a:t>Simple, unsupervised networks like restricted Boltzmann machines- RBMs or </a:t>
            </a:r>
            <a:r>
              <a:rPr lang="en-US" sz="2400" dirty="0" err="1" smtClean="0"/>
              <a:t>autoencoders</a:t>
            </a:r>
            <a:r>
              <a:rPr lang="en-US" sz="2400" dirty="0" smtClean="0"/>
              <a:t> make DBNs, with the hidden layer of each sub-network serving as the visible layer for the next layer.</a:t>
            </a:r>
            <a:endParaRPr lang="en-IN" sz="2400" dirty="0"/>
          </a:p>
        </p:txBody>
      </p:sp>
    </p:spTree>
    <p:extLst>
      <p:ext uri="{BB962C8B-B14F-4D97-AF65-F5344CB8AC3E}">
        <p14:creationId xmlns:p14="http://schemas.microsoft.com/office/powerpoint/2010/main" val="4150827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did Deep Belief Neural Networks Evolve</a:t>
            </a:r>
            <a:r>
              <a:rPr lang="en-US" b="1" dirty="0" smtClean="0"/>
              <a:t>?</a:t>
            </a:r>
            <a:endParaRPr lang="en-IN" dirty="0"/>
          </a:p>
        </p:txBody>
      </p:sp>
      <p:pic>
        <p:nvPicPr>
          <p:cNvPr id="2050" name="Picture 2" descr="Deep Belief Network evolv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7629" y="1477895"/>
            <a:ext cx="926976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093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66"/>
            <a:ext cx="10515600" cy="1325563"/>
          </a:xfrm>
        </p:spPr>
        <p:txBody>
          <a:bodyPr/>
          <a:lstStyle/>
          <a:p>
            <a:r>
              <a:rPr lang="en-IN" dirty="0" smtClean="0"/>
              <a:t>DBN Architecture</a:t>
            </a:r>
            <a:endParaRPr lang="en-IN" dirty="0"/>
          </a:p>
        </p:txBody>
      </p:sp>
      <p:pic>
        <p:nvPicPr>
          <p:cNvPr id="3074" name="Picture 2" descr="https://miro.medium.com/max/395/1*GDATBHeVTbKt1jynVZS_-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468" y="1690688"/>
            <a:ext cx="4648245" cy="48775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0455" y="1136897"/>
            <a:ext cx="6096000" cy="5355312"/>
          </a:xfrm>
          <a:prstGeom prst="rect">
            <a:avLst/>
          </a:prstGeom>
        </p:spPr>
        <p:txBody>
          <a:bodyPr>
            <a:spAutoFit/>
          </a:bodyPr>
          <a:lstStyle/>
          <a:p>
            <a:pPr>
              <a:buFont typeface="Arial" panose="020B0604020202020204" pitchFamily="34" charset="0"/>
              <a:buChar char="•"/>
            </a:pPr>
            <a:r>
              <a:rPr lang="en-US" sz="1600" b="0" i="0" dirty="0" smtClean="0">
                <a:solidFill>
                  <a:srgbClr val="292929"/>
                </a:solidFill>
                <a:effectLst/>
                <a:latin typeface="source-serif-pro"/>
              </a:rPr>
              <a:t>It is a stack of Restricted Boltzmann Machine(RBM) or Autoencoders.</a:t>
            </a:r>
          </a:p>
          <a:p>
            <a:pPr>
              <a:buFont typeface="Arial" panose="020B0604020202020204" pitchFamily="34" charset="0"/>
              <a:buChar char="•"/>
            </a:pPr>
            <a:endParaRPr lang="en-US" sz="1600" b="0" i="0" dirty="0" smtClean="0">
              <a:solidFill>
                <a:srgbClr val="292929"/>
              </a:solidFill>
              <a:effectLst/>
              <a:latin typeface="source-serif-pro"/>
            </a:endParaRPr>
          </a:p>
          <a:p>
            <a:pPr>
              <a:buFont typeface="Arial" panose="020B0604020202020204" pitchFamily="34" charset="0"/>
              <a:buChar char="•"/>
            </a:pPr>
            <a:r>
              <a:rPr lang="en-US" sz="1600" b="0" i="0" dirty="0" smtClean="0">
                <a:solidFill>
                  <a:srgbClr val="292929"/>
                </a:solidFill>
                <a:effectLst/>
                <a:latin typeface="source-serif-pro"/>
              </a:rPr>
              <a:t>Top two layers of DBN are undirected, symmetric connection between them that form associative memory.</a:t>
            </a:r>
          </a:p>
          <a:p>
            <a:pPr>
              <a:buFont typeface="Arial" panose="020B0604020202020204" pitchFamily="34" charset="0"/>
              <a:buChar char="•"/>
            </a:pPr>
            <a:endParaRPr lang="en-US" sz="1600" b="0" i="0" dirty="0" smtClean="0">
              <a:solidFill>
                <a:srgbClr val="292929"/>
              </a:solidFill>
              <a:effectLst/>
              <a:latin typeface="source-serif-pro"/>
            </a:endParaRPr>
          </a:p>
          <a:p>
            <a:pPr>
              <a:buFont typeface="Arial" panose="020B0604020202020204" pitchFamily="34" charset="0"/>
              <a:buChar char="•"/>
            </a:pPr>
            <a:r>
              <a:rPr lang="en-US" sz="1600" b="0" i="0" dirty="0" smtClean="0">
                <a:solidFill>
                  <a:srgbClr val="292929"/>
                </a:solidFill>
                <a:effectLst/>
                <a:latin typeface="source-serif-pro"/>
              </a:rPr>
              <a:t>The connections between all lower layers are directed, with the arrows pointed toward the layer that is closest to the data. Lower Layers have directed acyclic connections that convert associative memory to observed variables. The lowest layer or the visible units receives the input data. Input data can be binary or real.</a:t>
            </a:r>
          </a:p>
          <a:p>
            <a:pPr>
              <a:buFont typeface="Arial" panose="020B0604020202020204" pitchFamily="34" charset="0"/>
              <a:buChar char="•"/>
            </a:pPr>
            <a:endParaRPr lang="en-US" sz="1600" b="0" i="0" dirty="0" smtClean="0">
              <a:solidFill>
                <a:srgbClr val="292929"/>
              </a:solidFill>
              <a:effectLst/>
              <a:latin typeface="source-serif-pro"/>
            </a:endParaRPr>
          </a:p>
          <a:p>
            <a:pPr>
              <a:buFont typeface="Arial" panose="020B0604020202020204" pitchFamily="34" charset="0"/>
              <a:buChar char="•"/>
            </a:pPr>
            <a:r>
              <a:rPr lang="en-US" sz="1600" b="0" i="0" dirty="0" smtClean="0">
                <a:solidFill>
                  <a:srgbClr val="292929"/>
                </a:solidFill>
                <a:effectLst/>
                <a:latin typeface="source-serif-pro"/>
              </a:rPr>
              <a:t>There are no intra layer connections likes RBM</a:t>
            </a:r>
          </a:p>
          <a:p>
            <a:pPr>
              <a:buFont typeface="Arial" panose="020B0604020202020204" pitchFamily="34" charset="0"/>
              <a:buChar char="•"/>
            </a:pPr>
            <a:endParaRPr lang="en-US" sz="1600" b="0" i="0" dirty="0" smtClean="0">
              <a:solidFill>
                <a:srgbClr val="292929"/>
              </a:solidFill>
              <a:effectLst/>
              <a:latin typeface="source-serif-pro"/>
            </a:endParaRPr>
          </a:p>
          <a:p>
            <a:pPr>
              <a:buFont typeface="Arial" panose="020B0604020202020204" pitchFamily="34" charset="0"/>
              <a:buChar char="•"/>
            </a:pPr>
            <a:r>
              <a:rPr lang="en-US" sz="1600" b="0" i="0" dirty="0" smtClean="0">
                <a:solidFill>
                  <a:srgbClr val="292929"/>
                </a:solidFill>
                <a:effectLst/>
                <a:latin typeface="source-serif-pro"/>
              </a:rPr>
              <a:t>Hidden units represents features that captures the correlations present in the data</a:t>
            </a:r>
          </a:p>
          <a:p>
            <a:pPr>
              <a:buFont typeface="Arial" panose="020B0604020202020204" pitchFamily="34" charset="0"/>
              <a:buChar char="•"/>
            </a:pPr>
            <a:endParaRPr lang="en-US" sz="1600" b="0" i="0" dirty="0" smtClean="0">
              <a:solidFill>
                <a:srgbClr val="292929"/>
              </a:solidFill>
              <a:effectLst/>
              <a:latin typeface="source-serif-pro"/>
            </a:endParaRPr>
          </a:p>
          <a:p>
            <a:pPr>
              <a:buFont typeface="Arial" panose="020B0604020202020204" pitchFamily="34" charset="0"/>
              <a:buChar char="•"/>
            </a:pPr>
            <a:r>
              <a:rPr lang="en-US" sz="1600" b="0" i="0" dirty="0" smtClean="0">
                <a:solidFill>
                  <a:srgbClr val="292929"/>
                </a:solidFill>
                <a:effectLst/>
                <a:latin typeface="source-serif-pro"/>
              </a:rPr>
              <a:t>Two layers are connected by a matrix of symmetrical weights W.</a:t>
            </a:r>
          </a:p>
          <a:p>
            <a:pPr>
              <a:buFont typeface="Arial" panose="020B0604020202020204" pitchFamily="34" charset="0"/>
              <a:buChar char="•"/>
            </a:pPr>
            <a:endParaRPr lang="en-US" sz="1600" b="0" i="0" dirty="0" smtClean="0">
              <a:solidFill>
                <a:srgbClr val="292929"/>
              </a:solidFill>
              <a:effectLst/>
              <a:latin typeface="source-serif-pro"/>
            </a:endParaRPr>
          </a:p>
          <a:p>
            <a:pPr>
              <a:buFont typeface="Arial" panose="020B0604020202020204" pitchFamily="34" charset="0"/>
              <a:buChar char="•"/>
            </a:pPr>
            <a:r>
              <a:rPr lang="en-US" sz="1600" b="0" i="0" dirty="0" smtClean="0">
                <a:solidFill>
                  <a:srgbClr val="292929"/>
                </a:solidFill>
                <a:effectLst/>
                <a:latin typeface="source-serif-pro"/>
              </a:rPr>
              <a:t>Every unit in each layer is connected to every unit in the each neighboring layer</a:t>
            </a:r>
            <a:endParaRPr lang="en-US" sz="1600" b="0" i="0" dirty="0">
              <a:solidFill>
                <a:srgbClr val="292929"/>
              </a:solidFill>
              <a:effectLst/>
              <a:latin typeface="source-serif-pro"/>
            </a:endParaRPr>
          </a:p>
        </p:txBody>
      </p:sp>
    </p:spTree>
    <p:extLst>
      <p:ext uri="{BB962C8B-B14F-4D97-AF65-F5344CB8AC3E}">
        <p14:creationId xmlns:p14="http://schemas.microsoft.com/office/powerpoint/2010/main" val="15421313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How does DBN work</a:t>
            </a:r>
            <a:r>
              <a:rPr lang="en-IN" b="1" dirty="0" smtClean="0"/>
              <a:t>?</a:t>
            </a:r>
            <a:endParaRPr lang="en-IN" dirty="0"/>
          </a:p>
        </p:txBody>
      </p:sp>
      <p:sp>
        <p:nvSpPr>
          <p:cNvPr id="3" name="Content Placeholder 2"/>
          <p:cNvSpPr>
            <a:spLocks noGrp="1"/>
          </p:cNvSpPr>
          <p:nvPr>
            <p:ph idx="1"/>
          </p:nvPr>
        </p:nvSpPr>
        <p:spPr/>
        <p:txBody>
          <a:bodyPr>
            <a:normAutofit fontScale="92500" lnSpcReduction="20000"/>
          </a:bodyPr>
          <a:lstStyle/>
          <a:p>
            <a:r>
              <a:rPr lang="en-US" dirty="0"/>
              <a:t>DBN are pre trained using </a:t>
            </a:r>
            <a:r>
              <a:rPr lang="en-US" b="1" dirty="0"/>
              <a:t>Greedy learning algorithm. </a:t>
            </a:r>
            <a:r>
              <a:rPr lang="en-US" dirty="0"/>
              <a:t>Greedy learning algorithm uses</a:t>
            </a:r>
            <a:r>
              <a:rPr lang="en-US" b="1" dirty="0"/>
              <a:t> layer-by-layer approach for learning the top-down, generative weights</a:t>
            </a:r>
            <a:r>
              <a:rPr lang="en-US" dirty="0"/>
              <a:t>. These generative weights determine how variables in one layer depend on the variables in the layer above.</a:t>
            </a:r>
          </a:p>
          <a:p>
            <a:r>
              <a:rPr lang="en-US" dirty="0"/>
              <a:t>In DBN we</a:t>
            </a:r>
            <a:r>
              <a:rPr lang="en-US" b="1" dirty="0"/>
              <a:t> run several steps of Gibbs sampling on the top two hidden layers</a:t>
            </a:r>
            <a:r>
              <a:rPr lang="en-US" dirty="0"/>
              <a:t>. This stage is essentially drawing a sample from the RBM deﬁned by the top two hidden layers.</a:t>
            </a:r>
          </a:p>
          <a:p>
            <a:r>
              <a:rPr lang="en-US" dirty="0"/>
              <a:t>Then use a single pass of ancestral sampling through the rest of the model to draw a sample from the visible units.</a:t>
            </a:r>
          </a:p>
          <a:p>
            <a:r>
              <a:rPr lang="en-US" dirty="0"/>
              <a:t>Learning, the values of the latent variables in every layer can be inferred by a single, bottom-up pass. Greedy </a:t>
            </a:r>
            <a:r>
              <a:rPr lang="en-US" dirty="0" err="1"/>
              <a:t>pretraining</a:t>
            </a:r>
            <a:r>
              <a:rPr lang="en-US" dirty="0"/>
              <a:t> starts with an observed data vector in the bottom layer. It then uses the generative weights in the reverse direction using fine tuning.</a:t>
            </a:r>
          </a:p>
          <a:p>
            <a:endParaRPr lang="en-IN" dirty="0"/>
          </a:p>
        </p:txBody>
      </p:sp>
    </p:spTree>
    <p:extLst>
      <p:ext uri="{BB962C8B-B14F-4D97-AF65-F5344CB8AC3E}">
        <p14:creationId xmlns:p14="http://schemas.microsoft.com/office/powerpoint/2010/main" val="229021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Greedy layer wise learning</a:t>
            </a:r>
            <a:endParaRPr lang="en-IN" dirty="0"/>
          </a:p>
        </p:txBody>
      </p:sp>
      <p:sp>
        <p:nvSpPr>
          <p:cNvPr id="3" name="Content Placeholder 2"/>
          <p:cNvSpPr>
            <a:spLocks noGrp="1"/>
          </p:cNvSpPr>
          <p:nvPr>
            <p:ph idx="1"/>
          </p:nvPr>
        </p:nvSpPr>
        <p:spPr/>
        <p:txBody>
          <a:bodyPr/>
          <a:lstStyle/>
          <a:p>
            <a:r>
              <a:rPr lang="en-US" dirty="0"/>
              <a:t>Greedy Layer wise training algorithm was proposed by Geoffrey Hinton where we train a DBN one layer at a time in an unsupervised manner.</a:t>
            </a:r>
          </a:p>
          <a:p>
            <a:r>
              <a:rPr lang="en-US" dirty="0"/>
              <a:t>Easy way to learn anything complex is to divide the complex problem into easy manageable chunks. We take a multi layer DBN, divide into simpler models(RBM) that are learned sequentially. It is easier to train a shallow network than training a deeper network</a:t>
            </a:r>
          </a:p>
          <a:p>
            <a:r>
              <a:rPr lang="en-US" dirty="0"/>
              <a:t>The idea behind our greedy algorithm is to allow each model in the sequence to receive a different representation of the data.</a:t>
            </a:r>
          </a:p>
          <a:p>
            <a:endParaRPr lang="en-IN" dirty="0"/>
          </a:p>
        </p:txBody>
      </p:sp>
    </p:spTree>
    <p:extLst>
      <p:ext uri="{BB962C8B-B14F-4D97-AF65-F5344CB8AC3E}">
        <p14:creationId xmlns:p14="http://schemas.microsoft.com/office/powerpoint/2010/main" val="21528869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does Greedy Layer wise training algorithm work</a:t>
            </a:r>
            <a:r>
              <a:rPr lang="en-US" b="1" dirty="0" smtClean="0"/>
              <a:t>?</a:t>
            </a:r>
            <a:endParaRPr lang="en-IN" dirty="0"/>
          </a:p>
        </p:txBody>
      </p:sp>
      <p:pic>
        <p:nvPicPr>
          <p:cNvPr id="4098" name="Picture 2" descr="https://miro.medium.com/max/593/1*IsFpTrDI43WCV3G0ULLvw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3675" y="1613840"/>
            <a:ext cx="5648325" cy="46005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6420" y="1690688"/>
            <a:ext cx="6096000" cy="3693319"/>
          </a:xfrm>
          <a:prstGeom prst="rect">
            <a:avLst/>
          </a:prstGeom>
        </p:spPr>
        <p:txBody>
          <a:bodyPr>
            <a:spAutoFit/>
          </a:bodyPr>
          <a:lstStyle/>
          <a:p>
            <a:pPr>
              <a:buFont typeface="Arial" panose="020B0604020202020204" pitchFamily="34" charset="0"/>
              <a:buChar char="•"/>
            </a:pPr>
            <a:r>
              <a:rPr lang="en-US" b="0" i="0" dirty="0" smtClean="0">
                <a:solidFill>
                  <a:srgbClr val="292929"/>
                </a:solidFill>
                <a:effectLst/>
                <a:latin typeface="source-serif-pro"/>
              </a:rPr>
              <a:t>First layer is trained from the training data greedily, while all other layers are frozen. We derive the individual activation probabilities for the first hidden layer. All the hidden units of the first hidden layer are updated in parallel. This is called as the </a:t>
            </a:r>
            <a:r>
              <a:rPr lang="en-US" b="1" i="0" dirty="0" smtClean="0">
                <a:solidFill>
                  <a:srgbClr val="292929"/>
                </a:solidFill>
                <a:effectLst/>
                <a:latin typeface="source-serif-pro"/>
              </a:rPr>
              <a:t>positive phase</a:t>
            </a:r>
            <a:r>
              <a:rPr lang="en-US" b="0" i="0" dirty="0" smtClean="0">
                <a:solidFill>
                  <a:srgbClr val="292929"/>
                </a:solidFill>
                <a:effectLst/>
                <a:latin typeface="source-serif-pro"/>
              </a:rPr>
              <a:t>.</a:t>
            </a:r>
          </a:p>
          <a:p>
            <a:pPr>
              <a:buFont typeface="Arial" panose="020B0604020202020204" pitchFamily="34" charset="0"/>
              <a:buChar char="•"/>
            </a:pPr>
            <a:endParaRPr lang="en-US" dirty="0">
              <a:solidFill>
                <a:srgbClr val="292929"/>
              </a:solidFill>
              <a:latin typeface="source-serif-pro"/>
            </a:endParaRPr>
          </a:p>
          <a:p>
            <a:pPr>
              <a:buFont typeface="Arial" panose="020B0604020202020204" pitchFamily="34" charset="0"/>
              <a:buChar char="•"/>
            </a:pPr>
            <a:r>
              <a:rPr lang="en-US" dirty="0"/>
              <a:t>Final step in Greedy layer wise learning is to update all associated weights. L is the learning rate that we multiply by the difference between the positive and negative phase values and add to the initial value of the weight.</a:t>
            </a:r>
          </a:p>
          <a:p>
            <a:endParaRPr lang="en-US" b="0" i="0" dirty="0" smtClean="0">
              <a:solidFill>
                <a:srgbClr val="292929"/>
              </a:solidFill>
              <a:effectLst/>
              <a:latin typeface="source-serif-pro"/>
            </a:endParaRPr>
          </a:p>
          <a:p>
            <a:r>
              <a:rPr lang="en-US" dirty="0" smtClean="0"/>
              <a:t/>
            </a:r>
            <a:br>
              <a:rPr lang="en-US" dirty="0" smtClean="0"/>
            </a:br>
            <a:endParaRPr lang="en-IN" dirty="0"/>
          </a:p>
        </p:txBody>
      </p:sp>
      <p:pic>
        <p:nvPicPr>
          <p:cNvPr id="4100" name="Picture 4" descr="https://miro.medium.com/max/700/1*yizxxEG-f-MkV0rA1e-_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02956"/>
            <a:ext cx="6262420" cy="781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122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pic>
        <p:nvPicPr>
          <p:cNvPr id="5122" name="Picture 2" descr="https://miro.medium.com/max/554/1*cKmJDNcRymXQV57BAtQn1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168" y="1304097"/>
            <a:ext cx="4979831" cy="47360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434338"/>
            <a:ext cx="6096000" cy="4247317"/>
          </a:xfrm>
          <a:prstGeom prst="rect">
            <a:avLst/>
          </a:prstGeom>
        </p:spPr>
        <p:txBody>
          <a:bodyPr>
            <a:spAutoFit/>
          </a:bodyPr>
          <a:lstStyle/>
          <a:p>
            <a:pPr>
              <a:buFont typeface="Arial" panose="020B0604020202020204" pitchFamily="34" charset="0"/>
              <a:buChar char="•"/>
            </a:pPr>
            <a:r>
              <a:rPr lang="en-US" b="0" i="0" dirty="0" smtClean="0">
                <a:solidFill>
                  <a:srgbClr val="292929"/>
                </a:solidFill>
                <a:effectLst/>
                <a:latin typeface="source-serif-pro"/>
              </a:rPr>
              <a:t>This process will be repeated till we get required threshold values</a:t>
            </a:r>
          </a:p>
          <a:p>
            <a:pPr>
              <a:buFont typeface="Arial" panose="020B0604020202020204" pitchFamily="34" charset="0"/>
              <a:buChar char="•"/>
            </a:pPr>
            <a:endParaRPr lang="en-US" b="0" i="0" dirty="0" smtClean="0">
              <a:solidFill>
                <a:srgbClr val="292929"/>
              </a:solidFill>
              <a:effectLst/>
              <a:latin typeface="source-serif-pro"/>
            </a:endParaRPr>
          </a:p>
          <a:p>
            <a:pPr>
              <a:buFont typeface="Arial" panose="020B0604020202020204" pitchFamily="34" charset="0"/>
              <a:buChar char="•"/>
            </a:pPr>
            <a:r>
              <a:rPr lang="en-US" b="0" i="0" dirty="0" smtClean="0">
                <a:solidFill>
                  <a:srgbClr val="292929"/>
                </a:solidFill>
                <a:effectLst/>
                <a:latin typeface="source-serif-pro"/>
              </a:rPr>
              <a:t>We then take the first hidden layer which now acts an </a:t>
            </a:r>
            <a:r>
              <a:rPr lang="en-US" b="0" i="0" dirty="0" err="1" smtClean="0">
                <a:solidFill>
                  <a:srgbClr val="292929"/>
                </a:solidFill>
                <a:effectLst/>
                <a:latin typeface="source-serif-pro"/>
              </a:rPr>
              <a:t>an</a:t>
            </a:r>
            <a:r>
              <a:rPr lang="en-US" b="0" i="0" dirty="0" smtClean="0">
                <a:solidFill>
                  <a:srgbClr val="292929"/>
                </a:solidFill>
                <a:effectLst/>
                <a:latin typeface="source-serif-pro"/>
              </a:rPr>
              <a:t> input for the second hidden layer and so on.</a:t>
            </a:r>
          </a:p>
          <a:p>
            <a:pPr>
              <a:buFont typeface="Arial" panose="020B0604020202020204" pitchFamily="34" charset="0"/>
              <a:buChar char="•"/>
            </a:pPr>
            <a:endParaRPr lang="en-US" b="0" i="0" dirty="0" smtClean="0">
              <a:solidFill>
                <a:srgbClr val="292929"/>
              </a:solidFill>
              <a:effectLst/>
              <a:latin typeface="source-serif-pro"/>
            </a:endParaRPr>
          </a:p>
          <a:p>
            <a:pPr>
              <a:buFont typeface="Arial" panose="020B0604020202020204" pitchFamily="34" charset="0"/>
              <a:buChar char="•"/>
            </a:pPr>
            <a:r>
              <a:rPr lang="en-US" b="0" i="0" dirty="0" smtClean="0">
                <a:solidFill>
                  <a:srgbClr val="292929"/>
                </a:solidFill>
                <a:effectLst/>
                <a:latin typeface="source-serif-pro"/>
              </a:rPr>
              <a:t>Each layer takes output of the previous layer as an input to produce an output . Output generated is a new representation of data where distribution is simpler.</a:t>
            </a:r>
          </a:p>
          <a:p>
            <a:pPr>
              <a:buFont typeface="Arial" panose="020B0604020202020204" pitchFamily="34" charset="0"/>
              <a:buChar char="•"/>
            </a:pPr>
            <a:endParaRPr lang="en-US" b="0" i="0" dirty="0" smtClean="0">
              <a:solidFill>
                <a:srgbClr val="292929"/>
              </a:solidFill>
              <a:effectLst/>
              <a:latin typeface="source-serif-pro"/>
            </a:endParaRPr>
          </a:p>
          <a:p>
            <a:pPr>
              <a:buFont typeface="Arial" panose="020B0604020202020204" pitchFamily="34" charset="0"/>
              <a:buChar char="•"/>
            </a:pPr>
            <a:r>
              <a:rPr lang="en-US" b="0" i="0" dirty="0" smtClean="0">
                <a:solidFill>
                  <a:srgbClr val="292929"/>
                </a:solidFill>
                <a:effectLst/>
                <a:latin typeface="source-serif-pro"/>
              </a:rPr>
              <a:t>Weights for the second RBM is the transpose of the weights for the first RBM.</a:t>
            </a:r>
          </a:p>
          <a:p>
            <a:pPr>
              <a:buFont typeface="Arial" panose="020B0604020202020204" pitchFamily="34" charset="0"/>
              <a:buChar char="•"/>
            </a:pPr>
            <a:endParaRPr lang="en-US" b="0" i="0" dirty="0" smtClean="0">
              <a:solidFill>
                <a:srgbClr val="292929"/>
              </a:solidFill>
              <a:effectLst/>
              <a:latin typeface="source-serif-pro"/>
            </a:endParaRPr>
          </a:p>
          <a:p>
            <a:pPr>
              <a:buFont typeface="Arial" panose="020B0604020202020204" pitchFamily="34" charset="0"/>
              <a:buChar char="•"/>
            </a:pPr>
            <a:r>
              <a:rPr lang="en-US" b="0" i="0" dirty="0" smtClean="0">
                <a:solidFill>
                  <a:srgbClr val="292929"/>
                </a:solidFill>
                <a:effectLst/>
                <a:latin typeface="source-serif-pro"/>
              </a:rPr>
              <a:t>We again use the Contrastive Divergence method using Gibbs sampling just like we did for the first RBM.</a:t>
            </a:r>
            <a:endParaRPr lang="en-US" b="0" i="0" dirty="0">
              <a:solidFill>
                <a:srgbClr val="292929"/>
              </a:solidFill>
              <a:effectLst/>
              <a:latin typeface="source-serif-pro"/>
            </a:endParaRPr>
          </a:p>
        </p:txBody>
      </p:sp>
    </p:spTree>
    <p:extLst>
      <p:ext uri="{BB962C8B-B14F-4D97-AF65-F5344CB8AC3E}">
        <p14:creationId xmlns:p14="http://schemas.microsoft.com/office/powerpoint/2010/main" val="598287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757</Words>
  <Application>Microsoft Office PowerPoint</Application>
  <PresentationFormat>Widescreen</PresentationFormat>
  <Paragraphs>94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source-serif-pro</vt:lpstr>
      <vt:lpstr>Office Theme</vt:lpstr>
      <vt:lpstr>Deep Belief Networks</vt:lpstr>
      <vt:lpstr>Deep Belief Networks</vt:lpstr>
      <vt:lpstr>PowerPoint Presentation</vt:lpstr>
      <vt:lpstr>How did Deep Belief Neural Networks Evolve?</vt:lpstr>
      <vt:lpstr>DBN Architecture</vt:lpstr>
      <vt:lpstr>How does DBN work?</vt:lpstr>
      <vt:lpstr>What is Greedy layer wise learning</vt:lpstr>
      <vt:lpstr>How does Greedy Layer wise training algorithm work?</vt:lpstr>
      <vt:lpstr>Continued..</vt:lpstr>
      <vt:lpstr>Continued</vt:lpstr>
      <vt:lpstr>Why does DBM use Greedy Layer wise learning for pre training?</vt:lpstr>
      <vt:lpstr>Why do we need fine tuning?</vt:lpstr>
      <vt:lpstr>Fine Tuning using backward Propagation</vt:lpstr>
      <vt:lpstr>Advantages of backpropagation for fine tuning</vt:lpstr>
      <vt:lpstr>How do we apply Fine Tuning Process?</vt:lpstr>
      <vt:lpstr>Usage of DBN</vt:lpstr>
      <vt:lpstr>PowerPoint Presentation</vt:lpstr>
    </vt:vector>
  </TitlesOfParts>
  <Company>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Belief Networks</dc:title>
  <dc:creator>Dr. Anandaraj S P-Asso.Prof.- Selection Grade&amp; HOD-Incharge-CSE</dc:creator>
  <cp:lastModifiedBy>Dr. Anandaraj S P-Asso.Prof.- Selection Grade&amp; HOD-Incharge-CSE</cp:lastModifiedBy>
  <cp:revision>5</cp:revision>
  <dcterms:created xsi:type="dcterms:W3CDTF">2022-12-05T04:40:43Z</dcterms:created>
  <dcterms:modified xsi:type="dcterms:W3CDTF">2022-12-05T05:46:09Z</dcterms:modified>
</cp:coreProperties>
</file>