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347" r:id="rId5"/>
    <p:sldId id="349" r:id="rId6"/>
    <p:sldId id="348" r:id="rId7"/>
    <p:sldId id="350" r:id="rId8"/>
    <p:sldId id="351" r:id="rId9"/>
    <p:sldId id="352" r:id="rId10"/>
    <p:sldId id="353" r:id="rId11"/>
    <p:sldId id="354" r:id="rId12"/>
    <p:sldId id="355" r:id="rId13"/>
    <p:sldId id="356" r:id="rId14"/>
    <p:sldId id="357" r:id="rId15"/>
    <p:sldId id="3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1BD745-B9D8-4667-AB44-8EB215F77542}" v="1" dt="2022-06-27T11:28:06.6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24" autoAdjust="0"/>
  </p:normalViewPr>
  <p:slideViewPr>
    <p:cSldViewPr snapToGrid="0">
      <p:cViewPr varScale="1">
        <p:scale>
          <a:sx n="61" d="100"/>
          <a:sy n="61" d="100"/>
        </p:scale>
        <p:origin x="7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51"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 RAKSHA V" userId="S::201910100002@presidencyuniversity.in::42f967cc-7005-4ff9-bd55-bfe6de6c3667" providerId="AD" clId="Web-{6C1BD745-B9D8-4667-AB44-8EB215F77542}"/>
    <pc:docChg chg="modSld">
      <pc:chgData name="SREE RAKSHA V" userId="S::201910100002@presidencyuniversity.in::42f967cc-7005-4ff9-bd55-bfe6de6c3667" providerId="AD" clId="Web-{6C1BD745-B9D8-4667-AB44-8EB215F77542}" dt="2022-06-27T11:28:06.651" v="0" actId="20577"/>
      <pc:docMkLst>
        <pc:docMk/>
      </pc:docMkLst>
      <pc:sldChg chg="modSp">
        <pc:chgData name="SREE RAKSHA V" userId="S::201910100002@presidencyuniversity.in::42f967cc-7005-4ff9-bd55-bfe6de6c3667" providerId="AD" clId="Web-{6C1BD745-B9D8-4667-AB44-8EB215F77542}" dt="2022-06-27T11:28:06.651" v="0" actId="20577"/>
        <pc:sldMkLst>
          <pc:docMk/>
          <pc:sldMk cId="420708100" sldId="317"/>
        </pc:sldMkLst>
        <pc:spChg chg="mod">
          <ac:chgData name="SREE RAKSHA V" userId="S::201910100002@presidencyuniversity.in::42f967cc-7005-4ff9-bd55-bfe6de6c3667" providerId="AD" clId="Web-{6C1BD745-B9D8-4667-AB44-8EB215F77542}" dt="2022-06-27T11:28:06.651" v="0" actId="20577"/>
          <ac:spMkLst>
            <pc:docMk/>
            <pc:sldMk cId="420708100" sldId="31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7B01D2-0B9F-4A23-8662-F0C39CB02C99}" type="datetimeFigureOut">
              <a:rPr lang="en-IN" smtClean="0"/>
              <a:t>19-05-2023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C9AE3F-9B1C-43C3-A57D-11082AFC917B}" type="slidenum">
              <a:rPr lang="en-IN" smtClean="0"/>
              <a:t>‹#›</a:t>
            </a:fld>
            <a:endParaRPr lang="en-IN"/>
          </a:p>
        </p:txBody>
      </p:sp>
    </p:spTree>
    <p:extLst>
      <p:ext uri="{BB962C8B-B14F-4D97-AF65-F5344CB8AC3E}">
        <p14:creationId xmlns:p14="http://schemas.microsoft.com/office/powerpoint/2010/main" val="1818282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FC9AE3F-9B1C-43C3-A57D-11082AFC917B}" type="slidenum">
              <a:rPr lang="en-IN" smtClean="0"/>
              <a:t>3</a:t>
            </a:fld>
            <a:endParaRPr lang="en-IN"/>
          </a:p>
        </p:txBody>
      </p:sp>
    </p:spTree>
    <p:extLst>
      <p:ext uri="{BB962C8B-B14F-4D97-AF65-F5344CB8AC3E}">
        <p14:creationId xmlns:p14="http://schemas.microsoft.com/office/powerpoint/2010/main" val="3840601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10CD0ED-B74C-4151-8859-FD90C094311F}"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5817F-3899-4D3F-94B9-E00FF4F0615F}" type="slidenum">
              <a:rPr lang="en-IN" smtClean="0"/>
              <a:t>‹#›</a:t>
            </a:fld>
            <a:endParaRPr lang="en-IN"/>
          </a:p>
        </p:txBody>
      </p:sp>
    </p:spTree>
    <p:extLst>
      <p:ext uri="{BB962C8B-B14F-4D97-AF65-F5344CB8AC3E}">
        <p14:creationId xmlns:p14="http://schemas.microsoft.com/office/powerpoint/2010/main" val="2339519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10CD0ED-B74C-4151-8859-FD90C094311F}"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5817F-3899-4D3F-94B9-E00FF4F0615F}" type="slidenum">
              <a:rPr lang="en-IN" smtClean="0"/>
              <a:t>‹#›</a:t>
            </a:fld>
            <a:endParaRPr lang="en-IN"/>
          </a:p>
        </p:txBody>
      </p:sp>
    </p:spTree>
    <p:extLst>
      <p:ext uri="{BB962C8B-B14F-4D97-AF65-F5344CB8AC3E}">
        <p14:creationId xmlns:p14="http://schemas.microsoft.com/office/powerpoint/2010/main" val="3510309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10CD0ED-B74C-4151-8859-FD90C094311F}"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5817F-3899-4D3F-94B9-E00FF4F0615F}" type="slidenum">
              <a:rPr lang="en-IN" smtClean="0"/>
              <a:t>‹#›</a:t>
            </a:fld>
            <a:endParaRPr lang="en-IN"/>
          </a:p>
        </p:txBody>
      </p:sp>
    </p:spTree>
    <p:extLst>
      <p:ext uri="{BB962C8B-B14F-4D97-AF65-F5344CB8AC3E}">
        <p14:creationId xmlns:p14="http://schemas.microsoft.com/office/powerpoint/2010/main" val="521444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10CD0ED-B74C-4151-8859-FD90C094311F}"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5817F-3899-4D3F-94B9-E00FF4F0615F}" type="slidenum">
              <a:rPr lang="en-IN" smtClean="0"/>
              <a:t>‹#›</a:t>
            </a:fld>
            <a:endParaRPr lang="en-IN"/>
          </a:p>
        </p:txBody>
      </p:sp>
    </p:spTree>
    <p:extLst>
      <p:ext uri="{BB962C8B-B14F-4D97-AF65-F5344CB8AC3E}">
        <p14:creationId xmlns:p14="http://schemas.microsoft.com/office/powerpoint/2010/main" val="2544530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0CD0ED-B74C-4151-8859-FD90C094311F}"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55817F-3899-4D3F-94B9-E00FF4F0615F}" type="slidenum">
              <a:rPr lang="en-IN" smtClean="0"/>
              <a:t>‹#›</a:t>
            </a:fld>
            <a:endParaRPr lang="en-IN"/>
          </a:p>
        </p:txBody>
      </p:sp>
    </p:spTree>
    <p:extLst>
      <p:ext uri="{BB962C8B-B14F-4D97-AF65-F5344CB8AC3E}">
        <p14:creationId xmlns:p14="http://schemas.microsoft.com/office/powerpoint/2010/main" val="4020725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10CD0ED-B74C-4151-8859-FD90C094311F}"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55817F-3899-4D3F-94B9-E00FF4F0615F}" type="slidenum">
              <a:rPr lang="en-IN" smtClean="0"/>
              <a:t>‹#›</a:t>
            </a:fld>
            <a:endParaRPr lang="en-IN"/>
          </a:p>
        </p:txBody>
      </p:sp>
    </p:spTree>
    <p:extLst>
      <p:ext uri="{BB962C8B-B14F-4D97-AF65-F5344CB8AC3E}">
        <p14:creationId xmlns:p14="http://schemas.microsoft.com/office/powerpoint/2010/main" val="2109498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10CD0ED-B74C-4151-8859-FD90C094311F}" type="datetimeFigureOut">
              <a:rPr lang="en-IN" smtClean="0"/>
              <a:t>19-05-2023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55817F-3899-4D3F-94B9-E00FF4F0615F}" type="slidenum">
              <a:rPr lang="en-IN" smtClean="0"/>
              <a:t>‹#›</a:t>
            </a:fld>
            <a:endParaRPr lang="en-IN"/>
          </a:p>
        </p:txBody>
      </p:sp>
    </p:spTree>
    <p:extLst>
      <p:ext uri="{BB962C8B-B14F-4D97-AF65-F5344CB8AC3E}">
        <p14:creationId xmlns:p14="http://schemas.microsoft.com/office/powerpoint/2010/main" val="153409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10CD0ED-B74C-4151-8859-FD90C094311F}" type="datetimeFigureOut">
              <a:rPr lang="en-IN" smtClean="0"/>
              <a:t>19-05-2023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55817F-3899-4D3F-94B9-E00FF4F0615F}" type="slidenum">
              <a:rPr lang="en-IN" smtClean="0"/>
              <a:t>‹#›</a:t>
            </a:fld>
            <a:endParaRPr lang="en-IN"/>
          </a:p>
        </p:txBody>
      </p:sp>
    </p:spTree>
    <p:extLst>
      <p:ext uri="{BB962C8B-B14F-4D97-AF65-F5344CB8AC3E}">
        <p14:creationId xmlns:p14="http://schemas.microsoft.com/office/powerpoint/2010/main" val="1091699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0CD0ED-B74C-4151-8859-FD90C094311F}" type="datetimeFigureOut">
              <a:rPr lang="en-IN" smtClean="0"/>
              <a:t>19-05-2023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55817F-3899-4D3F-94B9-E00FF4F0615F}" type="slidenum">
              <a:rPr lang="en-IN" smtClean="0"/>
              <a:t>‹#›</a:t>
            </a:fld>
            <a:endParaRPr lang="en-IN"/>
          </a:p>
        </p:txBody>
      </p:sp>
    </p:spTree>
    <p:extLst>
      <p:ext uri="{BB962C8B-B14F-4D97-AF65-F5344CB8AC3E}">
        <p14:creationId xmlns:p14="http://schemas.microsoft.com/office/powerpoint/2010/main" val="4151801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0CD0ED-B74C-4151-8859-FD90C094311F}"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55817F-3899-4D3F-94B9-E00FF4F0615F}" type="slidenum">
              <a:rPr lang="en-IN" smtClean="0"/>
              <a:t>‹#›</a:t>
            </a:fld>
            <a:endParaRPr lang="en-IN"/>
          </a:p>
        </p:txBody>
      </p:sp>
    </p:spTree>
    <p:extLst>
      <p:ext uri="{BB962C8B-B14F-4D97-AF65-F5344CB8AC3E}">
        <p14:creationId xmlns:p14="http://schemas.microsoft.com/office/powerpoint/2010/main" val="1354729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0CD0ED-B74C-4151-8859-FD90C094311F}"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55817F-3899-4D3F-94B9-E00FF4F0615F}" type="slidenum">
              <a:rPr lang="en-IN" smtClean="0"/>
              <a:t>‹#›</a:t>
            </a:fld>
            <a:endParaRPr lang="en-IN"/>
          </a:p>
        </p:txBody>
      </p:sp>
    </p:spTree>
    <p:extLst>
      <p:ext uri="{BB962C8B-B14F-4D97-AF65-F5344CB8AC3E}">
        <p14:creationId xmlns:p14="http://schemas.microsoft.com/office/powerpoint/2010/main" val="1312238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0CD0ED-B74C-4151-8859-FD90C094311F}" type="datetimeFigureOut">
              <a:rPr lang="en-IN" smtClean="0"/>
              <a:t>19-05-2023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55817F-3899-4D3F-94B9-E00FF4F0615F}" type="slidenum">
              <a:rPr lang="en-IN" smtClean="0"/>
              <a:t>‹#›</a:t>
            </a:fld>
            <a:endParaRPr lang="en-IN"/>
          </a:p>
        </p:txBody>
      </p:sp>
    </p:spTree>
    <p:extLst>
      <p:ext uri="{BB962C8B-B14F-4D97-AF65-F5344CB8AC3E}">
        <p14:creationId xmlns:p14="http://schemas.microsoft.com/office/powerpoint/2010/main" val="1564305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nalyticsindiamag.com/back-propagation-is-it-the-achilles-heel-of-todays-ai/" TargetMode="External"/><Relationship Id="rId2" Type="http://schemas.openxmlformats.org/officeDocument/2006/relationships/hyperlink" Target="https://analyticsindiamag.com/a-beginners-guide-to-neural-network-pruning/" TargetMode="External"/><Relationship Id="rId1" Type="http://schemas.openxmlformats.org/officeDocument/2006/relationships/slideLayout" Target="../slideLayouts/slideLayout2.xml"/><Relationship Id="rId4" Type="http://schemas.openxmlformats.org/officeDocument/2006/relationships/hyperlink" Target="https://analyticsindiamag.com/how-to-fool-facial-recognition-system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1109%2FPGEC.1967.264667"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Radial_basis_func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9227"/>
          </a:xfrm>
        </p:spPr>
        <p:txBody>
          <a:bodyPr>
            <a:normAutofit fontScale="90000"/>
          </a:bodyPr>
          <a:lstStyle/>
          <a:p>
            <a:pPr algn="ctr"/>
            <a:r>
              <a:rPr lang="en-IN" dirty="0" smtClean="0"/>
              <a:t>Probabilistic Neural Networks</a:t>
            </a:r>
            <a:endParaRPr lang="en-IN" dirty="0"/>
          </a:p>
        </p:txBody>
      </p:sp>
      <p:sp>
        <p:nvSpPr>
          <p:cNvPr id="3" name="Content Placeholder 2"/>
          <p:cNvSpPr>
            <a:spLocks noGrp="1"/>
          </p:cNvSpPr>
          <p:nvPr>
            <p:ph idx="1"/>
          </p:nvPr>
        </p:nvSpPr>
        <p:spPr>
          <a:xfrm>
            <a:off x="838200" y="1115368"/>
            <a:ext cx="10515600" cy="5061596"/>
          </a:xfrm>
        </p:spPr>
        <p:txBody>
          <a:bodyPr>
            <a:normAutofit/>
          </a:bodyPr>
          <a:lstStyle/>
          <a:p>
            <a:pPr algn="just"/>
            <a:r>
              <a:rPr lang="en-GB" dirty="0"/>
              <a:t>Probabilistic </a:t>
            </a:r>
            <a:r>
              <a:rPr lang="en-GB" dirty="0">
                <a:hlinkClick r:id="rId2"/>
              </a:rPr>
              <a:t>Neural Networks</a:t>
            </a:r>
            <a:r>
              <a:rPr lang="en-GB" dirty="0"/>
              <a:t> (PNNs) are a scalable alternative to classic </a:t>
            </a:r>
            <a:r>
              <a:rPr lang="en-GB" dirty="0">
                <a:hlinkClick r:id="rId3"/>
              </a:rPr>
              <a:t>back-propagation</a:t>
            </a:r>
            <a:r>
              <a:rPr lang="en-GB" dirty="0"/>
              <a:t> neural networks in classification and </a:t>
            </a:r>
            <a:r>
              <a:rPr lang="en-GB" dirty="0">
                <a:hlinkClick r:id="rId4"/>
              </a:rPr>
              <a:t>pattern recognition</a:t>
            </a:r>
            <a:r>
              <a:rPr lang="en-GB" dirty="0"/>
              <a:t> applications. </a:t>
            </a:r>
            <a:endParaRPr lang="en-GB" dirty="0" smtClean="0"/>
          </a:p>
          <a:p>
            <a:pPr algn="just"/>
            <a:r>
              <a:rPr lang="en-GB" dirty="0" smtClean="0"/>
              <a:t>They </a:t>
            </a:r>
            <a:r>
              <a:rPr lang="en-GB" dirty="0"/>
              <a:t>do not require the large forward and backward calculations that are required by standard neural networks. They can also work with different types of training data. </a:t>
            </a:r>
            <a:endParaRPr lang="en-GB" dirty="0" smtClean="0"/>
          </a:p>
          <a:p>
            <a:pPr algn="just"/>
            <a:r>
              <a:rPr lang="en-GB" dirty="0" smtClean="0"/>
              <a:t>These </a:t>
            </a:r>
            <a:r>
              <a:rPr lang="en-GB" dirty="0"/>
              <a:t>networks employ the concept of probability theory to minimize the </a:t>
            </a:r>
            <a:r>
              <a:rPr lang="en-GB" dirty="0" err="1"/>
              <a:t>mis</a:t>
            </a:r>
            <a:r>
              <a:rPr lang="en-GB" dirty="0"/>
              <a:t>-classifications when applied to a classification problem.</a:t>
            </a:r>
            <a:endParaRPr lang="en-IN" dirty="0"/>
          </a:p>
        </p:txBody>
      </p:sp>
    </p:spTree>
    <p:extLst>
      <p:ext uri="{BB962C8B-B14F-4D97-AF65-F5344CB8AC3E}">
        <p14:creationId xmlns:p14="http://schemas.microsoft.com/office/powerpoint/2010/main" val="1977891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85303"/>
          </a:xfrm>
        </p:spPr>
        <p:txBody>
          <a:bodyPr>
            <a:normAutofit fontScale="90000"/>
          </a:bodyPr>
          <a:lstStyle/>
          <a:p>
            <a:pPr algn="ctr"/>
            <a:r>
              <a:rPr lang="en-GB" b="1" dirty="0" smtClean="0"/>
              <a:t/>
            </a:r>
            <a:br>
              <a:rPr lang="en-GB" b="1" dirty="0" smtClean="0"/>
            </a:br>
            <a:r>
              <a:rPr lang="en-GB" b="1" dirty="0" smtClean="0"/>
              <a:t>Advantages </a:t>
            </a:r>
            <a:r>
              <a:rPr lang="en-GB" b="1" dirty="0"/>
              <a:t>and Disadvantages of Probabilistic Neural Networks</a:t>
            </a:r>
            <a:r>
              <a:rPr lang="en-GB" dirty="0"/>
              <a:t/>
            </a:r>
            <a:br>
              <a:rPr lang="en-GB" dirty="0"/>
            </a:br>
            <a:endParaRPr lang="en-GB" dirty="0"/>
          </a:p>
        </p:txBody>
      </p:sp>
      <p:sp>
        <p:nvSpPr>
          <p:cNvPr id="3" name="Content Placeholder 2"/>
          <p:cNvSpPr>
            <a:spLocks noGrp="1"/>
          </p:cNvSpPr>
          <p:nvPr>
            <p:ph idx="1"/>
          </p:nvPr>
        </p:nvSpPr>
        <p:spPr/>
        <p:txBody>
          <a:bodyPr>
            <a:normAutofit/>
          </a:bodyPr>
          <a:lstStyle/>
          <a:p>
            <a:pPr marL="0" indent="0">
              <a:buNone/>
            </a:pPr>
            <a:r>
              <a:rPr lang="en-GB" dirty="0" smtClean="0"/>
              <a:t>There </a:t>
            </a:r>
            <a:r>
              <a:rPr lang="en-GB" dirty="0"/>
              <a:t>are various benefits and drawbacks and applications of employing a PNN rather than a multilayer perceptron. </a:t>
            </a:r>
          </a:p>
          <a:p>
            <a:pPr marL="0" indent="0">
              <a:buNone/>
            </a:pPr>
            <a:r>
              <a:rPr lang="en-GB" b="1" i="1" dirty="0"/>
              <a:t>Advantages</a:t>
            </a:r>
            <a:endParaRPr lang="en-GB" dirty="0"/>
          </a:p>
          <a:p>
            <a:pPr fontAlgn="base"/>
            <a:r>
              <a:rPr lang="en-GB" dirty="0"/>
              <a:t>Multilayer perceptron networks are substantially slower than PNNs.</a:t>
            </a:r>
          </a:p>
          <a:p>
            <a:pPr fontAlgn="base"/>
            <a:r>
              <a:rPr lang="en-GB" dirty="0"/>
              <a:t>PNNs have the potential to outperform multilayer perceptron networks in terms of accuracy.</a:t>
            </a:r>
          </a:p>
          <a:p>
            <a:pPr fontAlgn="base"/>
            <a:r>
              <a:rPr lang="en-GB" dirty="0"/>
              <a:t>Outliers aren’t as noticeable in PNN networks.</a:t>
            </a:r>
          </a:p>
          <a:p>
            <a:pPr fontAlgn="base"/>
            <a:r>
              <a:rPr lang="en-GB" dirty="0"/>
              <a:t>PNN networks predict target probability scores with high accuracy.</a:t>
            </a:r>
          </a:p>
          <a:p>
            <a:pPr fontAlgn="base"/>
            <a:r>
              <a:rPr lang="en-GB" dirty="0"/>
              <a:t>PNNs are getting close to </a:t>
            </a:r>
            <a:r>
              <a:rPr lang="en-GB" dirty="0" err="1"/>
              <a:t>Bayes’s</a:t>
            </a:r>
            <a:r>
              <a:rPr lang="en-GB" dirty="0"/>
              <a:t> optimum classification.</a:t>
            </a:r>
          </a:p>
          <a:p>
            <a:endParaRPr lang="en-GB" dirty="0"/>
          </a:p>
        </p:txBody>
      </p:sp>
    </p:spTree>
    <p:extLst>
      <p:ext uri="{BB962C8B-B14F-4D97-AF65-F5344CB8AC3E}">
        <p14:creationId xmlns:p14="http://schemas.microsoft.com/office/powerpoint/2010/main" val="694778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5399"/>
          </a:xfrm>
        </p:spPr>
        <p:txBody>
          <a:bodyPr>
            <a:normAutofit fontScale="90000"/>
          </a:bodyPr>
          <a:lstStyle/>
          <a:p>
            <a:pPr algn="ctr"/>
            <a:r>
              <a:rPr lang="en-GB" b="1" i="1" dirty="0" smtClean="0"/>
              <a:t/>
            </a:r>
            <a:br>
              <a:rPr lang="en-GB" b="1" i="1" dirty="0" smtClean="0"/>
            </a:br>
            <a:r>
              <a:rPr lang="en-GB" b="1" i="1" dirty="0" smtClean="0"/>
              <a:t>Disadvantages</a:t>
            </a:r>
            <a:r>
              <a:rPr lang="en-GB" dirty="0"/>
              <a:t/>
            </a:r>
            <a:br>
              <a:rPr lang="en-GB" dirty="0"/>
            </a:br>
            <a:endParaRPr lang="en-GB" dirty="0"/>
          </a:p>
        </p:txBody>
      </p:sp>
      <p:sp>
        <p:nvSpPr>
          <p:cNvPr id="3" name="Content Placeholder 2"/>
          <p:cNvSpPr>
            <a:spLocks noGrp="1"/>
          </p:cNvSpPr>
          <p:nvPr>
            <p:ph idx="1"/>
          </p:nvPr>
        </p:nvSpPr>
        <p:spPr>
          <a:xfrm>
            <a:off x="838200" y="1324303"/>
            <a:ext cx="10515600" cy="4852660"/>
          </a:xfrm>
        </p:spPr>
        <p:txBody>
          <a:bodyPr/>
          <a:lstStyle/>
          <a:p>
            <a:pPr fontAlgn="base"/>
            <a:r>
              <a:rPr lang="en-GB" dirty="0" smtClean="0"/>
              <a:t>When </a:t>
            </a:r>
            <a:r>
              <a:rPr lang="en-GB" dirty="0"/>
              <a:t>it comes to classifying new cases, PNNs are slower than multilayer perceptron networks.</a:t>
            </a:r>
          </a:p>
          <a:p>
            <a:pPr fontAlgn="base"/>
            <a:r>
              <a:rPr lang="en-GB" dirty="0"/>
              <a:t>PNN requires extra memory to store the mod. </a:t>
            </a:r>
          </a:p>
          <a:p>
            <a:pPr marL="0" indent="0">
              <a:buNone/>
            </a:pPr>
            <a:endParaRPr lang="en-GB" dirty="0"/>
          </a:p>
        </p:txBody>
      </p:sp>
    </p:spTree>
    <p:extLst>
      <p:ext uri="{BB962C8B-B14F-4D97-AF65-F5344CB8AC3E}">
        <p14:creationId xmlns:p14="http://schemas.microsoft.com/office/powerpoint/2010/main" val="3328433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6572"/>
          </a:xfrm>
        </p:spPr>
        <p:txBody>
          <a:bodyPr>
            <a:normAutofit fontScale="90000"/>
          </a:bodyPr>
          <a:lstStyle/>
          <a:p>
            <a:pPr algn="ctr"/>
            <a:r>
              <a:rPr lang="en-GB" b="1" dirty="0" smtClean="0"/>
              <a:t/>
            </a:r>
            <a:br>
              <a:rPr lang="en-GB" b="1" dirty="0" smtClean="0"/>
            </a:br>
            <a:r>
              <a:rPr lang="en-GB" b="1" dirty="0" smtClean="0"/>
              <a:t>Applications </a:t>
            </a:r>
            <a:r>
              <a:rPr lang="en-GB" b="1" dirty="0"/>
              <a:t>of Probabilistic Neural Network</a:t>
            </a:r>
            <a:r>
              <a:rPr lang="en-GB" dirty="0"/>
              <a:t/>
            </a:r>
            <a:br>
              <a:rPr lang="en-GB" dirty="0"/>
            </a:br>
            <a:endParaRPr lang="en-GB" dirty="0"/>
          </a:p>
        </p:txBody>
      </p:sp>
      <p:sp>
        <p:nvSpPr>
          <p:cNvPr id="3" name="Content Placeholder 2"/>
          <p:cNvSpPr>
            <a:spLocks noGrp="1"/>
          </p:cNvSpPr>
          <p:nvPr>
            <p:ph idx="1"/>
          </p:nvPr>
        </p:nvSpPr>
        <p:spPr>
          <a:xfrm>
            <a:off x="838200" y="1292772"/>
            <a:ext cx="10515600" cy="4884191"/>
          </a:xfrm>
        </p:spPr>
        <p:txBody>
          <a:bodyPr>
            <a:normAutofit/>
          </a:bodyPr>
          <a:lstStyle/>
          <a:p>
            <a:pPr marL="0" indent="0">
              <a:buNone/>
            </a:pPr>
            <a:r>
              <a:rPr lang="en-GB" dirty="0" smtClean="0"/>
              <a:t>Following </a:t>
            </a:r>
            <a:r>
              <a:rPr lang="en-GB" dirty="0"/>
              <a:t>can be the major applications of probabilistic neural networks</a:t>
            </a:r>
          </a:p>
          <a:p>
            <a:pPr fontAlgn="base"/>
            <a:r>
              <a:rPr lang="en-GB" dirty="0"/>
              <a:t>Probabilistic Neural Networks can be applied to class prediction of </a:t>
            </a:r>
            <a:r>
              <a:rPr lang="en-GB" dirty="0" err="1"/>
              <a:t>Leukemia</a:t>
            </a:r>
            <a:r>
              <a:rPr lang="en-GB" dirty="0"/>
              <a:t> and Central Nervous System Embryonal </a:t>
            </a:r>
            <a:r>
              <a:rPr lang="en-GB" dirty="0" err="1"/>
              <a:t>Tumors</a:t>
            </a:r>
            <a:r>
              <a:rPr lang="en-GB" dirty="0"/>
              <a:t>.</a:t>
            </a:r>
          </a:p>
          <a:p>
            <a:pPr fontAlgn="base"/>
            <a:r>
              <a:rPr lang="en-GB" dirty="0"/>
              <a:t>Probabilistic Neural Networks can be used to identify ships.</a:t>
            </a:r>
          </a:p>
          <a:p>
            <a:pPr fontAlgn="base"/>
            <a:r>
              <a:rPr lang="en-GB" dirty="0"/>
              <a:t>Management of sensor setup in a wireless ad hoc network can be  done using a probabilistic neural network.</a:t>
            </a:r>
          </a:p>
          <a:p>
            <a:pPr fontAlgn="base"/>
            <a:r>
              <a:rPr lang="en-GB" dirty="0"/>
              <a:t>It can be applied to Remote-sensing image classification.</a:t>
            </a:r>
          </a:p>
          <a:p>
            <a:pPr fontAlgn="base"/>
            <a:r>
              <a:rPr lang="en-GB" dirty="0"/>
              <a:t>Character Recognition is also an important application of Probabilistic Neural Networks. There are many more applications of PNNs.</a:t>
            </a:r>
          </a:p>
          <a:p>
            <a:pPr marL="0" indent="0">
              <a:buNone/>
            </a:pPr>
            <a:endParaRPr lang="en-GB" dirty="0"/>
          </a:p>
        </p:txBody>
      </p:sp>
    </p:spTree>
    <p:extLst>
      <p:ext uri="{BB962C8B-B14F-4D97-AF65-F5344CB8AC3E}">
        <p14:creationId xmlns:p14="http://schemas.microsoft.com/office/powerpoint/2010/main" val="4009769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9227"/>
          </a:xfrm>
        </p:spPr>
        <p:txBody>
          <a:bodyPr>
            <a:normAutofit fontScale="90000"/>
          </a:bodyPr>
          <a:lstStyle/>
          <a:p>
            <a:pPr algn="ctr"/>
            <a:r>
              <a:rPr lang="en-IN" dirty="0" smtClean="0"/>
              <a:t>Probabilistic Neural Networks</a:t>
            </a:r>
            <a:endParaRPr lang="en-IN" dirty="0"/>
          </a:p>
        </p:txBody>
      </p:sp>
      <p:sp>
        <p:nvSpPr>
          <p:cNvPr id="3" name="Content Placeholder 2"/>
          <p:cNvSpPr>
            <a:spLocks noGrp="1"/>
          </p:cNvSpPr>
          <p:nvPr>
            <p:ph idx="1"/>
          </p:nvPr>
        </p:nvSpPr>
        <p:spPr>
          <a:xfrm>
            <a:off x="838200" y="1115368"/>
            <a:ext cx="10515600" cy="5061596"/>
          </a:xfrm>
        </p:spPr>
        <p:txBody>
          <a:bodyPr>
            <a:normAutofit lnSpcReduction="10000"/>
          </a:bodyPr>
          <a:lstStyle/>
          <a:p>
            <a:pPr algn="just"/>
            <a:r>
              <a:rPr lang="en-GB" dirty="0"/>
              <a:t>A probabilistic neural network (PNN) is a sort of feedforward neural network used to handle classification and pattern recognition problems. </a:t>
            </a:r>
            <a:endParaRPr lang="en-GB" dirty="0" smtClean="0"/>
          </a:p>
          <a:p>
            <a:pPr algn="just"/>
            <a:r>
              <a:rPr lang="en-GB" dirty="0" smtClean="0"/>
              <a:t>In </a:t>
            </a:r>
            <a:r>
              <a:rPr lang="en-GB" dirty="0"/>
              <a:t>the PNN technique, the parent probability distribution function (PDF) of each class is approximated using a </a:t>
            </a:r>
            <a:r>
              <a:rPr lang="en-GB" dirty="0" err="1"/>
              <a:t>Parzen</a:t>
            </a:r>
            <a:r>
              <a:rPr lang="en-GB" dirty="0"/>
              <a:t> window and a non-parametric function. </a:t>
            </a:r>
            <a:endParaRPr lang="en-GB" dirty="0" smtClean="0"/>
          </a:p>
          <a:p>
            <a:pPr algn="just"/>
            <a:r>
              <a:rPr lang="en-GB" dirty="0" smtClean="0"/>
              <a:t>The </a:t>
            </a:r>
            <a:r>
              <a:rPr lang="en-GB" dirty="0"/>
              <a:t>PDF of each class is then used to estimate the class probability of fresh input data, and Bayes’ rule is used to allocate </a:t>
            </a:r>
            <a:r>
              <a:rPr lang="en-GB" dirty="0" smtClean="0"/>
              <a:t>the </a:t>
            </a:r>
            <a:r>
              <a:rPr lang="en-GB" dirty="0"/>
              <a:t>class with the highest posterior probability to new input data. </a:t>
            </a:r>
            <a:endParaRPr lang="en-GB" dirty="0" smtClean="0"/>
          </a:p>
          <a:p>
            <a:pPr algn="just"/>
            <a:r>
              <a:rPr lang="en-GB" dirty="0" smtClean="0"/>
              <a:t>With </a:t>
            </a:r>
            <a:r>
              <a:rPr lang="en-GB" dirty="0"/>
              <a:t>this method, the possibility of misclassification is lowered. This type of ANN was created using a Bayesian network and a statistical approach known as Kernel Fisher discriminant analysis.</a:t>
            </a:r>
            <a:endParaRPr lang="en-IN" dirty="0"/>
          </a:p>
        </p:txBody>
      </p:sp>
    </p:spTree>
    <p:extLst>
      <p:ext uri="{BB962C8B-B14F-4D97-AF65-F5344CB8AC3E}">
        <p14:creationId xmlns:p14="http://schemas.microsoft.com/office/powerpoint/2010/main" val="2605043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0546" y="599090"/>
            <a:ext cx="10515600" cy="5167969"/>
          </a:xfrm>
        </p:spPr>
        <p:txBody>
          <a:bodyPr/>
          <a:lstStyle/>
          <a:p>
            <a:pPr marL="0" indent="0" algn="just">
              <a:buNone/>
            </a:pPr>
            <a:r>
              <a:rPr lang="en-GB" dirty="0"/>
              <a:t>The below is </a:t>
            </a:r>
            <a:r>
              <a:rPr lang="en-GB" dirty="0">
                <a:hlinkClick r:id="rId3"/>
              </a:rPr>
              <a:t>Specht’s basic</a:t>
            </a:r>
            <a:r>
              <a:rPr lang="en-GB" dirty="0"/>
              <a:t> framework for a probabilistic neural network (1990). The network is composed of four basic layers. Let’s understand them one by one</a:t>
            </a:r>
            <a:r>
              <a:rPr lang="en-GB" dirty="0" smtClean="0"/>
              <a:t>.</a:t>
            </a:r>
          </a:p>
          <a:p>
            <a:pPr marL="0" indent="0" algn="just">
              <a:buNone/>
            </a:pPr>
            <a:endParaRPr lang="en-GB" dirty="0"/>
          </a:p>
        </p:txBody>
      </p:sp>
      <p:sp>
        <p:nvSpPr>
          <p:cNvPr id="4" name="Title 1"/>
          <p:cNvSpPr>
            <a:spLocks noGrp="1"/>
          </p:cNvSpPr>
          <p:nvPr>
            <p:ph type="title"/>
          </p:nvPr>
        </p:nvSpPr>
        <p:spPr>
          <a:xfrm>
            <a:off x="838199" y="116928"/>
            <a:ext cx="10515600" cy="482162"/>
          </a:xfrm>
        </p:spPr>
        <p:txBody>
          <a:bodyPr>
            <a:normAutofit fontScale="90000"/>
          </a:bodyPr>
          <a:lstStyle/>
          <a:p>
            <a:pPr algn="ctr"/>
            <a:r>
              <a:rPr lang="en-IN" dirty="0" smtClean="0"/>
              <a:t>Structure of Probabilistic </a:t>
            </a:r>
            <a:r>
              <a:rPr lang="en-IN" dirty="0" smtClean="0"/>
              <a:t>Neural Networks</a:t>
            </a:r>
            <a:endParaRPr lang="en-IN" dirty="0"/>
          </a:p>
        </p:txBody>
      </p:sp>
      <p:pic>
        <p:nvPicPr>
          <p:cNvPr id="1026" name="Picture 2" descr="https://149695847.v2.pressablecdn.com/wp-content/uploads/2021/10/PN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5187" y="2053568"/>
            <a:ext cx="5381625"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920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4682"/>
          </a:xfrm>
        </p:spPr>
        <p:txBody>
          <a:bodyPr>
            <a:normAutofit fontScale="90000"/>
          </a:bodyPr>
          <a:lstStyle/>
          <a:p>
            <a:pPr algn="ctr"/>
            <a:r>
              <a:rPr lang="en-GB" b="1" i="1" dirty="0" smtClean="0"/>
              <a:t/>
            </a:r>
            <a:br>
              <a:rPr lang="en-GB" b="1" i="1" dirty="0" smtClean="0"/>
            </a:br>
            <a:r>
              <a:rPr lang="en-GB" b="1" i="1" dirty="0" smtClean="0"/>
              <a:t>Input </a:t>
            </a:r>
            <a:r>
              <a:rPr lang="en-GB" b="1" i="1" dirty="0"/>
              <a:t>Layer</a:t>
            </a:r>
            <a:r>
              <a:rPr lang="en-GB" dirty="0"/>
              <a:t/>
            </a:r>
            <a:br>
              <a:rPr lang="en-GB" dirty="0"/>
            </a:br>
            <a:endParaRPr lang="en-GB" dirty="0"/>
          </a:p>
        </p:txBody>
      </p:sp>
      <p:sp>
        <p:nvSpPr>
          <p:cNvPr id="3" name="Content Placeholder 2"/>
          <p:cNvSpPr>
            <a:spLocks noGrp="1"/>
          </p:cNvSpPr>
          <p:nvPr>
            <p:ph idx="1"/>
          </p:nvPr>
        </p:nvSpPr>
        <p:spPr>
          <a:xfrm>
            <a:off x="838200" y="1150883"/>
            <a:ext cx="10515600" cy="5026080"/>
          </a:xfrm>
        </p:spPr>
        <p:txBody>
          <a:bodyPr/>
          <a:lstStyle/>
          <a:p>
            <a:r>
              <a:rPr lang="en-GB" dirty="0" smtClean="0"/>
              <a:t>Each </a:t>
            </a:r>
            <a:r>
              <a:rPr lang="en-GB" dirty="0"/>
              <a:t>predictor variable is represented by a neuron in the input layer. When there are N categories in a categorical variable, N-1 neurons are used. By subtracting the median and dividing by the interquartile range, the range of data is standardized. The values are then fed to each of the neurons in the hidden layer by the input neurons.</a:t>
            </a:r>
          </a:p>
          <a:p>
            <a:pPr marL="0" indent="0">
              <a:buNone/>
            </a:pPr>
            <a:endParaRPr lang="en-GB" dirty="0"/>
          </a:p>
        </p:txBody>
      </p:sp>
    </p:spTree>
    <p:extLst>
      <p:ext uri="{BB962C8B-B14F-4D97-AF65-F5344CB8AC3E}">
        <p14:creationId xmlns:p14="http://schemas.microsoft.com/office/powerpoint/2010/main" val="3368835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9634"/>
          </a:xfrm>
        </p:spPr>
        <p:txBody>
          <a:bodyPr>
            <a:normAutofit fontScale="90000"/>
          </a:bodyPr>
          <a:lstStyle/>
          <a:p>
            <a:pPr algn="ctr"/>
            <a:r>
              <a:rPr lang="en-GB" b="1" i="1" dirty="0" smtClean="0"/>
              <a:t/>
            </a:r>
            <a:br>
              <a:rPr lang="en-GB" b="1" i="1" dirty="0" smtClean="0"/>
            </a:br>
            <a:r>
              <a:rPr lang="en-GB" b="1" i="1" dirty="0" smtClean="0"/>
              <a:t>Pattern </a:t>
            </a:r>
            <a:r>
              <a:rPr lang="en-GB" b="1" i="1" dirty="0"/>
              <a:t>Layer</a:t>
            </a:r>
            <a:r>
              <a:rPr lang="en-GB" dirty="0"/>
              <a:t/>
            </a:r>
            <a:br>
              <a:rPr lang="en-GB" dirty="0"/>
            </a:br>
            <a:endParaRPr lang="en-GB" dirty="0"/>
          </a:p>
        </p:txBody>
      </p:sp>
      <p:sp>
        <p:nvSpPr>
          <p:cNvPr id="3" name="Content Placeholder 2"/>
          <p:cNvSpPr>
            <a:spLocks noGrp="1"/>
          </p:cNvSpPr>
          <p:nvPr>
            <p:ph idx="1"/>
          </p:nvPr>
        </p:nvSpPr>
        <p:spPr/>
        <p:txBody>
          <a:bodyPr/>
          <a:lstStyle/>
          <a:p>
            <a:r>
              <a:rPr lang="en-GB" dirty="0" smtClean="0"/>
              <a:t>Each </a:t>
            </a:r>
            <a:r>
              <a:rPr lang="en-GB" dirty="0"/>
              <a:t>case in the training data set has one neuron in this layer. It saves the values of the case’s predictor variables as well as the target value. A hidden neuron calculates the Euclidean distance between the test case and the neuron’s </a:t>
            </a:r>
            <a:r>
              <a:rPr lang="en-GB" dirty="0" err="1"/>
              <a:t>center</a:t>
            </a:r>
            <a:r>
              <a:rPr lang="en-GB" dirty="0"/>
              <a:t> point, then uses the sigma values to apply the </a:t>
            </a:r>
            <a:r>
              <a:rPr lang="en-GB" dirty="0">
                <a:hlinkClick r:id="rId2"/>
              </a:rPr>
              <a:t>radial basis kernel function</a:t>
            </a:r>
            <a:r>
              <a:rPr lang="en-GB" dirty="0"/>
              <a:t>.</a:t>
            </a:r>
          </a:p>
          <a:p>
            <a:pPr marL="0" indent="0">
              <a:buNone/>
            </a:pPr>
            <a:endParaRPr lang="en-GB" dirty="0"/>
          </a:p>
        </p:txBody>
      </p:sp>
    </p:spTree>
    <p:extLst>
      <p:ext uri="{BB962C8B-B14F-4D97-AF65-F5344CB8AC3E}">
        <p14:creationId xmlns:p14="http://schemas.microsoft.com/office/powerpoint/2010/main" val="2336863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8461"/>
          </a:xfrm>
        </p:spPr>
        <p:txBody>
          <a:bodyPr>
            <a:normAutofit fontScale="90000"/>
          </a:bodyPr>
          <a:lstStyle/>
          <a:p>
            <a:pPr algn="ctr"/>
            <a:r>
              <a:rPr lang="en-GB" b="1" i="1" dirty="0" smtClean="0"/>
              <a:t/>
            </a:r>
            <a:br>
              <a:rPr lang="en-GB" b="1" i="1" dirty="0" smtClean="0"/>
            </a:br>
            <a:r>
              <a:rPr lang="en-GB" b="1" i="1" dirty="0" smtClean="0"/>
              <a:t>Summation </a:t>
            </a:r>
            <a:r>
              <a:rPr lang="en-GB" b="1" i="1" dirty="0"/>
              <a:t>Layer</a:t>
            </a:r>
            <a:r>
              <a:rPr lang="en-GB" dirty="0"/>
              <a:t/>
            </a:r>
            <a:br>
              <a:rPr lang="en-GB" dirty="0"/>
            </a:br>
            <a:endParaRPr lang="en-GB" dirty="0"/>
          </a:p>
        </p:txBody>
      </p:sp>
      <p:sp>
        <p:nvSpPr>
          <p:cNvPr id="3" name="Content Placeholder 2"/>
          <p:cNvSpPr>
            <a:spLocks noGrp="1"/>
          </p:cNvSpPr>
          <p:nvPr>
            <p:ph idx="1"/>
          </p:nvPr>
        </p:nvSpPr>
        <p:spPr/>
        <p:txBody>
          <a:bodyPr/>
          <a:lstStyle/>
          <a:p>
            <a:r>
              <a:rPr lang="en-GB" dirty="0" smtClean="0"/>
              <a:t>Each </a:t>
            </a:r>
            <a:r>
              <a:rPr lang="en-GB" dirty="0"/>
              <a:t>category of the target variable has one pattern neuron in PNN. Each hidden neuron stores the actual target category of each training event; the weighted value output by a hidden neuron is only supplied to the pattern neuron that corresponds to the hidden neuron’s category. The values for the class that the pattern neurons represent are added together.</a:t>
            </a:r>
          </a:p>
          <a:p>
            <a:endParaRPr lang="en-GB" dirty="0"/>
          </a:p>
        </p:txBody>
      </p:sp>
    </p:spTree>
    <p:extLst>
      <p:ext uri="{BB962C8B-B14F-4D97-AF65-F5344CB8AC3E}">
        <p14:creationId xmlns:p14="http://schemas.microsoft.com/office/powerpoint/2010/main" val="3963144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5399"/>
          </a:xfrm>
        </p:spPr>
        <p:txBody>
          <a:bodyPr>
            <a:normAutofit fontScale="90000"/>
          </a:bodyPr>
          <a:lstStyle/>
          <a:p>
            <a:pPr algn="ctr"/>
            <a:r>
              <a:rPr lang="en-GB" b="1" i="1" dirty="0" smtClean="0"/>
              <a:t/>
            </a:r>
            <a:br>
              <a:rPr lang="en-GB" b="1" i="1" dirty="0" smtClean="0"/>
            </a:br>
            <a:r>
              <a:rPr lang="en-GB" b="1" i="1" dirty="0" smtClean="0"/>
              <a:t>Decision </a:t>
            </a:r>
            <a:r>
              <a:rPr lang="en-GB" b="1" i="1" dirty="0"/>
              <a:t>Layer</a:t>
            </a:r>
            <a:r>
              <a:rPr lang="en-GB" dirty="0"/>
              <a:t/>
            </a:r>
            <a:br>
              <a:rPr lang="en-GB" dirty="0"/>
            </a:br>
            <a:endParaRPr lang="en-GB" dirty="0"/>
          </a:p>
        </p:txBody>
      </p:sp>
      <p:sp>
        <p:nvSpPr>
          <p:cNvPr id="3" name="Content Placeholder 2"/>
          <p:cNvSpPr>
            <a:spLocks noGrp="1"/>
          </p:cNvSpPr>
          <p:nvPr>
            <p:ph idx="1"/>
          </p:nvPr>
        </p:nvSpPr>
        <p:spPr>
          <a:xfrm>
            <a:off x="838200" y="1545021"/>
            <a:ext cx="10515600" cy="4631942"/>
          </a:xfrm>
        </p:spPr>
        <p:txBody>
          <a:bodyPr/>
          <a:lstStyle/>
          <a:p>
            <a:r>
              <a:rPr lang="en-GB" dirty="0" smtClean="0"/>
              <a:t>The </a:t>
            </a:r>
            <a:r>
              <a:rPr lang="en-GB" dirty="0"/>
              <a:t>output layer compares the weighted votes accumulated in the pattern layer for each target category and utilizes the largest vote to predict the target category.</a:t>
            </a:r>
          </a:p>
          <a:p>
            <a:pPr marL="0" indent="0">
              <a:buNone/>
            </a:pPr>
            <a:endParaRPr lang="en-GB" dirty="0"/>
          </a:p>
        </p:txBody>
      </p:sp>
    </p:spTree>
    <p:extLst>
      <p:ext uri="{BB962C8B-B14F-4D97-AF65-F5344CB8AC3E}">
        <p14:creationId xmlns:p14="http://schemas.microsoft.com/office/powerpoint/2010/main" val="2236504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6930"/>
          </a:xfrm>
        </p:spPr>
        <p:txBody>
          <a:bodyPr>
            <a:normAutofit fontScale="90000"/>
          </a:bodyPr>
          <a:lstStyle/>
          <a:p>
            <a:pPr algn="ctr"/>
            <a:r>
              <a:rPr lang="en-GB" b="1" dirty="0" smtClean="0"/>
              <a:t/>
            </a:r>
            <a:br>
              <a:rPr lang="en-GB" b="1" dirty="0" smtClean="0"/>
            </a:br>
            <a:r>
              <a:rPr lang="en-GB" b="1" dirty="0" smtClean="0"/>
              <a:t>Algorithm </a:t>
            </a:r>
            <a:r>
              <a:rPr lang="en-GB" b="1" dirty="0"/>
              <a:t>of Probabilistic Neural Network</a:t>
            </a:r>
            <a:r>
              <a:rPr lang="en-GB" dirty="0"/>
              <a:t/>
            </a:r>
            <a:br>
              <a:rPr lang="en-GB" dirty="0"/>
            </a:br>
            <a:endParaRPr lang="en-GB" dirty="0"/>
          </a:p>
        </p:txBody>
      </p:sp>
      <p:sp>
        <p:nvSpPr>
          <p:cNvPr id="3" name="Content Placeholder 2"/>
          <p:cNvSpPr>
            <a:spLocks noGrp="1"/>
          </p:cNvSpPr>
          <p:nvPr>
            <p:ph idx="1"/>
          </p:nvPr>
        </p:nvSpPr>
        <p:spPr/>
        <p:txBody>
          <a:bodyPr/>
          <a:lstStyle/>
          <a:p>
            <a:pPr marL="0" indent="0">
              <a:buNone/>
            </a:pPr>
            <a:r>
              <a:rPr lang="en-GB" dirty="0" smtClean="0"/>
              <a:t>The </a:t>
            </a:r>
            <a:r>
              <a:rPr lang="en-GB" dirty="0"/>
              <a:t>training set’s exemplar feature vectors are provided to us. We know the class to which each one belongs. The PNN is configured as follows.</a:t>
            </a:r>
          </a:p>
          <a:p>
            <a:pPr fontAlgn="base"/>
            <a:r>
              <a:rPr lang="en-GB" dirty="0"/>
              <a:t>Input the file containing the exemplar vectors and class numbers.</a:t>
            </a:r>
          </a:p>
          <a:p>
            <a:pPr fontAlgn="base"/>
            <a:r>
              <a:rPr lang="en-GB" dirty="0"/>
              <a:t>Sort these into K sets, each of which contains one class of vectors.</a:t>
            </a:r>
          </a:p>
          <a:p>
            <a:pPr fontAlgn="base"/>
            <a:r>
              <a:rPr lang="en-GB" dirty="0"/>
              <a:t>Create a Gaussian function </a:t>
            </a:r>
            <a:r>
              <a:rPr lang="en-GB" dirty="0" err="1"/>
              <a:t>centered</a:t>
            </a:r>
            <a:r>
              <a:rPr lang="en-GB" dirty="0"/>
              <a:t> on each exemplar vector in set k, and then define the cumulative Gaussian output function for each k.</a:t>
            </a:r>
          </a:p>
          <a:p>
            <a:endParaRPr lang="en-GB" dirty="0"/>
          </a:p>
        </p:txBody>
      </p:sp>
    </p:spTree>
    <p:extLst>
      <p:ext uri="{BB962C8B-B14F-4D97-AF65-F5344CB8AC3E}">
        <p14:creationId xmlns:p14="http://schemas.microsoft.com/office/powerpoint/2010/main" val="3985655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0708"/>
          </a:xfrm>
        </p:spPr>
        <p:txBody>
          <a:bodyPr>
            <a:normAutofit fontScale="90000"/>
          </a:bodyPr>
          <a:lstStyle/>
          <a:p>
            <a:r>
              <a:rPr lang="en-GB" dirty="0" smtClean="0"/>
              <a:t/>
            </a:r>
            <a:br>
              <a:rPr lang="en-GB" dirty="0" smtClean="0"/>
            </a:br>
            <a:r>
              <a:rPr lang="en-GB" dirty="0" smtClean="0"/>
              <a:t>After </a:t>
            </a:r>
            <a:r>
              <a:rPr lang="en-GB" dirty="0"/>
              <a:t>we’ve defined the PNN, we can feed vectors into it and classify them as follows.</a:t>
            </a:r>
            <a:br>
              <a:rPr lang="en-GB" dirty="0"/>
            </a:br>
            <a:endParaRPr lang="en-GB" dirty="0"/>
          </a:p>
        </p:txBody>
      </p:sp>
      <p:sp>
        <p:nvSpPr>
          <p:cNvPr id="3" name="Content Placeholder 2"/>
          <p:cNvSpPr>
            <a:spLocks noGrp="1"/>
          </p:cNvSpPr>
          <p:nvPr>
            <p:ph idx="1"/>
          </p:nvPr>
        </p:nvSpPr>
        <p:spPr>
          <a:xfrm>
            <a:off x="838200" y="1497724"/>
            <a:ext cx="10515600" cy="4679239"/>
          </a:xfrm>
        </p:spPr>
        <p:txBody>
          <a:bodyPr>
            <a:normAutofit/>
          </a:bodyPr>
          <a:lstStyle/>
          <a:p>
            <a:pPr fontAlgn="base"/>
            <a:r>
              <a:rPr lang="en-GB" dirty="0" smtClean="0"/>
              <a:t>Read </a:t>
            </a:r>
            <a:r>
              <a:rPr lang="en-GB" dirty="0"/>
              <a:t>the input vector and assign the Gaussian function according to their performance in each category.</a:t>
            </a:r>
          </a:p>
          <a:p>
            <a:pPr fontAlgn="base"/>
            <a:r>
              <a:rPr lang="en-GB" dirty="0"/>
              <a:t>For each cluster of hidden nodes, compute all ‘Gaussian functional useful values’ at the hidden nodes.</a:t>
            </a:r>
          </a:p>
          <a:p>
            <a:pPr fontAlgn="base"/>
            <a:r>
              <a:rPr lang="en-GB" dirty="0"/>
              <a:t>Feed all of the Gaussian functional values from the hidden node cluster to the cluster’s single output node.</a:t>
            </a:r>
          </a:p>
          <a:p>
            <a:pPr fontAlgn="base"/>
            <a:r>
              <a:rPr lang="en-GB" dirty="0"/>
              <a:t>For each category output node, add all of the inputs and multiply by a constant.</a:t>
            </a:r>
          </a:p>
          <a:p>
            <a:pPr fontAlgn="base"/>
            <a:r>
              <a:rPr lang="en-GB" dirty="0"/>
              <a:t>Determine the most valuable of all the useful values added together at the output nodes.</a:t>
            </a:r>
          </a:p>
          <a:p>
            <a:pPr marL="0" indent="0">
              <a:buNone/>
            </a:pPr>
            <a:endParaRPr lang="en-GB" dirty="0"/>
          </a:p>
        </p:txBody>
      </p:sp>
    </p:spTree>
    <p:extLst>
      <p:ext uri="{BB962C8B-B14F-4D97-AF65-F5344CB8AC3E}">
        <p14:creationId xmlns:p14="http://schemas.microsoft.com/office/powerpoint/2010/main" val="2021465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5E04C73240A9647A26A0F527010D34F" ma:contentTypeVersion="4" ma:contentTypeDescription="Create a new document." ma:contentTypeScope="" ma:versionID="5a29883dae9dd00c19271b3c4a16f64a">
  <xsd:schema xmlns:xsd="http://www.w3.org/2001/XMLSchema" xmlns:xs="http://www.w3.org/2001/XMLSchema" xmlns:p="http://schemas.microsoft.com/office/2006/metadata/properties" xmlns:ns2="e3043434-6493-4319-9f16-cdd211212f4b" targetNamespace="http://schemas.microsoft.com/office/2006/metadata/properties" ma:root="true" ma:fieldsID="8b00a6571ee22bf1e6b168b7557d4b95" ns2:_="">
    <xsd:import namespace="e3043434-6493-4319-9f16-cdd211212f4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043434-6493-4319-9f16-cdd211212f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A7F0EA-C428-48E1-AE09-62627F9AAB92}">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http://purl.org/dc/terms/"/>
    <ds:schemaRef ds:uri="e3043434-6493-4319-9f16-cdd211212f4b"/>
    <ds:schemaRef ds:uri="http://www.w3.org/XML/1998/namespace"/>
    <ds:schemaRef ds:uri="http://purl.org/dc/dcmitype/"/>
  </ds:schemaRefs>
</ds:datastoreItem>
</file>

<file path=customXml/itemProps2.xml><?xml version="1.0" encoding="utf-8"?>
<ds:datastoreItem xmlns:ds="http://schemas.openxmlformats.org/officeDocument/2006/customXml" ds:itemID="{4C6E499A-7130-45BE-BFC6-E198F74CE7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043434-6493-4319-9f16-cdd211212f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8DA1B51-18E6-49F9-8B75-54A3A6BED7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5489</TotalTime>
  <Words>607</Words>
  <Application>Microsoft Office PowerPoint</Application>
  <PresentationFormat>Widescreen</PresentationFormat>
  <Paragraphs>49</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Probabilistic Neural Networks</vt:lpstr>
      <vt:lpstr>Probabilistic Neural Networks</vt:lpstr>
      <vt:lpstr>Structure of Probabilistic Neural Networks</vt:lpstr>
      <vt:lpstr> Input Layer </vt:lpstr>
      <vt:lpstr> Pattern Layer </vt:lpstr>
      <vt:lpstr> Summation Layer </vt:lpstr>
      <vt:lpstr> Decision Layer </vt:lpstr>
      <vt:lpstr> Algorithm of Probabilistic Neural Network </vt:lpstr>
      <vt:lpstr> After we’ve defined the PNN, we can feed vectors into it and classify them as follows. </vt:lpstr>
      <vt:lpstr> Advantages and Disadvantages of Probabilistic Neural Networks </vt:lpstr>
      <vt:lpstr> Disadvantages </vt:lpstr>
      <vt:lpstr> Applications of Probabilistic Neural Network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RNN</dc:title>
  <dc:creator>HP</dc:creator>
  <cp:lastModifiedBy>Admin</cp:lastModifiedBy>
  <cp:revision>120</cp:revision>
  <dcterms:created xsi:type="dcterms:W3CDTF">2022-04-12T10:54:03Z</dcterms:created>
  <dcterms:modified xsi:type="dcterms:W3CDTF">2023-05-19T07:55:38Z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0x010100B5E04C73240A9647A26A0F527010D34F</vt:lpwstr>
  </property>
</Properties>
</file>