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9" r:id="rId11"/>
    <p:sldId id="266" r:id="rId12"/>
    <p:sldId id="267" r:id="rId13"/>
    <p:sldId id="268" r:id="rId14"/>
    <p:sldId id="269" r:id="rId15"/>
    <p:sldId id="31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6" autoAdjust="0"/>
    <p:restoredTop sz="94660"/>
  </p:normalViewPr>
  <p:slideViewPr>
    <p:cSldViewPr>
      <p:cViewPr varScale="1">
        <p:scale>
          <a:sx n="97" d="100"/>
          <a:sy n="97" d="100"/>
        </p:scale>
        <p:origin x="5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A758C-3C4D-47EF-A49E-841D7993C37E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2A254-69F3-4B24-BC56-428096F7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68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2A254-69F3-4B24-BC56-428096F728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2A254-69F3-4B24-BC56-428096F728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9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2A254-69F3-4B24-BC56-428096F7286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95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2A254-69F3-4B24-BC56-428096F72863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9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IN" spc="-30" smtClean="0"/>
              <a:t>‹#›</a:t>
            </a:fld>
            <a:endParaRPr lang="en-IN" spc="-3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IN" spc="-30" smtClean="0"/>
              <a:t>‹#›</a:t>
            </a:fld>
            <a:endParaRPr lang="en-IN" spc="-3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IN" spc="-30" smtClean="0"/>
              <a:t>‹#›</a:t>
            </a:fld>
            <a:endParaRPr lang="en-IN" spc="-3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5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9E4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F4093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344346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IN" spc="-30" smtClean="0"/>
              <a:t>‹#›</a:t>
            </a:fld>
            <a:endParaRPr lang="en-IN" spc="-3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IN" spc="-30" smtClean="0"/>
              <a:t>‹#›</a:t>
            </a:fld>
            <a:endParaRPr lang="en-IN" spc="-3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IN" spc="-30" smtClean="0"/>
              <a:t>‹#›</a:t>
            </a:fld>
            <a:endParaRPr lang="en-IN" spc="-3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5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IN" spc="-30" smtClean="0"/>
              <a:t>‹#›</a:t>
            </a:fld>
            <a:endParaRPr lang="en-IN" spc="-3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2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IN" spc="-30" smtClean="0"/>
              <a:t>‹#›</a:t>
            </a:fld>
            <a:endParaRPr lang="en-IN" spc="-3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IN" spc="-30" smtClean="0"/>
              <a:t>‹#›</a:t>
            </a:fld>
            <a:endParaRPr lang="en-IN" spc="-30" dirty="0"/>
          </a:p>
        </p:txBody>
      </p:sp>
    </p:spTree>
    <p:extLst>
      <p:ext uri="{BB962C8B-B14F-4D97-AF65-F5344CB8AC3E}">
        <p14:creationId xmlns:p14="http://schemas.microsoft.com/office/powerpoint/2010/main" val="6104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IN" spc="-30" smtClean="0"/>
              <a:t>‹#›</a:t>
            </a:fld>
            <a:endParaRPr lang="en-IN" spc="-3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92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IN" spc="-30" smtClean="0"/>
              <a:t>‹#›</a:t>
            </a:fld>
            <a:endParaRPr lang="en-IN" spc="-3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IN" spc="-30" smtClean="0"/>
              <a:t>‹#›</a:t>
            </a:fld>
            <a:endParaRPr lang="en-IN" spc="-3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1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CORPORATE CLASSIFIEDS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5760" y="2994205"/>
            <a:ext cx="4492204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chemeClr val="accent1"/>
                </a:solidFill>
                <a:latin typeface="Tahoma"/>
                <a:cs typeface="Tahoma"/>
              </a:rPr>
              <a:t>Your personal Online Exchange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C995-1901-BB64-7ADC-6C14DD13C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114550"/>
            <a:ext cx="6472835" cy="75969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sz="4000" dirty="0"/>
              <a:t>AUTH MICROSERVICES</a:t>
            </a:r>
          </a:p>
        </p:txBody>
      </p:sp>
    </p:spTree>
    <p:extLst>
      <p:ext uri="{BB962C8B-B14F-4D97-AF65-F5344CB8AC3E}">
        <p14:creationId xmlns:p14="http://schemas.microsoft.com/office/powerpoint/2010/main" val="5906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3000" y="846055"/>
            <a:ext cx="281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REST ENDPOINTS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6400" y="1378596"/>
            <a:ext cx="6596098" cy="82907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>
              <a:lnSpc>
                <a:spcPct val="150000"/>
              </a:lnSpc>
              <a:spcBef>
                <a:spcPts val="285"/>
              </a:spcBef>
              <a:buClr>
                <a:srgbClr val="FFFFFF"/>
              </a:buClr>
              <a:buSzPct val="133333"/>
              <a:tabLst>
                <a:tab pos="443230" algn="l"/>
                <a:tab pos="443865" algn="l"/>
              </a:tabLst>
            </a:pPr>
            <a:r>
              <a:rPr sz="1800" b="1" spc="-5" dirty="0">
                <a:latin typeface="Arial"/>
                <a:cs typeface="Arial"/>
              </a:rPr>
              <a:t>/login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to log in the employee and generate </a:t>
            </a:r>
            <a:r>
              <a:rPr sz="1800" spc="-5" dirty="0" err="1">
                <a:solidFill>
                  <a:schemeClr val="accent1"/>
                </a:solidFill>
                <a:latin typeface="Arial MT"/>
                <a:cs typeface="Arial MT"/>
              </a:rPr>
              <a:t>jwt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 token</a:t>
            </a:r>
            <a:endParaRPr sz="18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12065">
              <a:lnSpc>
                <a:spcPct val="150000"/>
              </a:lnSpc>
              <a:spcBef>
                <a:spcPts val="115"/>
              </a:spcBef>
              <a:buClr>
                <a:srgbClr val="FFFFFF"/>
              </a:buClr>
              <a:buSzPct val="133333"/>
              <a:tabLst>
                <a:tab pos="443230" algn="l"/>
                <a:tab pos="443865" algn="l"/>
              </a:tabLst>
            </a:pPr>
            <a:r>
              <a:rPr sz="1800" b="1" spc="-5" dirty="0">
                <a:latin typeface="Arial"/>
                <a:cs typeface="Arial"/>
              </a:rPr>
              <a:t>/validate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validate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jwt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token</a:t>
            </a:r>
            <a:endParaRPr sz="1800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43000" y="2539191"/>
            <a:ext cx="4371975" cy="1809750"/>
            <a:chOff x="845775" y="2933824"/>
            <a:chExt cx="4371975" cy="180975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300" y="2943350"/>
              <a:ext cx="4352924" cy="17906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50537" y="2938587"/>
              <a:ext cx="4362450" cy="1800225"/>
            </a:xfrm>
            <a:custGeom>
              <a:avLst/>
              <a:gdLst/>
              <a:ahLst/>
              <a:cxnLst/>
              <a:rect l="l" t="t" r="r" b="b"/>
              <a:pathLst>
                <a:path w="4362450" h="1800225">
                  <a:moveTo>
                    <a:pt x="0" y="0"/>
                  </a:moveTo>
                  <a:lnTo>
                    <a:pt x="4362449" y="0"/>
                  </a:lnTo>
                  <a:lnTo>
                    <a:pt x="4362449" y="1800224"/>
                  </a:lnTo>
                  <a:lnTo>
                    <a:pt x="0" y="18002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19493" y="3562350"/>
            <a:ext cx="2453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accent1"/>
                </a:solidFill>
                <a:latin typeface="Arial MT"/>
                <a:cs typeface="Arial MT"/>
              </a:rPr>
              <a:t>A look at swagger.html for auth  microservice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F71E559-D690-04E6-DD15-5A549D78B189}"/>
              </a:ext>
            </a:extLst>
          </p:cNvPr>
          <p:cNvSpPr/>
          <p:nvPr/>
        </p:nvSpPr>
        <p:spPr>
          <a:xfrm>
            <a:off x="1219200" y="1604375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9E7A090-DF6A-D871-55C0-908C233F1FED}"/>
              </a:ext>
            </a:extLst>
          </p:cNvPr>
          <p:cNvSpPr/>
          <p:nvPr/>
        </p:nvSpPr>
        <p:spPr>
          <a:xfrm>
            <a:off x="1219200" y="203835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614" y="1581150"/>
            <a:ext cx="8555786" cy="1309703"/>
            <a:chOff x="379587" y="1283112"/>
            <a:chExt cx="8679180" cy="1309703"/>
          </a:xfrm>
        </p:grpSpPr>
        <p:sp>
          <p:nvSpPr>
            <p:cNvPr id="4" name="object 4"/>
            <p:cNvSpPr/>
            <p:nvPr/>
          </p:nvSpPr>
          <p:spPr>
            <a:xfrm>
              <a:off x="506425" y="255090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350" y="1287875"/>
              <a:ext cx="8669599" cy="12838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9587" y="1283112"/>
              <a:ext cx="8679180" cy="1293495"/>
            </a:xfrm>
            <a:custGeom>
              <a:avLst/>
              <a:gdLst/>
              <a:ahLst/>
              <a:cxnLst/>
              <a:rect l="l" t="t" r="r" b="b"/>
              <a:pathLst>
                <a:path w="8679180" h="1293495">
                  <a:moveTo>
                    <a:pt x="0" y="0"/>
                  </a:moveTo>
                  <a:lnTo>
                    <a:pt x="8679124" y="0"/>
                  </a:lnTo>
                  <a:lnTo>
                    <a:pt x="8679124" y="1293399"/>
                  </a:lnTo>
                  <a:lnTo>
                    <a:pt x="0" y="1293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870493"/>
            <a:ext cx="41146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Rest Controller (a gist)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9587" y="3409950"/>
            <a:ext cx="8555786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8318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One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mappings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controller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login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user)</a:t>
            </a:r>
            <a:endParaRPr lang="en-US" sz="1400" spc="-5" dirty="0">
              <a:latin typeface="Arial MT"/>
              <a:cs typeface="Arial MT"/>
            </a:endParaRPr>
          </a:p>
          <a:p>
            <a:pPr marL="91440" marR="83185" algn="ctr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 MT"/>
              <a:cs typeface="Arial MT"/>
            </a:endParaRPr>
          </a:p>
          <a:p>
            <a:pPr marL="12065" marR="5080" indent="3175"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Rest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controller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calls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UserServiceImpl.java where all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necessary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details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 implemented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47750"/>
            <a:ext cx="193423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AUTH 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5000" y="173953"/>
            <a:ext cx="6553200" cy="4795593"/>
            <a:chOff x="2288550" y="0"/>
            <a:chExt cx="6855459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8075" y="0"/>
              <a:ext cx="6845924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93312" y="0"/>
              <a:ext cx="0" cy="5143500"/>
            </a:xfrm>
            <a:custGeom>
              <a:avLst/>
              <a:gdLst/>
              <a:ahLst/>
              <a:cxnLst/>
              <a:rect l="l" t="t" r="r" b="b"/>
              <a:pathLst>
                <a:path h="5143500">
                  <a:moveTo>
                    <a:pt x="0" y="5143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3734" y="951473"/>
            <a:ext cx="395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EXCEPTION HANDLING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4563" y="1333629"/>
            <a:ext cx="7121237" cy="12188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43230" indent="-431165" algn="just">
              <a:lnSpc>
                <a:spcPct val="150000"/>
              </a:lnSpc>
              <a:spcBef>
                <a:spcPts val="65"/>
              </a:spcBef>
              <a:buSzPct val="133333"/>
              <a:buFont typeface="MS PGothic"/>
              <a:buChar char="-"/>
              <a:tabLst>
                <a:tab pos="443230" algn="l"/>
                <a:tab pos="443865" algn="l"/>
              </a:tabLst>
            </a:pPr>
            <a:endParaRPr lang="en-IN" sz="1800" spc="-5" dirty="0">
              <a:solidFill>
                <a:schemeClr val="accent1"/>
              </a:solidFill>
              <a:cs typeface="Arial MT"/>
            </a:endParaRPr>
          </a:p>
          <a:p>
            <a:pPr marL="443230" indent="-431165" algn="just">
              <a:lnSpc>
                <a:spcPct val="150000"/>
              </a:lnSpc>
              <a:spcBef>
                <a:spcPts val="65"/>
              </a:spcBef>
              <a:buSzPct val="133333"/>
              <a:buFont typeface="MS PGothic"/>
              <a:buChar char="-"/>
              <a:tabLst>
                <a:tab pos="443230" algn="l"/>
                <a:tab pos="443865" algn="l"/>
              </a:tabLst>
            </a:pPr>
            <a:r>
              <a:rPr sz="1800" spc="-5" dirty="0">
                <a:cs typeface="Arial MT"/>
              </a:rPr>
              <a:t>Rest</a:t>
            </a:r>
            <a:r>
              <a:rPr sz="1800" spc="-15" dirty="0">
                <a:cs typeface="Arial MT"/>
              </a:rPr>
              <a:t> </a:t>
            </a:r>
            <a:r>
              <a:rPr sz="1800" spc="-5" dirty="0">
                <a:cs typeface="Arial MT"/>
              </a:rPr>
              <a:t>Exception</a:t>
            </a:r>
            <a:r>
              <a:rPr sz="1800" spc="-20" dirty="0">
                <a:cs typeface="Arial MT"/>
              </a:rPr>
              <a:t> </a:t>
            </a:r>
            <a:r>
              <a:rPr sz="1800" spc="-5" dirty="0">
                <a:cs typeface="Arial MT"/>
              </a:rPr>
              <a:t>handler</a:t>
            </a:r>
            <a:r>
              <a:rPr sz="1800" spc="-15" dirty="0"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cs typeface="Arial MT"/>
              </a:rPr>
              <a:t>-</a:t>
            </a:r>
            <a:r>
              <a:rPr sz="1800" spc="-10" dirty="0">
                <a:solidFill>
                  <a:schemeClr val="accent1"/>
                </a:solidFill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cs typeface="Arial MT"/>
              </a:rPr>
              <a:t>to</a:t>
            </a:r>
            <a:r>
              <a:rPr sz="1800" spc="-15" dirty="0">
                <a:solidFill>
                  <a:schemeClr val="accent1"/>
                </a:solidFill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cs typeface="Arial MT"/>
              </a:rPr>
              <a:t>handle</a:t>
            </a:r>
            <a:r>
              <a:rPr sz="1800" spc="-15" dirty="0">
                <a:solidFill>
                  <a:schemeClr val="accent1"/>
                </a:solidFill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cs typeface="Arial MT"/>
              </a:rPr>
              <a:t>all</a:t>
            </a:r>
            <a:r>
              <a:rPr sz="1800" spc="-10" dirty="0">
                <a:solidFill>
                  <a:schemeClr val="accent1"/>
                </a:solidFill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cs typeface="Arial MT"/>
              </a:rPr>
              <a:t>the</a:t>
            </a:r>
            <a:r>
              <a:rPr lang="en-US" dirty="0">
                <a:solidFill>
                  <a:schemeClr val="accent1"/>
                </a:solidFill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cs typeface="Arial MT"/>
              </a:rPr>
              <a:t>exceptions that occurs in the </a:t>
            </a:r>
            <a:r>
              <a:rPr sz="1800" dirty="0">
                <a:solidFill>
                  <a:schemeClr val="accent1"/>
                </a:solidFill>
                <a:cs typeface="Arial MT"/>
              </a:rPr>
              <a:t>microservice </a:t>
            </a:r>
            <a:r>
              <a:rPr sz="1800" spc="-5" dirty="0">
                <a:solidFill>
                  <a:schemeClr val="accent1"/>
                </a:solidFill>
                <a:cs typeface="Arial MT"/>
              </a:rPr>
              <a:t>with </a:t>
            </a:r>
            <a:r>
              <a:rPr sz="1800" spc="-490" dirty="0">
                <a:solidFill>
                  <a:schemeClr val="accent1"/>
                </a:solidFill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cs typeface="Arial MT"/>
              </a:rPr>
              <a:t>proper</a:t>
            </a:r>
            <a:r>
              <a:rPr sz="1800" spc="-10" dirty="0">
                <a:solidFill>
                  <a:schemeClr val="accent1"/>
                </a:solidFill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cs typeface="Arial MT"/>
              </a:rPr>
              <a:t>status</a:t>
            </a:r>
            <a:r>
              <a:rPr sz="1800" spc="-5" dirty="0">
                <a:solidFill>
                  <a:schemeClr val="accent1"/>
                </a:solidFill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cs typeface="Arial MT"/>
              </a:rPr>
              <a:t>code</a:t>
            </a:r>
            <a:r>
              <a:rPr lang="en-US" sz="1800" dirty="0">
                <a:solidFill>
                  <a:schemeClr val="accent1"/>
                </a:solidFill>
                <a:cs typeface="Arial MT"/>
              </a:rPr>
              <a:t>.</a:t>
            </a:r>
            <a:endParaRPr sz="1800" dirty="0">
              <a:solidFill>
                <a:schemeClr val="accent1"/>
              </a:solidFill>
              <a:cs typeface="Arial MT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D07318-12FF-7B92-F16E-0A3FC2938AB2}"/>
              </a:ext>
            </a:extLst>
          </p:cNvPr>
          <p:cNvSpPr/>
          <p:nvPr/>
        </p:nvSpPr>
        <p:spPr>
          <a:xfrm>
            <a:off x="1184563" y="1885950"/>
            <a:ext cx="27420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A4855C-3979-13A2-812D-7D8234017EBC}"/>
              </a:ext>
            </a:extLst>
          </p:cNvPr>
          <p:cNvSpPr/>
          <p:nvPr/>
        </p:nvSpPr>
        <p:spPr>
          <a:xfrm>
            <a:off x="1173593" y="2800350"/>
            <a:ext cx="27420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403C4-051E-AA06-EBC7-8FC19501DF4B}"/>
              </a:ext>
            </a:extLst>
          </p:cNvPr>
          <p:cNvSpPr txBox="1"/>
          <p:nvPr/>
        </p:nvSpPr>
        <p:spPr>
          <a:xfrm>
            <a:off x="1569607" y="2590671"/>
            <a:ext cx="6736193" cy="45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just">
              <a:lnSpc>
                <a:spcPct val="150000"/>
              </a:lnSpc>
              <a:spcBef>
                <a:spcPts val="434"/>
              </a:spcBef>
              <a:buSzPct val="133333"/>
              <a:tabLst>
                <a:tab pos="443230" algn="l"/>
                <a:tab pos="443865" algn="l"/>
              </a:tabLst>
            </a:pPr>
            <a:r>
              <a:rPr lang="en-US" spc="-5" dirty="0">
                <a:cs typeface="Arial MT"/>
              </a:rPr>
              <a:t>U</a:t>
            </a:r>
            <a:r>
              <a:rPr lang="en-US" sz="1800" spc="-5" dirty="0">
                <a:cs typeface="Arial MT"/>
              </a:rPr>
              <a:t>nauthorized Exception </a:t>
            </a:r>
            <a:r>
              <a:rPr lang="en-US" sz="1800" dirty="0">
                <a:solidFill>
                  <a:schemeClr val="accent1"/>
                </a:solidFill>
                <a:cs typeface="Arial MT"/>
              </a:rPr>
              <a:t>- </a:t>
            </a:r>
            <a:r>
              <a:rPr lang="en-US" sz="1800" spc="-5" dirty="0">
                <a:solidFill>
                  <a:schemeClr val="accent1"/>
                </a:solidFill>
                <a:cs typeface="Arial MT"/>
              </a:rPr>
              <a:t>thrown when the user </a:t>
            </a:r>
            <a:r>
              <a:rPr lang="en-US" sz="1800" spc="-490" dirty="0">
                <a:solidFill>
                  <a:schemeClr val="accent1"/>
                </a:solidFill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cs typeface="Arial MT"/>
              </a:rPr>
              <a:t>is</a:t>
            </a:r>
            <a:r>
              <a:rPr lang="en-US" sz="1800" spc="-10" dirty="0">
                <a:solidFill>
                  <a:schemeClr val="accent1"/>
                </a:solidFill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cs typeface="Arial MT"/>
              </a:rPr>
              <a:t>invalid.</a:t>
            </a:r>
            <a:endParaRPr lang="en-US" sz="1800" dirty="0">
              <a:solidFill>
                <a:schemeClr val="accent1"/>
              </a:solidFill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 animBg="1"/>
      <p:bldP spid="30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6524-4307-BED4-B38E-B7B4AC423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114550"/>
            <a:ext cx="6472835" cy="75969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sz="4000" dirty="0"/>
              <a:t>EMPLOYEE MICROSERVICE</a:t>
            </a:r>
          </a:p>
        </p:txBody>
      </p:sp>
    </p:spTree>
    <p:extLst>
      <p:ext uri="{BB962C8B-B14F-4D97-AF65-F5344CB8AC3E}">
        <p14:creationId xmlns:p14="http://schemas.microsoft.com/office/powerpoint/2010/main" val="351861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799" y="884604"/>
            <a:ext cx="2967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REST ENDPOINTS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2782" y="2749266"/>
            <a:ext cx="6934201" cy="8187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algn="just">
              <a:lnSpc>
                <a:spcPct val="150000"/>
              </a:lnSpc>
              <a:spcBef>
                <a:spcPts val="290"/>
              </a:spcBef>
              <a:buClr>
                <a:srgbClr val="FFFFFF"/>
              </a:buClr>
              <a:buSzPct val="133333"/>
              <a:tabLst>
                <a:tab pos="443230" algn="l"/>
                <a:tab pos="443865" algn="l"/>
              </a:tabLst>
            </a:pPr>
            <a:r>
              <a:rPr sz="1800" spc="-5" dirty="0">
                <a:latin typeface="+mj-lt"/>
                <a:cs typeface="Arial"/>
              </a:rPr>
              <a:t>/employee/viewMostLiked/{id}</a:t>
            </a:r>
            <a:r>
              <a:rPr sz="1800" spc="25" dirty="0">
                <a:solidFill>
                  <a:schemeClr val="accent1"/>
                </a:solidFill>
                <a:latin typeface="+mj-lt"/>
                <a:cs typeface="Arial"/>
              </a:rPr>
              <a:t> </a:t>
            </a:r>
            <a:r>
              <a:rPr sz="1800" dirty="0">
                <a:solidFill>
                  <a:schemeClr val="accent1"/>
                </a:solidFill>
                <a:latin typeface="+mj-lt"/>
                <a:cs typeface="Arial MT"/>
              </a:rPr>
              <a:t>-</a:t>
            </a:r>
            <a:r>
              <a:rPr sz="1800" spc="-2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+mj-lt"/>
                <a:cs typeface="Arial MT"/>
              </a:rPr>
              <a:t>to</a:t>
            </a:r>
            <a:r>
              <a:rPr sz="1800" spc="-2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+mj-lt"/>
                <a:cs typeface="Arial MT"/>
              </a:rPr>
              <a:t>view</a:t>
            </a:r>
            <a:r>
              <a:rPr sz="1800" spc="-2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+mj-lt"/>
                <a:cs typeface="Arial MT"/>
              </a:rPr>
              <a:t>top</a:t>
            </a:r>
            <a:r>
              <a:rPr sz="1800" spc="-15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+mj-lt"/>
                <a:cs typeface="Arial MT"/>
              </a:rPr>
              <a:t>3</a:t>
            </a:r>
            <a:r>
              <a:rPr lang="en-US" sz="180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+mj-lt"/>
                <a:cs typeface="Arial MT"/>
              </a:rPr>
              <a:t>most </a:t>
            </a:r>
            <a:r>
              <a:rPr sz="1800" spc="-5" dirty="0">
                <a:solidFill>
                  <a:schemeClr val="accent1"/>
                </a:solidFill>
                <a:latin typeface="+mj-lt"/>
                <a:cs typeface="Arial MT"/>
              </a:rPr>
              <a:t>liked </a:t>
            </a:r>
            <a:r>
              <a:rPr sz="1800" spc="-10" dirty="0">
                <a:solidFill>
                  <a:schemeClr val="accent1"/>
                </a:solidFill>
                <a:latin typeface="+mj-lt"/>
                <a:cs typeface="Arial MT"/>
              </a:rPr>
              <a:t>offers </a:t>
            </a:r>
            <a:r>
              <a:rPr sz="1800" spc="-5" dirty="0">
                <a:solidFill>
                  <a:schemeClr val="accent1"/>
                </a:solidFill>
                <a:latin typeface="+mj-lt"/>
                <a:cs typeface="Arial MT"/>
              </a:rPr>
              <a:t>of the employee by id </a:t>
            </a:r>
            <a:r>
              <a:rPr sz="1800" spc="-49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+mj-lt"/>
                <a:cs typeface="Arial MT"/>
              </a:rPr>
              <a:t>parameter</a:t>
            </a:r>
            <a:r>
              <a:rPr lang="en-US" sz="1800" spc="-5" dirty="0">
                <a:solidFill>
                  <a:schemeClr val="accent1"/>
                </a:solidFill>
                <a:latin typeface="+mj-lt"/>
                <a:cs typeface="Arial MT"/>
              </a:rPr>
              <a:t>.</a:t>
            </a:r>
            <a:endParaRPr sz="1800" dirty="0">
              <a:solidFill>
                <a:schemeClr val="accent1"/>
              </a:solidFill>
              <a:latin typeface="+mj-lt"/>
              <a:cs typeface="Arial M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80C95AF-267D-F136-0011-9BF46A26F117}"/>
              </a:ext>
            </a:extLst>
          </p:cNvPr>
          <p:cNvSpPr/>
          <p:nvPr/>
        </p:nvSpPr>
        <p:spPr>
          <a:xfrm>
            <a:off x="1143000" y="1727375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1A42238-7B3C-B3F9-2363-C33D2B12ABB6}"/>
              </a:ext>
            </a:extLst>
          </p:cNvPr>
          <p:cNvSpPr/>
          <p:nvPr/>
        </p:nvSpPr>
        <p:spPr>
          <a:xfrm>
            <a:off x="1143000" y="2157797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994E6D1-0F48-4B51-F36D-8B9D70426645}"/>
              </a:ext>
            </a:extLst>
          </p:cNvPr>
          <p:cNvSpPr/>
          <p:nvPr/>
        </p:nvSpPr>
        <p:spPr>
          <a:xfrm>
            <a:off x="1143000" y="2961279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60D1F-E476-5907-8519-971BA0A0ACD2}"/>
              </a:ext>
            </a:extLst>
          </p:cNvPr>
          <p:cNvSpPr txBox="1"/>
          <p:nvPr/>
        </p:nvSpPr>
        <p:spPr>
          <a:xfrm>
            <a:off x="1308719" y="1525824"/>
            <a:ext cx="6934200" cy="45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6985" algn="just">
              <a:lnSpc>
                <a:spcPct val="150000"/>
              </a:lnSpc>
              <a:spcBef>
                <a:spcPts val="285"/>
              </a:spcBef>
              <a:buClr>
                <a:srgbClr val="FFFFFF"/>
              </a:buClr>
              <a:buSzPct val="133333"/>
              <a:tabLst>
                <a:tab pos="443230" algn="l"/>
                <a:tab pos="443865" algn="l"/>
              </a:tabLst>
            </a:pPr>
            <a:r>
              <a:rPr lang="en-US" sz="1800" spc="-5" dirty="0">
                <a:latin typeface="+mj-lt"/>
                <a:cs typeface="Arial"/>
              </a:rPr>
              <a:t>/employee/</a:t>
            </a:r>
            <a:r>
              <a:rPr lang="en-US" sz="1800" spc="-5" dirty="0" err="1">
                <a:latin typeface="+mj-lt"/>
                <a:cs typeface="Arial"/>
              </a:rPr>
              <a:t>viewProfile</a:t>
            </a:r>
            <a:r>
              <a:rPr lang="en-US" sz="1800" spc="-5" dirty="0">
                <a:latin typeface="+mj-lt"/>
                <a:cs typeface="Arial"/>
              </a:rPr>
              <a:t>/{id} </a:t>
            </a:r>
            <a:r>
              <a:rPr lang="en-US" sz="1800" dirty="0">
                <a:solidFill>
                  <a:schemeClr val="accent1"/>
                </a:solidFill>
                <a:latin typeface="+mj-lt"/>
                <a:cs typeface="Arial MT"/>
              </a:rPr>
              <a:t>- </a:t>
            </a:r>
            <a:r>
              <a:rPr lang="en-US" sz="1800" spc="-5" dirty="0">
                <a:solidFill>
                  <a:schemeClr val="accent1"/>
                </a:solidFill>
                <a:latin typeface="+mj-lt"/>
                <a:cs typeface="Arial MT"/>
              </a:rPr>
              <a:t>to </a:t>
            </a:r>
            <a:r>
              <a:rPr lang="en-US" sz="1800" dirty="0">
                <a:solidFill>
                  <a:schemeClr val="accent1"/>
                </a:solidFill>
                <a:latin typeface="+mj-lt"/>
                <a:cs typeface="Arial MT"/>
              </a:rPr>
              <a:t>view </a:t>
            </a:r>
            <a:r>
              <a:rPr lang="en-US" sz="1800" spc="-5" dirty="0">
                <a:solidFill>
                  <a:schemeClr val="accent1"/>
                </a:solidFill>
                <a:latin typeface="+mj-lt"/>
                <a:cs typeface="Arial MT"/>
              </a:rPr>
              <a:t>employee </a:t>
            </a:r>
            <a:r>
              <a:rPr lang="en-US" sz="1800" spc="-49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+mj-lt"/>
                <a:cs typeface="Arial MT"/>
              </a:rPr>
              <a:t>details</a:t>
            </a:r>
            <a:r>
              <a:rPr lang="en-US" sz="1800" spc="-1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+mj-lt"/>
                <a:cs typeface="Arial MT"/>
              </a:rPr>
              <a:t>by id</a:t>
            </a:r>
            <a:r>
              <a:rPr lang="en-US" sz="1800" spc="-1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+mj-lt"/>
                <a:cs typeface="Arial MT"/>
              </a:rPr>
              <a:t>parameter.</a:t>
            </a:r>
            <a:endParaRPr lang="en-US" sz="1800" dirty="0">
              <a:solidFill>
                <a:schemeClr val="accent1"/>
              </a:solidFill>
              <a:latin typeface="+mj-lt"/>
              <a:cs typeface="Arial M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71CCB-8761-454F-6F1C-CA6A685C2CAF}"/>
              </a:ext>
            </a:extLst>
          </p:cNvPr>
          <p:cNvSpPr txBox="1"/>
          <p:nvPr/>
        </p:nvSpPr>
        <p:spPr>
          <a:xfrm>
            <a:off x="1308718" y="1952363"/>
            <a:ext cx="6934199" cy="87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just">
              <a:lnSpc>
                <a:spcPct val="150000"/>
              </a:lnSpc>
              <a:spcBef>
                <a:spcPts val="115"/>
              </a:spcBef>
              <a:buClr>
                <a:srgbClr val="FFFFFF"/>
              </a:buClr>
              <a:buSzPct val="133333"/>
              <a:tabLst>
                <a:tab pos="443230" algn="l"/>
                <a:tab pos="443865" algn="l"/>
              </a:tabLst>
            </a:pPr>
            <a:r>
              <a:rPr lang="en-US" sz="1800" spc="-5" dirty="0">
                <a:latin typeface="+mj-lt"/>
                <a:cs typeface="Arial"/>
              </a:rPr>
              <a:t>/employee/</a:t>
            </a:r>
            <a:r>
              <a:rPr lang="en-US" sz="1800" spc="-5" dirty="0" err="1">
                <a:latin typeface="+mj-lt"/>
                <a:cs typeface="Arial"/>
              </a:rPr>
              <a:t>viewEmployeeOffers</a:t>
            </a:r>
            <a:r>
              <a:rPr lang="en-US" sz="1800" spc="-5" dirty="0">
                <a:latin typeface="+mj-lt"/>
                <a:cs typeface="Arial"/>
              </a:rPr>
              <a:t>/{id}</a:t>
            </a:r>
            <a:r>
              <a:rPr lang="en-US" sz="1800" spc="15" dirty="0">
                <a:latin typeface="+mj-lt"/>
                <a:cs typeface="Arial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+mj-lt"/>
                <a:cs typeface="Arial MT"/>
              </a:rPr>
              <a:t>-</a:t>
            </a:r>
            <a:r>
              <a:rPr lang="en-US" sz="1800" spc="-25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+mj-lt"/>
                <a:cs typeface="Arial MT"/>
              </a:rPr>
              <a:t>to</a:t>
            </a:r>
            <a:r>
              <a:rPr lang="en-US" sz="1800" spc="-3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+mj-lt"/>
                <a:cs typeface="Arial MT"/>
              </a:rPr>
              <a:t>view </a:t>
            </a:r>
            <a:r>
              <a:rPr lang="en-US" sz="1800" spc="-5" dirty="0">
                <a:solidFill>
                  <a:schemeClr val="accent1"/>
                </a:solidFill>
                <a:latin typeface="+mj-lt"/>
                <a:cs typeface="Arial MT"/>
              </a:rPr>
              <a:t>all the </a:t>
            </a:r>
            <a:r>
              <a:rPr lang="en-US" sz="1800" spc="-10" dirty="0">
                <a:solidFill>
                  <a:schemeClr val="accent1"/>
                </a:solidFill>
                <a:latin typeface="+mj-lt"/>
                <a:cs typeface="Arial MT"/>
              </a:rPr>
              <a:t>offers </a:t>
            </a:r>
            <a:r>
              <a:rPr lang="en-US" sz="1800" spc="-5" dirty="0">
                <a:solidFill>
                  <a:schemeClr val="accent1"/>
                </a:solidFill>
                <a:latin typeface="+mj-lt"/>
                <a:cs typeface="Arial MT"/>
              </a:rPr>
              <a:t>posted by the employee through id </a:t>
            </a:r>
            <a:r>
              <a:rPr lang="en-US" sz="1800" spc="-49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+mj-lt"/>
                <a:cs typeface="Arial MT"/>
              </a:rPr>
              <a:t>parameter.</a:t>
            </a:r>
            <a:endParaRPr lang="en-US" sz="1800" dirty="0">
              <a:solidFill>
                <a:schemeClr val="accent1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 animBg="1"/>
      <p:bldP spid="35" grpId="0" animBg="1"/>
      <p:bldP spid="36" grpId="0" animBg="1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574" y="1648691"/>
            <a:ext cx="8585835" cy="1492885"/>
            <a:chOff x="379574" y="1342737"/>
            <a:chExt cx="8585835" cy="1492885"/>
          </a:xfrm>
        </p:grpSpPr>
        <p:sp>
          <p:nvSpPr>
            <p:cNvPr id="4" name="object 4"/>
            <p:cNvSpPr/>
            <p:nvPr/>
          </p:nvSpPr>
          <p:spPr>
            <a:xfrm>
              <a:off x="506425" y="255090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337" y="1347500"/>
              <a:ext cx="8576224" cy="14827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9574" y="1342737"/>
              <a:ext cx="8585835" cy="1492885"/>
            </a:xfrm>
            <a:custGeom>
              <a:avLst/>
              <a:gdLst/>
              <a:ahLst/>
              <a:cxnLst/>
              <a:rect l="l" t="t" r="r" b="b"/>
              <a:pathLst>
                <a:path w="8585835" h="1492885">
                  <a:moveTo>
                    <a:pt x="0" y="0"/>
                  </a:moveTo>
                  <a:lnTo>
                    <a:pt x="8585749" y="0"/>
                  </a:lnTo>
                  <a:lnTo>
                    <a:pt x="8585749" y="1492274"/>
                  </a:lnTo>
                  <a:lnTo>
                    <a:pt x="0" y="14922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960665"/>
            <a:ext cx="41146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Rest Controller (a gist)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9574" y="3486150"/>
            <a:ext cx="8580987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One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Get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mappings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controller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view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profile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user)</a:t>
            </a:r>
            <a:endParaRPr lang="en-IN" sz="1400" spc="-5" dirty="0">
              <a:latin typeface="Arial MT"/>
              <a:cs typeface="Arial MT"/>
            </a:endParaRP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 MT"/>
              <a:cs typeface="Arial MT"/>
            </a:endParaRPr>
          </a:p>
          <a:p>
            <a:pPr marL="146050" marR="136525" indent="635"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Rest controller calls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employeeServiceImpl.java where all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necessary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details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implemented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50" y="995492"/>
            <a:ext cx="1622425" cy="7740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475"/>
              </a:spcBef>
            </a:pPr>
            <a:r>
              <a:rPr sz="2600" dirty="0"/>
              <a:t>EMPLOYEE  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9800" y="104775"/>
            <a:ext cx="6442575" cy="4933950"/>
            <a:chOff x="2481675" y="0"/>
            <a:chExt cx="666242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1200" y="0"/>
              <a:ext cx="6652799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86437" y="0"/>
              <a:ext cx="0" cy="5143500"/>
            </a:xfrm>
            <a:custGeom>
              <a:avLst/>
              <a:gdLst/>
              <a:ahLst/>
              <a:cxnLst/>
              <a:rect l="l" t="t" r="r" b="b"/>
              <a:pathLst>
                <a:path h="5143500">
                  <a:moveTo>
                    <a:pt x="0" y="5143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6200" y="856766"/>
            <a:ext cx="3653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EXCEPTION HANDLING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8499" y="2693853"/>
            <a:ext cx="6781801" cy="666208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065" marR="99695" algn="just">
              <a:lnSpc>
                <a:spcPts val="2720"/>
              </a:lnSpc>
              <a:spcBef>
                <a:spcPts val="254"/>
              </a:spcBef>
              <a:buSzPct val="133333"/>
              <a:tabLst>
                <a:tab pos="443230" algn="l"/>
                <a:tab pos="443865" algn="l"/>
              </a:tabLst>
            </a:pPr>
            <a:r>
              <a:rPr sz="1800" dirty="0">
                <a:latin typeface="Arial MT"/>
                <a:cs typeface="Arial MT"/>
              </a:rPr>
              <a:t>Microservice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Exception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thrown</a:t>
            </a: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when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there</a:t>
            </a: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is </a:t>
            </a:r>
            <a:r>
              <a:rPr sz="1800" spc="-484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an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error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communicated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microservice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60E2DD-4806-FEFA-B1A9-387EC7C8CDB8}"/>
              </a:ext>
            </a:extLst>
          </p:cNvPr>
          <p:cNvSpPr/>
          <p:nvPr/>
        </p:nvSpPr>
        <p:spPr>
          <a:xfrm>
            <a:off x="1088172" y="2793054"/>
            <a:ext cx="16379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39E748C-314A-3880-90AB-28DD90C640C4}"/>
              </a:ext>
            </a:extLst>
          </p:cNvPr>
          <p:cNvSpPr/>
          <p:nvPr/>
        </p:nvSpPr>
        <p:spPr>
          <a:xfrm>
            <a:off x="1088172" y="2419349"/>
            <a:ext cx="16379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C988F65-000C-3F89-D5C9-02F74C7018F6}"/>
              </a:ext>
            </a:extLst>
          </p:cNvPr>
          <p:cNvSpPr/>
          <p:nvPr/>
        </p:nvSpPr>
        <p:spPr>
          <a:xfrm>
            <a:off x="1088172" y="1771525"/>
            <a:ext cx="16379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3D927-74E8-F2F1-42E2-196B5EBF836F}"/>
              </a:ext>
            </a:extLst>
          </p:cNvPr>
          <p:cNvSpPr txBox="1"/>
          <p:nvPr/>
        </p:nvSpPr>
        <p:spPr>
          <a:xfrm>
            <a:off x="1251966" y="1643222"/>
            <a:ext cx="7053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60"/>
              </a:spcBef>
              <a:buSzPct val="133333"/>
              <a:tabLst>
                <a:tab pos="443230" algn="l"/>
                <a:tab pos="443865" algn="l"/>
              </a:tabLst>
            </a:pPr>
            <a:r>
              <a:rPr lang="en-US" sz="1800" spc="-5" dirty="0">
                <a:latin typeface="Arial MT"/>
                <a:cs typeface="Arial MT"/>
              </a:rPr>
              <a:t>Employee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Exception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handler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-</a:t>
            </a:r>
            <a:r>
              <a:rPr lang="en-US" sz="18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to</a:t>
            </a:r>
            <a:r>
              <a:rPr lang="en-US"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handle</a:t>
            </a:r>
            <a:r>
              <a:rPr lang="en-US"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all</a:t>
            </a:r>
            <a:r>
              <a:rPr lang="en-US"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lang="en-US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exceptions that occurs in the 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microservice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with </a:t>
            </a:r>
            <a:r>
              <a:rPr lang="en-US" sz="1800" spc="-49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proper</a:t>
            </a:r>
            <a:r>
              <a:rPr lang="en-US" sz="18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status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code.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A990E-D3D6-05BE-BB63-3185986B9458}"/>
              </a:ext>
            </a:extLst>
          </p:cNvPr>
          <p:cNvSpPr txBox="1"/>
          <p:nvPr/>
        </p:nvSpPr>
        <p:spPr>
          <a:xfrm>
            <a:off x="1283138" y="2289553"/>
            <a:ext cx="7022661" cy="40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just">
              <a:lnSpc>
                <a:spcPts val="2720"/>
              </a:lnSpc>
              <a:spcBef>
                <a:spcPts val="515"/>
              </a:spcBef>
              <a:buSzPct val="133333"/>
              <a:tabLst>
                <a:tab pos="443230" algn="l"/>
                <a:tab pos="443865" algn="l"/>
              </a:tabLst>
            </a:pPr>
            <a:r>
              <a:rPr lang="en-US" sz="1800" spc="-5" dirty="0" err="1">
                <a:latin typeface="Arial MT"/>
                <a:cs typeface="Arial MT"/>
              </a:rPr>
              <a:t>InvalidUser</a:t>
            </a:r>
            <a:r>
              <a:rPr lang="en-US" sz="1800" spc="-5" dirty="0">
                <a:latin typeface="Arial MT"/>
                <a:cs typeface="Arial MT"/>
              </a:rPr>
              <a:t> Exception 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-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thrown when the user is </a:t>
            </a:r>
            <a:r>
              <a:rPr lang="en-US" sz="1800" spc="-49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unauthorized.</a:t>
            </a:r>
            <a:endParaRPr lang="en-US" sz="1800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 animBg="1"/>
      <p:bldP spid="31" grpId="0" animBg="1"/>
      <p:bldP spid="32" grpId="0" animBg="1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71550"/>
            <a:ext cx="1676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TEAM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518" y="1677136"/>
            <a:ext cx="1929764" cy="57002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5780" marR="5080" indent="-513715" algn="ctr">
              <a:lnSpc>
                <a:spcPts val="1939"/>
              </a:lnSpc>
              <a:spcBef>
                <a:spcPts val="345"/>
              </a:spcBef>
            </a:pPr>
            <a:r>
              <a:rPr lang="en-IN" dirty="0">
                <a:solidFill>
                  <a:schemeClr val="accent1"/>
                </a:solidFill>
                <a:latin typeface="Tahoma"/>
                <a:cs typeface="Tahoma"/>
              </a:rPr>
              <a:t>HARI PRASAD K.R</a:t>
            </a:r>
          </a:p>
          <a:p>
            <a:pPr marL="525780" marR="5080" indent="-513715" algn="ctr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chemeClr val="accent1"/>
                </a:solidFill>
                <a:latin typeface="Tahoma"/>
                <a:cs typeface="Tahoma"/>
              </a:rPr>
              <a:t>(</a:t>
            </a:r>
            <a:r>
              <a:rPr lang="en-IN" dirty="0">
                <a:latin typeface="Tahoma"/>
                <a:cs typeface="Tahoma"/>
              </a:rPr>
              <a:t>2135584</a:t>
            </a:r>
            <a:r>
              <a:rPr sz="1800" dirty="0">
                <a:solidFill>
                  <a:schemeClr val="accent1"/>
                </a:solidFill>
                <a:latin typeface="Tahoma"/>
                <a:cs typeface="Tahoma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34955" y="3147144"/>
            <a:ext cx="1841500" cy="57002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99109" marR="5080" indent="-487045" algn="ctr">
              <a:lnSpc>
                <a:spcPts val="1939"/>
              </a:lnSpc>
              <a:spcBef>
                <a:spcPts val="345"/>
              </a:spcBef>
            </a:pPr>
            <a:r>
              <a:rPr lang="en-IN" dirty="0">
                <a:solidFill>
                  <a:schemeClr val="accent1"/>
                </a:solidFill>
                <a:latin typeface="Tahoma"/>
                <a:cs typeface="Tahoma"/>
              </a:rPr>
              <a:t>SHRUTHY SRI B</a:t>
            </a:r>
          </a:p>
          <a:p>
            <a:pPr marL="499109" marR="5080" indent="-487045" algn="ctr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chemeClr val="accent1"/>
                </a:solidFill>
                <a:latin typeface="Tahoma"/>
                <a:cs typeface="Tahoma"/>
              </a:rPr>
              <a:t>(</a:t>
            </a:r>
            <a:r>
              <a:rPr lang="en-IN" dirty="0">
                <a:latin typeface="Tahoma"/>
                <a:cs typeface="Tahoma"/>
              </a:rPr>
              <a:t>2134850</a:t>
            </a:r>
            <a:r>
              <a:rPr sz="1800" dirty="0">
                <a:solidFill>
                  <a:schemeClr val="accent1"/>
                </a:solidFill>
                <a:latin typeface="Tahoma"/>
                <a:cs typeface="Tahoma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0122" y="3147144"/>
            <a:ext cx="2558556" cy="57002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lnSpc>
                <a:spcPts val="1939"/>
              </a:lnSpc>
              <a:spcBef>
                <a:spcPts val="345"/>
              </a:spcBef>
            </a:pPr>
            <a:r>
              <a:rPr lang="en-IN" dirty="0">
                <a:solidFill>
                  <a:schemeClr val="accent1"/>
                </a:solidFill>
                <a:latin typeface="Tahoma"/>
                <a:cs typeface="Tahoma"/>
              </a:rPr>
              <a:t>RAJESH KUMAR GADELA</a:t>
            </a:r>
          </a:p>
          <a:p>
            <a:pPr marL="12700" marR="5080" algn="ctr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chemeClr val="accent1"/>
                </a:solidFill>
                <a:latin typeface="Tahoma"/>
                <a:cs typeface="Tahoma"/>
              </a:rPr>
              <a:t>(</a:t>
            </a:r>
            <a:r>
              <a:rPr lang="en-IN" dirty="0">
                <a:latin typeface="Tahoma"/>
                <a:cs typeface="Tahoma"/>
              </a:rPr>
              <a:t>2136314</a:t>
            </a:r>
            <a:r>
              <a:rPr sz="1800" dirty="0">
                <a:solidFill>
                  <a:schemeClr val="accent1"/>
                </a:solidFill>
                <a:latin typeface="Tahoma"/>
                <a:cs typeface="Tahoma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16236" y="1682331"/>
            <a:ext cx="1678939" cy="57002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10845" marR="5080" indent="-398780" algn="ctr">
              <a:lnSpc>
                <a:spcPts val="1939"/>
              </a:lnSpc>
              <a:spcBef>
                <a:spcPts val="345"/>
              </a:spcBef>
            </a:pPr>
            <a:r>
              <a:rPr lang="en-IN" dirty="0">
                <a:solidFill>
                  <a:schemeClr val="accent1"/>
                </a:solidFill>
                <a:latin typeface="Tahoma"/>
                <a:cs typeface="Tahoma"/>
              </a:rPr>
              <a:t>VARUN G</a:t>
            </a:r>
          </a:p>
          <a:p>
            <a:pPr marL="410845" marR="5080" indent="-398780" algn="ctr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chemeClr val="accent1"/>
                </a:solidFill>
                <a:latin typeface="Tahoma"/>
                <a:cs typeface="Tahoma"/>
              </a:rPr>
              <a:t>(</a:t>
            </a:r>
            <a:r>
              <a:rPr lang="en-IN" sz="1800" dirty="0">
                <a:latin typeface="Tahoma"/>
                <a:cs typeface="Tahoma"/>
              </a:rPr>
              <a:t>2136158</a:t>
            </a:r>
            <a:r>
              <a:rPr sz="1800" dirty="0">
                <a:solidFill>
                  <a:schemeClr val="accent1"/>
                </a:solidFill>
                <a:latin typeface="Tahoma"/>
                <a:cs typeface="Tahoma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929329"/>
            <a:ext cx="2438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FEIGN CLIENTS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4103" y="2055793"/>
            <a:ext cx="6477001" cy="30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14599"/>
              </a:lnSpc>
              <a:buClr>
                <a:srgbClr val="FFFFFF"/>
              </a:buClr>
              <a:tabLst>
                <a:tab pos="392430" algn="l"/>
                <a:tab pos="393700" algn="l"/>
              </a:tabLst>
            </a:pPr>
            <a:r>
              <a:rPr sz="1800" spc="-10" dirty="0">
                <a:latin typeface="Arial MT"/>
                <a:cs typeface="Arial MT"/>
              </a:rPr>
              <a:t>Offer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client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communicate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offer </a:t>
            </a:r>
            <a:r>
              <a:rPr sz="1800" spc="-484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microservice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.</a:t>
            </a:r>
            <a:endParaRPr sz="1800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8200" y="2437445"/>
            <a:ext cx="7889044" cy="2035705"/>
            <a:chOff x="493199" y="2513225"/>
            <a:chExt cx="8157845" cy="22466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725" y="2522750"/>
              <a:ext cx="8138549" cy="22270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7962" y="2517987"/>
              <a:ext cx="8148320" cy="2237105"/>
            </a:xfrm>
            <a:custGeom>
              <a:avLst/>
              <a:gdLst/>
              <a:ahLst/>
              <a:cxnLst/>
              <a:rect l="l" t="t" r="r" b="b"/>
              <a:pathLst>
                <a:path w="8148320" h="2237104">
                  <a:moveTo>
                    <a:pt x="0" y="0"/>
                  </a:moveTo>
                  <a:lnTo>
                    <a:pt x="8148074" y="0"/>
                  </a:lnTo>
                  <a:lnTo>
                    <a:pt x="8148074" y="2236624"/>
                  </a:lnTo>
                  <a:lnTo>
                    <a:pt x="0" y="22366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85072" y="4762663"/>
            <a:ext cx="1770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Interfac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AuthClient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FAA8A58-AAD0-6A3A-0564-88C34F7551EB}"/>
              </a:ext>
            </a:extLst>
          </p:cNvPr>
          <p:cNvSpPr/>
          <p:nvPr/>
        </p:nvSpPr>
        <p:spPr>
          <a:xfrm>
            <a:off x="1235311" y="1496033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347E5AB-E8C2-7958-C9F5-1C4C04F5C28F}"/>
              </a:ext>
            </a:extLst>
          </p:cNvPr>
          <p:cNvSpPr/>
          <p:nvPr/>
        </p:nvSpPr>
        <p:spPr>
          <a:xfrm>
            <a:off x="1235310" y="2126038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E2CF5-83B7-B75C-AC8F-AD48CDC3CEAB}"/>
              </a:ext>
            </a:extLst>
          </p:cNvPr>
          <p:cNvSpPr txBox="1"/>
          <p:nvPr/>
        </p:nvSpPr>
        <p:spPr>
          <a:xfrm>
            <a:off x="1494527" y="1386044"/>
            <a:ext cx="6761696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53720" algn="just">
              <a:lnSpc>
                <a:spcPct val="114599"/>
              </a:lnSpc>
              <a:spcBef>
                <a:spcPts val="100"/>
              </a:spcBef>
              <a:buClr>
                <a:srgbClr val="FFFFFF"/>
              </a:buClr>
              <a:tabLst>
                <a:tab pos="392430" algn="l"/>
                <a:tab pos="393700" algn="l"/>
              </a:tabLst>
            </a:pPr>
            <a:r>
              <a:rPr lang="en-US" sz="1800" spc="-5" dirty="0">
                <a:latin typeface="Arial MT"/>
                <a:cs typeface="Arial MT"/>
              </a:rPr>
              <a:t>Auth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client 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-</a:t>
            </a:r>
            <a:r>
              <a:rPr lang="en-US"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to</a:t>
            </a:r>
            <a:r>
              <a:rPr lang="en-US"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communicate</a:t>
            </a:r>
            <a:r>
              <a:rPr lang="en-US"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with</a:t>
            </a:r>
            <a:r>
              <a:rPr lang="en-US"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the </a:t>
            </a:r>
            <a:r>
              <a:rPr lang="en-US" sz="1800" spc="-484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authentication</a:t>
            </a:r>
            <a:r>
              <a:rPr lang="en-US"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microservice.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 animBg="1"/>
      <p:bldP spid="17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algn="ctr">
              <a:lnSpc>
                <a:spcPts val="3750"/>
              </a:lnSpc>
              <a:spcBef>
                <a:spcPts val="600"/>
              </a:spcBef>
            </a:pPr>
            <a:r>
              <a:rPr sz="4000" dirty="0"/>
              <a:t>OFFER MICROSERVICE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0577" y="932377"/>
            <a:ext cx="2590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REST ENDPOINTS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1131" y="1544931"/>
            <a:ext cx="6757830" cy="266444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355"/>
              </a:spcBef>
              <a:buClr>
                <a:srgbClr val="FFFFFF"/>
              </a:buClr>
              <a:tabLst>
                <a:tab pos="374015" algn="l"/>
                <a:tab pos="374650" algn="l"/>
              </a:tabLst>
            </a:pPr>
            <a:r>
              <a:rPr lang="en-IN" sz="1600" spc="-5" dirty="0">
                <a:latin typeface="+mj-lt"/>
                <a:cs typeface="Arial"/>
              </a:rPr>
              <a:t>      </a:t>
            </a:r>
            <a:r>
              <a:rPr sz="1600" spc="-5" dirty="0">
                <a:latin typeface="+mj-lt"/>
                <a:cs typeface="Arial"/>
              </a:rPr>
              <a:t>/offer/addOffer</a:t>
            </a:r>
            <a:r>
              <a:rPr sz="1600" spc="5" dirty="0">
                <a:latin typeface="+mj-lt"/>
                <a:cs typeface="Arial"/>
              </a:rPr>
              <a:t> </a:t>
            </a:r>
            <a:r>
              <a:rPr sz="1600" dirty="0">
                <a:solidFill>
                  <a:schemeClr val="accent1"/>
                </a:solidFill>
                <a:latin typeface="+mj-lt"/>
                <a:cs typeface="Arial MT"/>
              </a:rPr>
              <a:t>-</a:t>
            </a:r>
            <a:r>
              <a:rPr sz="1600" spc="42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to</a:t>
            </a:r>
            <a:r>
              <a:rPr sz="1600" spc="-15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post</a:t>
            </a:r>
            <a:r>
              <a:rPr sz="1600" spc="-15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dirty="0">
                <a:solidFill>
                  <a:schemeClr val="accent1"/>
                </a:solidFill>
                <a:latin typeface="+mj-lt"/>
                <a:cs typeface="Arial MT"/>
              </a:rPr>
              <a:t>a</a:t>
            </a:r>
            <a:r>
              <a:rPr sz="1600" spc="-1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new</a:t>
            </a:r>
            <a:r>
              <a:rPr sz="1600" spc="-15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+mj-lt"/>
                <a:cs typeface="Arial MT"/>
              </a:rPr>
              <a:t>offer</a:t>
            </a:r>
            <a:endParaRPr sz="1600" dirty="0">
              <a:solidFill>
                <a:schemeClr val="accent1"/>
              </a:solidFill>
              <a:latin typeface="+mj-lt"/>
              <a:cs typeface="Arial MT"/>
            </a:endParaRPr>
          </a:p>
          <a:p>
            <a:pPr marL="12065">
              <a:lnSpc>
                <a:spcPct val="150000"/>
              </a:lnSpc>
              <a:spcBef>
                <a:spcPts val="254"/>
              </a:spcBef>
              <a:buClr>
                <a:srgbClr val="FFFFFF"/>
              </a:buClr>
              <a:tabLst>
                <a:tab pos="374015" algn="l"/>
                <a:tab pos="374650" algn="l"/>
              </a:tabLst>
            </a:pPr>
            <a:r>
              <a:rPr lang="en-IN" sz="1600" spc="-5" dirty="0">
                <a:latin typeface="+mj-lt"/>
                <a:cs typeface="Arial"/>
              </a:rPr>
              <a:t>      </a:t>
            </a:r>
            <a:r>
              <a:rPr sz="1600" spc="-5" dirty="0">
                <a:latin typeface="+mj-lt"/>
                <a:cs typeface="Arial"/>
              </a:rPr>
              <a:t>/offer/editOffer</a:t>
            </a:r>
            <a:r>
              <a:rPr sz="1600" dirty="0">
                <a:latin typeface="+mj-lt"/>
                <a:cs typeface="Arial"/>
              </a:rPr>
              <a:t> </a:t>
            </a:r>
            <a:r>
              <a:rPr sz="1600" dirty="0">
                <a:solidFill>
                  <a:schemeClr val="accent1"/>
                </a:solidFill>
                <a:latin typeface="+mj-lt"/>
                <a:cs typeface="Arial MT"/>
              </a:rPr>
              <a:t>-</a:t>
            </a:r>
            <a:r>
              <a:rPr sz="1600" spc="42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to</a:t>
            </a:r>
            <a:r>
              <a:rPr sz="1600" spc="-1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edit</a:t>
            </a:r>
            <a:r>
              <a:rPr sz="1600" spc="-15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an</a:t>
            </a:r>
            <a:r>
              <a:rPr sz="1600" spc="-15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existing</a:t>
            </a:r>
            <a:r>
              <a:rPr sz="1600" spc="-10" dirty="0">
                <a:solidFill>
                  <a:schemeClr val="accent1"/>
                </a:solidFill>
                <a:latin typeface="+mj-lt"/>
                <a:cs typeface="Arial MT"/>
              </a:rPr>
              <a:t> offer</a:t>
            </a:r>
            <a:endParaRPr sz="1600" dirty="0">
              <a:solidFill>
                <a:schemeClr val="accent1"/>
              </a:solidFill>
              <a:latin typeface="+mj-lt"/>
              <a:cs typeface="Arial MT"/>
            </a:endParaRPr>
          </a:p>
          <a:p>
            <a:pPr marL="12065">
              <a:lnSpc>
                <a:spcPct val="150000"/>
              </a:lnSpc>
              <a:spcBef>
                <a:spcPts val="254"/>
              </a:spcBef>
              <a:buClr>
                <a:srgbClr val="FFFFFF"/>
              </a:buClr>
              <a:tabLst>
                <a:tab pos="374015" algn="l"/>
                <a:tab pos="374650" algn="l"/>
              </a:tabLst>
            </a:pPr>
            <a:r>
              <a:rPr lang="en-IN" sz="1600" spc="-5" dirty="0">
                <a:latin typeface="+mj-lt"/>
                <a:cs typeface="Arial"/>
              </a:rPr>
              <a:t>      </a:t>
            </a:r>
            <a:r>
              <a:rPr sz="1600" spc="-5" dirty="0">
                <a:latin typeface="+mj-lt"/>
                <a:cs typeface="Arial"/>
              </a:rPr>
              <a:t>/offer/engageOffer</a:t>
            </a:r>
            <a:r>
              <a:rPr sz="1600" dirty="0">
                <a:latin typeface="+mj-lt"/>
                <a:cs typeface="Arial"/>
              </a:rPr>
              <a:t> </a:t>
            </a:r>
            <a:r>
              <a:rPr sz="1600" dirty="0">
                <a:solidFill>
                  <a:schemeClr val="accent1"/>
                </a:solidFill>
                <a:latin typeface="+mj-lt"/>
                <a:cs typeface="Arial MT"/>
              </a:rPr>
              <a:t>-</a:t>
            </a:r>
            <a:r>
              <a:rPr sz="1600" spc="-2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to</a:t>
            </a:r>
            <a:r>
              <a:rPr sz="1600" spc="-15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engage</a:t>
            </a:r>
            <a:r>
              <a:rPr sz="1600" spc="-15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an</a:t>
            </a:r>
            <a:r>
              <a:rPr sz="1600" spc="-15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10" dirty="0">
                <a:solidFill>
                  <a:schemeClr val="accent1"/>
                </a:solidFill>
                <a:latin typeface="+mj-lt"/>
                <a:cs typeface="Arial MT"/>
              </a:rPr>
              <a:t>offer</a:t>
            </a:r>
            <a:endParaRPr sz="1600" dirty="0">
              <a:solidFill>
                <a:schemeClr val="accent1"/>
              </a:solidFill>
              <a:latin typeface="+mj-lt"/>
              <a:cs typeface="Arial MT"/>
            </a:endParaRPr>
          </a:p>
          <a:p>
            <a:pPr marL="12065" marR="469900">
              <a:lnSpc>
                <a:spcPct val="150000"/>
              </a:lnSpc>
              <a:buClr>
                <a:srgbClr val="FFFFFF"/>
              </a:buClr>
              <a:tabLst>
                <a:tab pos="374015" algn="l"/>
                <a:tab pos="374650" algn="l"/>
              </a:tabLst>
            </a:pPr>
            <a:r>
              <a:rPr lang="en-IN" sz="1600" spc="-5" dirty="0">
                <a:latin typeface="+mj-lt"/>
                <a:cs typeface="Arial"/>
              </a:rPr>
              <a:t>      </a:t>
            </a:r>
            <a:r>
              <a:rPr sz="1600" spc="-5" dirty="0">
                <a:latin typeface="+mj-lt"/>
                <a:cs typeface="Arial"/>
              </a:rPr>
              <a:t>/offer/getOfferByCategory </a:t>
            </a:r>
            <a:r>
              <a:rPr sz="1600" dirty="0">
                <a:solidFill>
                  <a:schemeClr val="accent1"/>
                </a:solidFill>
                <a:latin typeface="+mj-lt"/>
                <a:cs typeface="Arial MT"/>
              </a:rPr>
              <a:t>-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to filter </a:t>
            </a:r>
            <a:r>
              <a:rPr sz="1600" spc="-10" dirty="0">
                <a:solidFill>
                  <a:schemeClr val="accent1"/>
                </a:solidFill>
                <a:latin typeface="+mj-lt"/>
                <a:cs typeface="Arial MT"/>
              </a:rPr>
              <a:t>offers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by</a:t>
            </a:r>
            <a:r>
              <a:rPr lang="en-IN" sz="1600" spc="-5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dirty="0">
                <a:solidFill>
                  <a:schemeClr val="accent1"/>
                </a:solidFill>
                <a:latin typeface="+mj-lt"/>
                <a:cs typeface="Arial MT"/>
              </a:rPr>
              <a:t>category</a:t>
            </a:r>
          </a:p>
          <a:p>
            <a:pPr marL="12065" marR="233045">
              <a:lnSpc>
                <a:spcPct val="150000"/>
              </a:lnSpc>
              <a:buClr>
                <a:srgbClr val="FFFFFF"/>
              </a:buClr>
              <a:tabLst>
                <a:tab pos="374015" algn="l"/>
                <a:tab pos="374650" algn="l"/>
              </a:tabLst>
            </a:pPr>
            <a:r>
              <a:rPr lang="en-IN" sz="1600" spc="-5" dirty="0">
                <a:latin typeface="+mj-lt"/>
                <a:cs typeface="Arial"/>
              </a:rPr>
              <a:t>      </a:t>
            </a:r>
            <a:r>
              <a:rPr sz="1600" spc="-5" dirty="0">
                <a:latin typeface="+mj-lt"/>
                <a:cs typeface="Arial"/>
              </a:rPr>
              <a:t>/offer/getOfferByPostedDate </a:t>
            </a:r>
            <a:r>
              <a:rPr sz="1600" dirty="0">
                <a:solidFill>
                  <a:schemeClr val="accent1"/>
                </a:solidFill>
                <a:latin typeface="+mj-lt"/>
                <a:cs typeface="Arial MT"/>
              </a:rPr>
              <a:t>-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to filter </a:t>
            </a:r>
            <a:r>
              <a:rPr sz="1600" spc="-10" dirty="0">
                <a:solidFill>
                  <a:schemeClr val="accent1"/>
                </a:solidFill>
                <a:latin typeface="+mj-lt"/>
                <a:cs typeface="Arial MT"/>
              </a:rPr>
              <a:t>offers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by </a:t>
            </a:r>
            <a:r>
              <a:rPr sz="1600" spc="-43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posted</a:t>
            </a:r>
            <a:r>
              <a:rPr sz="1600" spc="-1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date</a:t>
            </a:r>
            <a:endParaRPr sz="1600" dirty="0">
              <a:solidFill>
                <a:schemeClr val="accent1"/>
              </a:solidFill>
              <a:latin typeface="+mj-lt"/>
              <a:cs typeface="Arial MT"/>
            </a:endParaRPr>
          </a:p>
          <a:p>
            <a:pPr marL="12065" marR="5080">
              <a:lnSpc>
                <a:spcPct val="150000"/>
              </a:lnSpc>
              <a:buClr>
                <a:srgbClr val="FFFFFF"/>
              </a:buClr>
              <a:tabLst>
                <a:tab pos="374015" algn="l"/>
                <a:tab pos="374650" algn="l"/>
              </a:tabLst>
            </a:pPr>
            <a:r>
              <a:rPr lang="en-IN" sz="1600" spc="-10" dirty="0">
                <a:latin typeface="+mj-lt"/>
                <a:cs typeface="Arial"/>
              </a:rPr>
              <a:t>      </a:t>
            </a:r>
            <a:r>
              <a:rPr sz="1600" spc="-10" dirty="0">
                <a:latin typeface="+mj-lt"/>
                <a:cs typeface="Arial"/>
              </a:rPr>
              <a:t>/offer/getOfferByTopLikes </a:t>
            </a:r>
            <a:r>
              <a:rPr sz="1600" dirty="0">
                <a:solidFill>
                  <a:schemeClr val="accent1"/>
                </a:solidFill>
                <a:latin typeface="+mj-lt"/>
                <a:cs typeface="Arial MT"/>
              </a:rPr>
              <a:t>-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to </a:t>
            </a:r>
            <a:r>
              <a:rPr sz="1600" dirty="0">
                <a:solidFill>
                  <a:schemeClr val="accent1"/>
                </a:solidFill>
                <a:latin typeface="+mj-lt"/>
                <a:cs typeface="Arial MT"/>
              </a:rPr>
              <a:t>retrieve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top </a:t>
            </a:r>
            <a:r>
              <a:rPr sz="1600" dirty="0">
                <a:solidFill>
                  <a:schemeClr val="accent1"/>
                </a:solidFill>
                <a:latin typeface="+mj-lt"/>
                <a:cs typeface="Arial MT"/>
              </a:rPr>
              <a:t>3 most </a:t>
            </a:r>
            <a:r>
              <a:rPr sz="1600" spc="-43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liked</a:t>
            </a:r>
            <a:r>
              <a:rPr sz="1600" spc="-10" dirty="0">
                <a:solidFill>
                  <a:schemeClr val="accent1"/>
                </a:solidFill>
                <a:latin typeface="+mj-lt"/>
                <a:cs typeface="Arial MT"/>
              </a:rPr>
              <a:t> offers</a:t>
            </a:r>
            <a:endParaRPr sz="1600" dirty="0">
              <a:solidFill>
                <a:schemeClr val="accent1"/>
              </a:solidFill>
              <a:latin typeface="+mj-lt"/>
              <a:cs typeface="Arial MT"/>
            </a:endParaRPr>
          </a:p>
          <a:p>
            <a:pPr marL="12065" marR="140335">
              <a:lnSpc>
                <a:spcPct val="150000"/>
              </a:lnSpc>
              <a:buClr>
                <a:srgbClr val="FFFFFF"/>
              </a:buClr>
              <a:tabLst>
                <a:tab pos="374015" algn="l"/>
                <a:tab pos="374650" algn="l"/>
              </a:tabLst>
            </a:pPr>
            <a:r>
              <a:rPr lang="en-IN" sz="1600" spc="-5" dirty="0">
                <a:latin typeface="+mj-lt"/>
                <a:cs typeface="Arial"/>
              </a:rPr>
              <a:t>      </a:t>
            </a:r>
            <a:r>
              <a:rPr sz="1600" spc="-5" dirty="0">
                <a:latin typeface="+mj-lt"/>
                <a:cs typeface="Arial"/>
              </a:rPr>
              <a:t>/offer/getOfferDetails/{id} </a:t>
            </a:r>
            <a:r>
              <a:rPr sz="1600" dirty="0">
                <a:solidFill>
                  <a:schemeClr val="accent1"/>
                </a:solidFill>
                <a:latin typeface="+mj-lt"/>
                <a:cs typeface="Arial MT"/>
              </a:rPr>
              <a:t>-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to </a:t>
            </a:r>
            <a:r>
              <a:rPr sz="1600" dirty="0">
                <a:solidFill>
                  <a:schemeClr val="accent1"/>
                </a:solidFill>
                <a:latin typeface="+mj-lt"/>
                <a:cs typeface="Arial MT"/>
              </a:rPr>
              <a:t>retrieve </a:t>
            </a:r>
            <a:r>
              <a:rPr sz="1600" spc="-10" dirty="0">
                <a:solidFill>
                  <a:schemeClr val="accent1"/>
                </a:solidFill>
                <a:latin typeface="+mj-lt"/>
                <a:cs typeface="Arial MT"/>
              </a:rPr>
              <a:t>offer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by id </a:t>
            </a:r>
            <a:r>
              <a:rPr sz="1600" spc="-430" dirty="0">
                <a:solidFill>
                  <a:schemeClr val="accent1"/>
                </a:solidFill>
                <a:latin typeface="+mj-lt"/>
                <a:cs typeface="Arial MT"/>
              </a:rPr>
              <a:t> </a:t>
            </a:r>
            <a:r>
              <a:rPr sz="1600" spc="-5" dirty="0">
                <a:solidFill>
                  <a:schemeClr val="accent1"/>
                </a:solidFill>
                <a:latin typeface="+mj-lt"/>
                <a:cs typeface="Arial MT"/>
              </a:rPr>
              <a:t>parameter</a:t>
            </a:r>
            <a:endParaRPr sz="1600" dirty="0">
              <a:solidFill>
                <a:schemeClr val="accent1"/>
              </a:solidFill>
              <a:latin typeface="+mj-lt"/>
              <a:cs typeface="Arial MT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941B7E5-F0C4-63E7-F5D1-285E6152B788}"/>
              </a:ext>
            </a:extLst>
          </p:cNvPr>
          <p:cNvSpPr/>
          <p:nvPr/>
        </p:nvSpPr>
        <p:spPr>
          <a:xfrm>
            <a:off x="1188731" y="1765841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6DE3776-E895-C1B7-7B0C-08AC905B0A48}"/>
              </a:ext>
            </a:extLst>
          </p:cNvPr>
          <p:cNvSpPr/>
          <p:nvPr/>
        </p:nvSpPr>
        <p:spPr>
          <a:xfrm>
            <a:off x="1180894" y="21907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C432D54-E1B2-B68A-11E3-E5E5F15A28E6}"/>
              </a:ext>
            </a:extLst>
          </p:cNvPr>
          <p:cNvSpPr/>
          <p:nvPr/>
        </p:nvSpPr>
        <p:spPr>
          <a:xfrm>
            <a:off x="1180894" y="25717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0043D24-9F6A-C39B-B047-ADB19DF68A6E}"/>
              </a:ext>
            </a:extLst>
          </p:cNvPr>
          <p:cNvSpPr/>
          <p:nvPr/>
        </p:nvSpPr>
        <p:spPr>
          <a:xfrm>
            <a:off x="1180894" y="29527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97A594F-51BB-5024-B77D-0DADA7ECC895}"/>
              </a:ext>
            </a:extLst>
          </p:cNvPr>
          <p:cNvSpPr/>
          <p:nvPr/>
        </p:nvSpPr>
        <p:spPr>
          <a:xfrm>
            <a:off x="1188731" y="33337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A5A26F3-0964-61A9-8BC1-D64948091FDC}"/>
              </a:ext>
            </a:extLst>
          </p:cNvPr>
          <p:cNvSpPr/>
          <p:nvPr/>
        </p:nvSpPr>
        <p:spPr>
          <a:xfrm>
            <a:off x="1193085" y="37147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AA0A0E4-ED02-F7A6-0AD0-4930A30AA30F}"/>
              </a:ext>
            </a:extLst>
          </p:cNvPr>
          <p:cNvSpPr/>
          <p:nvPr/>
        </p:nvSpPr>
        <p:spPr>
          <a:xfrm>
            <a:off x="1193085" y="401955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095" y="1432355"/>
            <a:ext cx="8558105" cy="2339104"/>
            <a:chOff x="379587" y="1178112"/>
            <a:chExt cx="8684895" cy="2512060"/>
          </a:xfrm>
        </p:grpSpPr>
        <p:sp>
          <p:nvSpPr>
            <p:cNvPr id="4" name="object 4"/>
            <p:cNvSpPr/>
            <p:nvPr/>
          </p:nvSpPr>
          <p:spPr>
            <a:xfrm>
              <a:off x="506425" y="255090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350" y="1182874"/>
              <a:ext cx="8674949" cy="2502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9587" y="1178112"/>
              <a:ext cx="8684895" cy="2512060"/>
            </a:xfrm>
            <a:custGeom>
              <a:avLst/>
              <a:gdLst/>
              <a:ahLst/>
              <a:cxnLst/>
              <a:rect l="l" t="t" r="r" b="b"/>
              <a:pathLst>
                <a:path w="8684895" h="2512060">
                  <a:moveTo>
                    <a:pt x="0" y="0"/>
                  </a:moveTo>
                  <a:lnTo>
                    <a:pt x="8684474" y="0"/>
                  </a:lnTo>
                  <a:lnTo>
                    <a:pt x="8684474" y="2511699"/>
                  </a:lnTo>
                  <a:lnTo>
                    <a:pt x="0" y="2511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885818"/>
            <a:ext cx="41146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Rest Controller (a gist)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2269" y="3897740"/>
            <a:ext cx="86749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>
                <a:latin typeface="Arial MT"/>
                <a:cs typeface="Arial MT"/>
              </a:rPr>
              <a:t>                </a:t>
            </a:r>
            <a:r>
              <a:rPr sz="1400" spc="-5" dirty="0">
                <a:latin typeface="Arial MT"/>
                <a:cs typeface="Arial MT"/>
              </a:rPr>
              <a:t>One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the Get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mappings</a:t>
            </a:r>
            <a:r>
              <a:rPr sz="1400" spc="-5" dirty="0">
                <a:latin typeface="Arial MT"/>
                <a:cs typeface="Arial MT"/>
              </a:rPr>
              <a:t> of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controller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get the details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an </a:t>
            </a:r>
            <a:r>
              <a:rPr sz="1400" spc="-10" dirty="0">
                <a:latin typeface="Arial MT"/>
                <a:cs typeface="Arial MT"/>
              </a:rPr>
              <a:t>offer</a:t>
            </a:r>
            <a:r>
              <a:rPr sz="1400" spc="-5" dirty="0">
                <a:latin typeface="Arial MT"/>
                <a:cs typeface="Arial MT"/>
              </a:rPr>
              <a:t> by</a:t>
            </a:r>
            <a:r>
              <a:rPr sz="1400" spc="-10" dirty="0">
                <a:latin typeface="Arial MT"/>
                <a:cs typeface="Arial MT"/>
              </a:rPr>
              <a:t> offer</a:t>
            </a:r>
            <a:r>
              <a:rPr sz="1400" spc="-5" dirty="0">
                <a:latin typeface="Arial MT"/>
                <a:cs typeface="Arial MT"/>
              </a:rPr>
              <a:t> id)</a:t>
            </a:r>
            <a:endParaRPr sz="1400" dirty="0">
              <a:latin typeface="Arial MT"/>
              <a:cs typeface="Arial MT"/>
            </a:endParaRPr>
          </a:p>
          <a:p>
            <a:pPr marL="12700" algn="ctr">
              <a:lnSpc>
                <a:spcPct val="100000"/>
              </a:lnSpc>
            </a:pPr>
            <a:r>
              <a:rPr lang="en-IN" sz="1400" spc="-5" dirty="0">
                <a:latin typeface="Arial"/>
                <a:cs typeface="Arial"/>
              </a:rPr>
              <a:t>          </a:t>
            </a:r>
            <a:r>
              <a:rPr sz="1400" spc="-5" dirty="0">
                <a:latin typeface="Arial"/>
                <a:cs typeface="Arial"/>
              </a:rPr>
              <a:t>Rest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controller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calls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offerService.java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necessary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details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implemented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23" y="971550"/>
            <a:ext cx="1296670" cy="7740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475"/>
              </a:spcBef>
            </a:pPr>
            <a:r>
              <a:rPr sz="2600" dirty="0"/>
              <a:t>OFFER  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295275"/>
            <a:ext cx="6696625" cy="4552950"/>
            <a:chOff x="1609175" y="0"/>
            <a:chExt cx="7534909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8700" y="0"/>
              <a:ext cx="7525299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3937" y="0"/>
              <a:ext cx="0" cy="5143500"/>
            </a:xfrm>
            <a:custGeom>
              <a:avLst/>
              <a:gdLst/>
              <a:ahLst/>
              <a:cxnLst/>
              <a:rect l="l" t="t" r="r" b="b"/>
              <a:pathLst>
                <a:path h="5143500">
                  <a:moveTo>
                    <a:pt x="0" y="5143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895350"/>
            <a:ext cx="3424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EXCEPTION HANDLING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37A434-29F6-56D1-0098-7C9C82FEF6CD}"/>
              </a:ext>
            </a:extLst>
          </p:cNvPr>
          <p:cNvSpPr txBox="1"/>
          <p:nvPr/>
        </p:nvSpPr>
        <p:spPr>
          <a:xfrm>
            <a:off x="1302328" y="1495792"/>
            <a:ext cx="7315200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50000"/>
              </a:lnSpc>
              <a:tabLst>
                <a:tab pos="42672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r>
              <a:rPr lang="en-US" sz="16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occurs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2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</a:p>
          <a:p>
            <a:pPr marL="12700" algn="just">
              <a:lnSpc>
                <a:spcPct val="150000"/>
              </a:lnSpc>
              <a:tabLst>
                <a:tab pos="426720" algn="l"/>
              </a:tabLst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en-US" sz="1600" spc="-2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600" spc="-2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</a:t>
            </a:r>
            <a:r>
              <a:rPr lang="en-US" sz="16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US" sz="1600" spc="-2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</a:p>
          <a:p>
            <a:pPr algn="just">
              <a:lnSpc>
                <a:spcPct val="150000"/>
              </a:lnSpc>
            </a:pPr>
            <a:r>
              <a:rPr lang="en-US"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EmployeeNotFoundException</a:t>
            </a:r>
            <a:r>
              <a:rPr lang="en-US" sz="1600" spc="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thrown</a:t>
            </a:r>
            <a:r>
              <a:rPr lang="en-US" sz="16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16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US" sz="16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found.</a:t>
            </a:r>
          </a:p>
          <a:p>
            <a:pPr algn="just">
              <a:lnSpc>
                <a:spcPct val="150000"/>
              </a:lnSpc>
            </a:pPr>
            <a:r>
              <a:rPr lang="en-US"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ImproperDateException</a:t>
            </a:r>
            <a:r>
              <a:rPr lang="en-US" sz="1600" spc="3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thrown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16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improper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16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passed.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InvalidTokenException</a:t>
            </a:r>
            <a:r>
              <a:rPr lang="en-US" sz="1600" spc="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thrown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jwt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invalid.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MicroserviceException</a:t>
            </a:r>
            <a:r>
              <a:rPr lang="en-US" sz="1600" spc="-2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spc="-2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thrown</a:t>
            </a:r>
            <a:r>
              <a:rPr lang="en-US" sz="1600" spc="-2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16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-2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communicated</a:t>
            </a:r>
            <a:r>
              <a:rPr lang="en-US" sz="1600" spc="-2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 </a:t>
            </a:r>
            <a:r>
              <a:rPr lang="en-US" sz="1600" spc="-32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working.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OfferNotFoundException</a:t>
            </a:r>
            <a:r>
              <a:rPr lang="en-US" sz="1600" spc="3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thrown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16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offers</a:t>
            </a:r>
            <a:r>
              <a:rPr lang="en-US" sz="16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1600" spc="-1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found.</a:t>
            </a:r>
            <a:endParaRPr lang="en-I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FE749FA-D0CE-9037-4EB8-2A425A9EF01F}"/>
              </a:ext>
            </a:extLst>
          </p:cNvPr>
          <p:cNvSpPr/>
          <p:nvPr/>
        </p:nvSpPr>
        <p:spPr>
          <a:xfrm>
            <a:off x="1066800" y="1693731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9F6EC83-4C5D-85D1-CE4A-92EAC445944D}"/>
              </a:ext>
            </a:extLst>
          </p:cNvPr>
          <p:cNvSpPr/>
          <p:nvPr/>
        </p:nvSpPr>
        <p:spPr>
          <a:xfrm>
            <a:off x="1065098" y="241935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7723BE3-7980-CE0D-3107-C6F39C480E32}"/>
              </a:ext>
            </a:extLst>
          </p:cNvPr>
          <p:cNvSpPr/>
          <p:nvPr/>
        </p:nvSpPr>
        <p:spPr>
          <a:xfrm>
            <a:off x="1054707" y="280035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0C9DCB1-BF20-B0BF-C855-F98E81856963}"/>
              </a:ext>
            </a:extLst>
          </p:cNvPr>
          <p:cNvSpPr/>
          <p:nvPr/>
        </p:nvSpPr>
        <p:spPr>
          <a:xfrm>
            <a:off x="1054707" y="424815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88E3C13-66B1-4985-BE44-9B99D0A2C720}"/>
              </a:ext>
            </a:extLst>
          </p:cNvPr>
          <p:cNvSpPr/>
          <p:nvPr/>
        </p:nvSpPr>
        <p:spPr>
          <a:xfrm>
            <a:off x="1059932" y="356235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3498374-9A98-00C3-D9D7-848CFA0D7180}"/>
              </a:ext>
            </a:extLst>
          </p:cNvPr>
          <p:cNvSpPr/>
          <p:nvPr/>
        </p:nvSpPr>
        <p:spPr>
          <a:xfrm>
            <a:off x="1065098" y="318135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1447" y="927941"/>
            <a:ext cx="251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FEIGN CLIENTS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4885" y="1460537"/>
            <a:ext cx="7398550" cy="941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551180" indent="-381000">
              <a:lnSpc>
                <a:spcPct val="114599"/>
              </a:lnSpc>
              <a:spcBef>
                <a:spcPts val="100"/>
              </a:spcBef>
              <a:buClr>
                <a:srgbClr val="FFFFFF"/>
              </a:buClr>
              <a:buFont typeface="MS PGothic"/>
              <a:buChar char="-"/>
              <a:tabLst>
                <a:tab pos="392430" algn="l"/>
                <a:tab pos="393700" algn="l"/>
              </a:tabLst>
            </a:pPr>
            <a:r>
              <a:rPr sz="1800" spc="-5" dirty="0">
                <a:latin typeface="Arial MT"/>
                <a:cs typeface="Arial MT"/>
              </a:rPr>
              <a:t>Auth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client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communicate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with</a:t>
            </a: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authentication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microservice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.</a:t>
            </a:r>
            <a:endParaRPr sz="18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393065" marR="5080" indent="-381000">
              <a:lnSpc>
                <a:spcPct val="114599"/>
              </a:lnSpc>
              <a:buClr>
                <a:srgbClr val="FFFFFF"/>
              </a:buClr>
              <a:buFont typeface="MS PGothic"/>
              <a:buChar char="-"/>
              <a:tabLst>
                <a:tab pos="392430" algn="l"/>
                <a:tab pos="393700" algn="l"/>
              </a:tabLst>
            </a:pPr>
            <a:r>
              <a:rPr sz="1800" spc="-5" dirty="0">
                <a:latin typeface="Arial MT"/>
                <a:cs typeface="Arial MT"/>
              </a:rPr>
              <a:t>Employee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communicate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with</a:t>
            </a: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employee</a:t>
            </a:r>
            <a:r>
              <a:rPr sz="18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microservice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.</a:t>
            </a:r>
            <a:endParaRPr sz="1800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5072" y="4762663"/>
            <a:ext cx="1770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Interfac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AuthClient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7450" y="2460125"/>
            <a:ext cx="8157845" cy="2246630"/>
            <a:chOff x="597450" y="2460125"/>
            <a:chExt cx="8157845" cy="22466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975" y="2469650"/>
              <a:ext cx="8138549" cy="22270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2212" y="2464887"/>
              <a:ext cx="8148320" cy="2237105"/>
            </a:xfrm>
            <a:custGeom>
              <a:avLst/>
              <a:gdLst/>
              <a:ahLst/>
              <a:cxnLst/>
              <a:rect l="l" t="t" r="r" b="b"/>
              <a:pathLst>
                <a:path w="8148320" h="2237104">
                  <a:moveTo>
                    <a:pt x="0" y="0"/>
                  </a:moveTo>
                  <a:lnTo>
                    <a:pt x="8148074" y="0"/>
                  </a:lnTo>
                  <a:lnTo>
                    <a:pt x="8148074" y="2236624"/>
                  </a:lnTo>
                  <a:lnTo>
                    <a:pt x="0" y="22366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A5B534-E869-56F5-1126-7A1855779377}"/>
              </a:ext>
            </a:extLst>
          </p:cNvPr>
          <p:cNvSpPr/>
          <p:nvPr/>
        </p:nvSpPr>
        <p:spPr>
          <a:xfrm>
            <a:off x="1135302" y="1561949"/>
            <a:ext cx="240746" cy="12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4744CC-CB6A-E9BE-B11F-C08E0F982F5E}"/>
              </a:ext>
            </a:extLst>
          </p:cNvPr>
          <p:cNvSpPr/>
          <p:nvPr/>
        </p:nvSpPr>
        <p:spPr>
          <a:xfrm>
            <a:off x="1143000" y="2190750"/>
            <a:ext cx="240746" cy="12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algn="ctr">
              <a:lnSpc>
                <a:spcPts val="3750"/>
              </a:lnSpc>
              <a:spcBef>
                <a:spcPts val="600"/>
              </a:spcBef>
            </a:pPr>
            <a:r>
              <a:rPr sz="4000" dirty="0"/>
              <a:t>POINTS  MICROSERVICE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6720" y="955790"/>
            <a:ext cx="281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REST ENDPOINTS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0200" y="1518127"/>
            <a:ext cx="7352307" cy="7068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6" marR="147955">
              <a:lnSpc>
                <a:spcPts val="2570"/>
              </a:lnSpc>
              <a:spcBef>
                <a:spcPts val="275"/>
              </a:spcBef>
              <a:buClr>
                <a:srgbClr val="595959"/>
              </a:buClr>
              <a:buSzPct val="135294"/>
              <a:tabLst>
                <a:tab pos="434975" algn="l"/>
                <a:tab pos="435609" algn="l"/>
                <a:tab pos="2760980" algn="l"/>
              </a:tabLst>
            </a:pPr>
            <a:r>
              <a:rPr sz="1700" spc="-5" dirty="0">
                <a:latin typeface="Arial"/>
                <a:cs typeface="Arial"/>
              </a:rPr>
              <a:t>/getpointsbyemp/{id}</a:t>
            </a:r>
            <a:r>
              <a:rPr sz="1700" dirty="0">
                <a:solidFill>
                  <a:schemeClr val="accent1"/>
                </a:solidFill>
                <a:latin typeface="Arial MT"/>
                <a:cs typeface="Arial MT"/>
              </a:rPr>
              <a:t>-</a:t>
            </a:r>
            <a:r>
              <a:rPr sz="1700" spc="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chemeClr val="accent1"/>
                </a:solidFill>
                <a:latin typeface="Arial MT"/>
                <a:cs typeface="Arial MT"/>
              </a:rPr>
              <a:t>to get points gained by </a:t>
            </a:r>
            <a:r>
              <a:rPr sz="1700" spc="-46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sz="17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chemeClr val="accent1"/>
                </a:solidFill>
                <a:latin typeface="Arial MT"/>
                <a:cs typeface="Arial MT"/>
              </a:rPr>
              <a:t>employee</a:t>
            </a:r>
            <a:r>
              <a:rPr lang="en-US" sz="1700" spc="-5" dirty="0">
                <a:solidFill>
                  <a:schemeClr val="accent1"/>
                </a:solidFill>
                <a:latin typeface="Arial MT"/>
                <a:cs typeface="Arial MT"/>
              </a:rPr>
              <a:t>.</a:t>
            </a:r>
            <a:endParaRPr lang="en-US"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12066" marR="5080">
              <a:lnSpc>
                <a:spcPts val="2570"/>
              </a:lnSpc>
              <a:spcBef>
                <a:spcPts val="265"/>
              </a:spcBef>
              <a:buClr>
                <a:srgbClr val="595959"/>
              </a:buClr>
              <a:buSzPct val="135294"/>
              <a:tabLst>
                <a:tab pos="434975" algn="l"/>
                <a:tab pos="435609" algn="l"/>
                <a:tab pos="3168650" algn="l"/>
              </a:tabLst>
            </a:pPr>
            <a:r>
              <a:rPr lang="en-US" sz="1700" spc="-5" dirty="0">
                <a:latin typeface="Arial"/>
                <a:cs typeface="Arial"/>
              </a:rPr>
              <a:t>/</a:t>
            </a:r>
            <a:r>
              <a:rPr lang="en-US" sz="1700" spc="-5" dirty="0" err="1">
                <a:latin typeface="Arial"/>
                <a:cs typeface="Arial"/>
              </a:rPr>
              <a:t>refreshpointsbyemp</a:t>
            </a:r>
            <a:r>
              <a:rPr lang="en-US" sz="1700" spc="-5" dirty="0">
                <a:latin typeface="Arial"/>
                <a:cs typeface="Arial"/>
              </a:rPr>
              <a:t>/{id}</a:t>
            </a:r>
            <a:r>
              <a:rPr lang="en-US" sz="1700" dirty="0">
                <a:solidFill>
                  <a:schemeClr val="accent1"/>
                </a:solidFill>
                <a:latin typeface="Arial MT"/>
                <a:cs typeface="Arial MT"/>
              </a:rPr>
              <a:t>-</a:t>
            </a:r>
            <a:r>
              <a:rPr lang="en-US" sz="1700" spc="43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chemeClr val="accent1"/>
                </a:solidFill>
                <a:latin typeface="Arial MT"/>
                <a:cs typeface="Arial MT"/>
              </a:rPr>
              <a:t>to</a:t>
            </a:r>
            <a:r>
              <a:rPr lang="en-US" sz="1700" spc="-2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700" dirty="0">
                <a:solidFill>
                  <a:schemeClr val="accent1"/>
                </a:solidFill>
                <a:latin typeface="Arial MT"/>
                <a:cs typeface="Arial MT"/>
              </a:rPr>
              <a:t>refresh</a:t>
            </a:r>
            <a:r>
              <a:rPr lang="en-US" sz="17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lang="en-US" sz="1700" spc="-2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chemeClr val="accent1"/>
                </a:solidFill>
                <a:latin typeface="Arial MT"/>
                <a:cs typeface="Arial MT"/>
              </a:rPr>
              <a:t>points </a:t>
            </a:r>
            <a:r>
              <a:rPr lang="en-US" sz="1700" spc="-45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chemeClr val="accent1"/>
                </a:solidFill>
                <a:latin typeface="Arial MT"/>
                <a:cs typeface="Arial MT"/>
              </a:rPr>
              <a:t>of</a:t>
            </a:r>
            <a:r>
              <a:rPr lang="en-US" sz="17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700" spc="-5" dirty="0">
                <a:solidFill>
                  <a:schemeClr val="accent1"/>
                </a:solidFill>
                <a:latin typeface="Arial MT"/>
                <a:cs typeface="Arial MT"/>
              </a:rPr>
              <a:t>the employee.</a:t>
            </a:r>
            <a:endParaRPr lang="en-US" sz="1700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86400" y="4171950"/>
            <a:ext cx="2743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look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swagger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points</a:t>
            </a:r>
            <a:r>
              <a:rPr lang="en-IN" sz="1400" spc="-5" dirty="0">
                <a:latin typeface="Arial MT"/>
                <a:cs typeface="Arial MT"/>
              </a:rPr>
              <a:t>)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5800" y="2378015"/>
            <a:ext cx="4724400" cy="2159199"/>
            <a:chOff x="388475" y="2905724"/>
            <a:chExt cx="4865370" cy="218440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00" y="2915250"/>
              <a:ext cx="4845949" cy="21650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93237" y="2910487"/>
              <a:ext cx="4855845" cy="2174875"/>
            </a:xfrm>
            <a:custGeom>
              <a:avLst/>
              <a:gdLst/>
              <a:ahLst/>
              <a:cxnLst/>
              <a:rect l="l" t="t" r="r" b="b"/>
              <a:pathLst>
                <a:path w="4855845" h="2174875">
                  <a:moveTo>
                    <a:pt x="0" y="0"/>
                  </a:moveTo>
                  <a:lnTo>
                    <a:pt x="4855474" y="0"/>
                  </a:lnTo>
                  <a:lnTo>
                    <a:pt x="4855474" y="2174624"/>
                  </a:lnTo>
                  <a:lnTo>
                    <a:pt x="0" y="21746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45EB6A9-2B04-E0FE-960E-7ACCBEA497CA}"/>
              </a:ext>
            </a:extLst>
          </p:cNvPr>
          <p:cNvSpPr/>
          <p:nvPr/>
        </p:nvSpPr>
        <p:spPr>
          <a:xfrm>
            <a:off x="1131953" y="16982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43AE133-5AFA-4AAF-CD92-26E4DCF64B7C}"/>
              </a:ext>
            </a:extLst>
          </p:cNvPr>
          <p:cNvSpPr/>
          <p:nvPr/>
        </p:nvSpPr>
        <p:spPr>
          <a:xfrm>
            <a:off x="1143000" y="203835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0793" y="1657350"/>
            <a:ext cx="8002413" cy="1552638"/>
            <a:chOff x="379587" y="1595818"/>
            <a:chExt cx="8676640" cy="1614170"/>
          </a:xfrm>
        </p:grpSpPr>
        <p:sp>
          <p:nvSpPr>
            <p:cNvPr id="4" name="object 4"/>
            <p:cNvSpPr/>
            <p:nvPr/>
          </p:nvSpPr>
          <p:spPr>
            <a:xfrm>
              <a:off x="506425" y="255090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350" y="1600580"/>
              <a:ext cx="8667099" cy="1604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9587" y="1595818"/>
              <a:ext cx="8676640" cy="1614170"/>
            </a:xfrm>
            <a:custGeom>
              <a:avLst/>
              <a:gdLst/>
              <a:ahLst/>
              <a:cxnLst/>
              <a:rect l="l" t="t" r="r" b="b"/>
              <a:pathLst>
                <a:path w="8676640" h="1614170">
                  <a:moveTo>
                    <a:pt x="0" y="0"/>
                  </a:moveTo>
                  <a:lnTo>
                    <a:pt x="8676624" y="0"/>
                  </a:lnTo>
                  <a:lnTo>
                    <a:pt x="8676624" y="1614024"/>
                  </a:lnTo>
                  <a:lnTo>
                    <a:pt x="0" y="16140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931917"/>
            <a:ext cx="43432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Rest Controller (a gist)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9950" y="3821979"/>
            <a:ext cx="8676640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>
                <a:latin typeface="Arial MT"/>
                <a:cs typeface="Arial MT"/>
              </a:rPr>
              <a:t>              </a:t>
            </a:r>
            <a:r>
              <a:rPr sz="1400" spc="-5" dirty="0">
                <a:latin typeface="Arial MT"/>
                <a:cs typeface="Arial MT"/>
              </a:rPr>
              <a:t>One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Get </a:t>
            </a:r>
            <a:r>
              <a:rPr sz="1400" dirty="0">
                <a:latin typeface="Arial MT"/>
                <a:cs typeface="Arial MT"/>
              </a:rPr>
              <a:t>mappings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controller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(to</a:t>
            </a:r>
            <a:r>
              <a:rPr sz="1400" spc="-5" dirty="0">
                <a:latin typeface="Arial MT"/>
                <a:cs typeface="Arial MT"/>
              </a:rPr>
              <a:t> get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points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gained by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employee)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IN" sz="1400" spc="-5" dirty="0">
                <a:latin typeface="Arial"/>
                <a:cs typeface="Arial"/>
              </a:rPr>
              <a:t>        </a:t>
            </a:r>
            <a:r>
              <a:rPr sz="1400" spc="-5" dirty="0">
                <a:latin typeface="Arial"/>
                <a:cs typeface="Arial"/>
              </a:rPr>
              <a:t>Rest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controller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calls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pointsServiceImpl.java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necessary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details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implemented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285725" y="1851750"/>
            <a:ext cx="1580400" cy="1532700"/>
            <a:chOff x="285725" y="1830850"/>
            <a:chExt cx="1580400" cy="1532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5" y="1830850"/>
              <a:ext cx="1580400" cy="1532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24" y="2008649"/>
              <a:ext cx="1123199" cy="107549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297434" y="1569200"/>
            <a:ext cx="2076450" cy="2040889"/>
            <a:chOff x="2255537" y="1602400"/>
            <a:chExt cx="2076450" cy="2040889"/>
          </a:xfrm>
        </p:grpSpPr>
        <p:pic>
          <p:nvPicPr>
            <p:cNvPr id="9" name="object 9"/>
            <p:cNvPicPr/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55537" y="1602400"/>
              <a:ext cx="2076300" cy="2040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84137" y="1780200"/>
              <a:ext cx="1619250" cy="1583690"/>
            </a:xfrm>
            <a:custGeom>
              <a:avLst/>
              <a:gdLst/>
              <a:ahLst/>
              <a:cxnLst/>
              <a:rect l="l" t="t" r="r" b="b"/>
              <a:pathLst>
                <a:path w="1619250" h="1583689">
                  <a:moveTo>
                    <a:pt x="809549" y="1583100"/>
                  </a:moveTo>
                  <a:lnTo>
                    <a:pt x="760234" y="1581655"/>
                  </a:lnTo>
                  <a:lnTo>
                    <a:pt x="711700" y="1577377"/>
                  </a:lnTo>
                  <a:lnTo>
                    <a:pt x="664032" y="1570347"/>
                  </a:lnTo>
                  <a:lnTo>
                    <a:pt x="617315" y="1560649"/>
                  </a:lnTo>
                  <a:lnTo>
                    <a:pt x="571633" y="1548365"/>
                  </a:lnTo>
                  <a:lnTo>
                    <a:pt x="527071" y="1533578"/>
                  </a:lnTo>
                  <a:lnTo>
                    <a:pt x="483714" y="1516372"/>
                  </a:lnTo>
                  <a:lnTo>
                    <a:pt x="441647" y="1496828"/>
                  </a:lnTo>
                  <a:lnTo>
                    <a:pt x="400954" y="1475030"/>
                  </a:lnTo>
                  <a:lnTo>
                    <a:pt x="361720" y="1451060"/>
                  </a:lnTo>
                  <a:lnTo>
                    <a:pt x="324029" y="1425002"/>
                  </a:lnTo>
                  <a:lnTo>
                    <a:pt x="287967" y="1396937"/>
                  </a:lnTo>
                  <a:lnTo>
                    <a:pt x="253617" y="1366949"/>
                  </a:lnTo>
                  <a:lnTo>
                    <a:pt x="221065" y="1335121"/>
                  </a:lnTo>
                  <a:lnTo>
                    <a:pt x="190396" y="1301535"/>
                  </a:lnTo>
                  <a:lnTo>
                    <a:pt x="161693" y="1266275"/>
                  </a:lnTo>
                  <a:lnTo>
                    <a:pt x="135042" y="1229422"/>
                  </a:lnTo>
                  <a:lnTo>
                    <a:pt x="110527" y="1191060"/>
                  </a:lnTo>
                  <a:lnTo>
                    <a:pt x="88233" y="1151272"/>
                  </a:lnTo>
                  <a:lnTo>
                    <a:pt x="68245" y="1110140"/>
                  </a:lnTo>
                  <a:lnTo>
                    <a:pt x="50647" y="1067747"/>
                  </a:lnTo>
                  <a:lnTo>
                    <a:pt x="35524" y="1024176"/>
                  </a:lnTo>
                  <a:lnTo>
                    <a:pt x="22961" y="979510"/>
                  </a:lnTo>
                  <a:lnTo>
                    <a:pt x="13042" y="933832"/>
                  </a:lnTo>
                  <a:lnTo>
                    <a:pt x="5853" y="887224"/>
                  </a:lnTo>
                  <a:lnTo>
                    <a:pt x="1477" y="839769"/>
                  </a:lnTo>
                  <a:lnTo>
                    <a:pt x="0" y="791549"/>
                  </a:lnTo>
                  <a:lnTo>
                    <a:pt x="1482" y="743276"/>
                  </a:lnTo>
                  <a:lnTo>
                    <a:pt x="5853" y="695876"/>
                  </a:lnTo>
                  <a:lnTo>
                    <a:pt x="13042" y="649267"/>
                  </a:lnTo>
                  <a:lnTo>
                    <a:pt x="22961" y="603589"/>
                  </a:lnTo>
                  <a:lnTo>
                    <a:pt x="35524" y="558923"/>
                  </a:lnTo>
                  <a:lnTo>
                    <a:pt x="50647" y="515352"/>
                  </a:lnTo>
                  <a:lnTo>
                    <a:pt x="68245" y="472959"/>
                  </a:lnTo>
                  <a:lnTo>
                    <a:pt x="88233" y="431827"/>
                  </a:lnTo>
                  <a:lnTo>
                    <a:pt x="110527" y="392039"/>
                  </a:lnTo>
                  <a:lnTo>
                    <a:pt x="135042" y="353677"/>
                  </a:lnTo>
                  <a:lnTo>
                    <a:pt x="161693" y="316825"/>
                  </a:lnTo>
                  <a:lnTo>
                    <a:pt x="190396" y="281564"/>
                  </a:lnTo>
                  <a:lnTo>
                    <a:pt x="221065" y="247978"/>
                  </a:lnTo>
                  <a:lnTo>
                    <a:pt x="253617" y="216150"/>
                  </a:lnTo>
                  <a:lnTo>
                    <a:pt x="287967" y="186162"/>
                  </a:lnTo>
                  <a:lnTo>
                    <a:pt x="324029" y="158098"/>
                  </a:lnTo>
                  <a:lnTo>
                    <a:pt x="361720" y="132039"/>
                  </a:lnTo>
                  <a:lnTo>
                    <a:pt x="400954" y="108069"/>
                  </a:lnTo>
                  <a:lnTo>
                    <a:pt x="441647" y="86271"/>
                  </a:lnTo>
                  <a:lnTo>
                    <a:pt x="483714" y="66727"/>
                  </a:lnTo>
                  <a:lnTo>
                    <a:pt x="527071" y="49521"/>
                  </a:lnTo>
                  <a:lnTo>
                    <a:pt x="571633" y="34734"/>
                  </a:lnTo>
                  <a:lnTo>
                    <a:pt x="617315" y="22451"/>
                  </a:lnTo>
                  <a:lnTo>
                    <a:pt x="664032" y="12752"/>
                  </a:lnTo>
                  <a:lnTo>
                    <a:pt x="711700" y="5723"/>
                  </a:lnTo>
                  <a:lnTo>
                    <a:pt x="760234" y="1444"/>
                  </a:lnTo>
                  <a:lnTo>
                    <a:pt x="809549" y="0"/>
                  </a:lnTo>
                  <a:lnTo>
                    <a:pt x="858920" y="1472"/>
                  </a:lnTo>
                  <a:lnTo>
                    <a:pt x="907855" y="5854"/>
                  </a:lnTo>
                  <a:lnTo>
                    <a:pt x="956230" y="13098"/>
                  </a:lnTo>
                  <a:lnTo>
                    <a:pt x="1003922" y="23151"/>
                  </a:lnTo>
                  <a:lnTo>
                    <a:pt x="1050807" y="35965"/>
                  </a:lnTo>
                  <a:lnTo>
                    <a:pt x="1096761" y="51490"/>
                  </a:lnTo>
                  <a:lnTo>
                    <a:pt x="1141661" y="69674"/>
                  </a:lnTo>
                  <a:lnTo>
                    <a:pt x="1185383" y="90469"/>
                  </a:lnTo>
                  <a:lnTo>
                    <a:pt x="1227802" y="113824"/>
                  </a:lnTo>
                  <a:lnTo>
                    <a:pt x="1268796" y="139688"/>
                  </a:lnTo>
                  <a:lnTo>
                    <a:pt x="1308241" y="168012"/>
                  </a:lnTo>
                  <a:lnTo>
                    <a:pt x="1346013" y="198746"/>
                  </a:lnTo>
                  <a:lnTo>
                    <a:pt x="1381988" y="231839"/>
                  </a:lnTo>
                  <a:lnTo>
                    <a:pt x="1415834" y="267014"/>
                  </a:lnTo>
                  <a:lnTo>
                    <a:pt x="1447266" y="303946"/>
                  </a:lnTo>
                  <a:lnTo>
                    <a:pt x="1476235" y="342514"/>
                  </a:lnTo>
                  <a:lnTo>
                    <a:pt x="1502687" y="382597"/>
                  </a:lnTo>
                  <a:lnTo>
                    <a:pt x="1526573" y="424073"/>
                  </a:lnTo>
                  <a:lnTo>
                    <a:pt x="1547840" y="466822"/>
                  </a:lnTo>
                  <a:lnTo>
                    <a:pt x="1566438" y="510724"/>
                  </a:lnTo>
                  <a:lnTo>
                    <a:pt x="1582316" y="555656"/>
                  </a:lnTo>
                  <a:lnTo>
                    <a:pt x="1595421" y="601498"/>
                  </a:lnTo>
                  <a:lnTo>
                    <a:pt x="1605703" y="648130"/>
                  </a:lnTo>
                  <a:lnTo>
                    <a:pt x="1613111" y="695430"/>
                  </a:lnTo>
                  <a:lnTo>
                    <a:pt x="1617595" y="743330"/>
                  </a:lnTo>
                  <a:lnTo>
                    <a:pt x="1619099" y="791549"/>
                  </a:lnTo>
                  <a:lnTo>
                    <a:pt x="1617622" y="839769"/>
                  </a:lnTo>
                  <a:lnTo>
                    <a:pt x="1613246" y="887224"/>
                  </a:lnTo>
                  <a:lnTo>
                    <a:pt x="1606056" y="933832"/>
                  </a:lnTo>
                  <a:lnTo>
                    <a:pt x="1596138" y="979510"/>
                  </a:lnTo>
                  <a:lnTo>
                    <a:pt x="1583575" y="1024176"/>
                  </a:lnTo>
                  <a:lnTo>
                    <a:pt x="1568452" y="1067747"/>
                  </a:lnTo>
                  <a:lnTo>
                    <a:pt x="1550854" y="1110140"/>
                  </a:lnTo>
                  <a:lnTo>
                    <a:pt x="1530866" y="1151272"/>
                  </a:lnTo>
                  <a:lnTo>
                    <a:pt x="1508572" y="1191060"/>
                  </a:lnTo>
                  <a:lnTo>
                    <a:pt x="1484057" y="1229422"/>
                  </a:lnTo>
                  <a:lnTo>
                    <a:pt x="1457406" y="1266275"/>
                  </a:lnTo>
                  <a:lnTo>
                    <a:pt x="1428703" y="1301535"/>
                  </a:lnTo>
                  <a:lnTo>
                    <a:pt x="1398034" y="1335121"/>
                  </a:lnTo>
                  <a:lnTo>
                    <a:pt x="1365482" y="1366949"/>
                  </a:lnTo>
                  <a:lnTo>
                    <a:pt x="1331132" y="1396937"/>
                  </a:lnTo>
                  <a:lnTo>
                    <a:pt x="1295070" y="1425002"/>
                  </a:lnTo>
                  <a:lnTo>
                    <a:pt x="1257379" y="1451060"/>
                  </a:lnTo>
                  <a:lnTo>
                    <a:pt x="1218145" y="1475030"/>
                  </a:lnTo>
                  <a:lnTo>
                    <a:pt x="1177452" y="1496828"/>
                  </a:lnTo>
                  <a:lnTo>
                    <a:pt x="1135384" y="1516372"/>
                  </a:lnTo>
                  <a:lnTo>
                    <a:pt x="1092028" y="1533578"/>
                  </a:lnTo>
                  <a:lnTo>
                    <a:pt x="1047466" y="1548365"/>
                  </a:lnTo>
                  <a:lnTo>
                    <a:pt x="1001784" y="1560649"/>
                  </a:lnTo>
                  <a:lnTo>
                    <a:pt x="955067" y="1570347"/>
                  </a:lnTo>
                  <a:lnTo>
                    <a:pt x="907399" y="1577377"/>
                  </a:lnTo>
                  <a:lnTo>
                    <a:pt x="858865" y="1581655"/>
                  </a:lnTo>
                  <a:lnTo>
                    <a:pt x="809549" y="15831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710858" y="263612"/>
            <a:ext cx="3730233" cy="3086033"/>
            <a:chOff x="4721250" y="277517"/>
            <a:chExt cx="3730233" cy="3086033"/>
          </a:xfrm>
        </p:grpSpPr>
        <p:pic>
          <p:nvPicPr>
            <p:cNvPr id="12" name="object 12"/>
            <p:cNvPicPr/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64083" y="277517"/>
              <a:ext cx="1487400" cy="1487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70947" y="548801"/>
              <a:ext cx="1030605" cy="996785"/>
            </a:xfrm>
            <a:custGeom>
              <a:avLst/>
              <a:gdLst/>
              <a:ahLst/>
              <a:cxnLst/>
              <a:rect l="l" t="t" r="r" b="b"/>
              <a:pathLst>
                <a:path w="1030604" h="1030605">
                  <a:moveTo>
                    <a:pt x="515099" y="1030200"/>
                  </a:moveTo>
                  <a:lnTo>
                    <a:pt x="468215" y="1028094"/>
                  </a:lnTo>
                  <a:lnTo>
                    <a:pt x="422510" y="1021901"/>
                  </a:lnTo>
                  <a:lnTo>
                    <a:pt x="378165" y="1011800"/>
                  </a:lnTo>
                  <a:lnTo>
                    <a:pt x="335364" y="997974"/>
                  </a:lnTo>
                  <a:lnTo>
                    <a:pt x="294288" y="980604"/>
                  </a:lnTo>
                  <a:lnTo>
                    <a:pt x="255119" y="959873"/>
                  </a:lnTo>
                  <a:lnTo>
                    <a:pt x="218038" y="935963"/>
                  </a:lnTo>
                  <a:lnTo>
                    <a:pt x="183227" y="909054"/>
                  </a:lnTo>
                  <a:lnTo>
                    <a:pt x="150869" y="879330"/>
                  </a:lnTo>
                  <a:lnTo>
                    <a:pt x="121145" y="846972"/>
                  </a:lnTo>
                  <a:lnTo>
                    <a:pt x="94236" y="812161"/>
                  </a:lnTo>
                  <a:lnTo>
                    <a:pt x="70326" y="775080"/>
                  </a:lnTo>
                  <a:lnTo>
                    <a:pt x="49595" y="735911"/>
                  </a:lnTo>
                  <a:lnTo>
                    <a:pt x="32225" y="694835"/>
                  </a:lnTo>
                  <a:lnTo>
                    <a:pt x="18399" y="652034"/>
                  </a:lnTo>
                  <a:lnTo>
                    <a:pt x="8298" y="607689"/>
                  </a:lnTo>
                  <a:lnTo>
                    <a:pt x="2105" y="561984"/>
                  </a:lnTo>
                  <a:lnTo>
                    <a:pt x="0" y="515100"/>
                  </a:lnTo>
                  <a:lnTo>
                    <a:pt x="2105" y="468215"/>
                  </a:lnTo>
                  <a:lnTo>
                    <a:pt x="8298" y="422510"/>
                  </a:lnTo>
                  <a:lnTo>
                    <a:pt x="18399" y="378166"/>
                  </a:lnTo>
                  <a:lnTo>
                    <a:pt x="32225" y="335364"/>
                  </a:lnTo>
                  <a:lnTo>
                    <a:pt x="49595" y="294288"/>
                  </a:lnTo>
                  <a:lnTo>
                    <a:pt x="70326" y="255119"/>
                  </a:lnTo>
                  <a:lnTo>
                    <a:pt x="94236" y="218038"/>
                  </a:lnTo>
                  <a:lnTo>
                    <a:pt x="121145" y="183227"/>
                  </a:lnTo>
                  <a:lnTo>
                    <a:pt x="150869" y="150869"/>
                  </a:lnTo>
                  <a:lnTo>
                    <a:pt x="183227" y="121145"/>
                  </a:lnTo>
                  <a:lnTo>
                    <a:pt x="218038" y="94236"/>
                  </a:lnTo>
                  <a:lnTo>
                    <a:pt x="255119" y="70326"/>
                  </a:lnTo>
                  <a:lnTo>
                    <a:pt x="294288" y="49595"/>
                  </a:lnTo>
                  <a:lnTo>
                    <a:pt x="335364" y="32225"/>
                  </a:lnTo>
                  <a:lnTo>
                    <a:pt x="378165" y="18399"/>
                  </a:lnTo>
                  <a:lnTo>
                    <a:pt x="422510" y="8298"/>
                  </a:lnTo>
                  <a:lnTo>
                    <a:pt x="468215" y="2105"/>
                  </a:lnTo>
                  <a:lnTo>
                    <a:pt x="515099" y="0"/>
                  </a:lnTo>
                  <a:lnTo>
                    <a:pt x="566011" y="2520"/>
                  </a:lnTo>
                  <a:lnTo>
                    <a:pt x="616060" y="9988"/>
                  </a:lnTo>
                  <a:lnTo>
                    <a:pt x="664909" y="22265"/>
                  </a:lnTo>
                  <a:lnTo>
                    <a:pt x="712220" y="39209"/>
                  </a:lnTo>
                  <a:lnTo>
                    <a:pt x="757655" y="60682"/>
                  </a:lnTo>
                  <a:lnTo>
                    <a:pt x="800877" y="86542"/>
                  </a:lnTo>
                  <a:lnTo>
                    <a:pt x="841548" y="116651"/>
                  </a:lnTo>
                  <a:lnTo>
                    <a:pt x="879330" y="150869"/>
                  </a:lnTo>
                  <a:lnTo>
                    <a:pt x="913547" y="188651"/>
                  </a:lnTo>
                  <a:lnTo>
                    <a:pt x="943656" y="229322"/>
                  </a:lnTo>
                  <a:lnTo>
                    <a:pt x="969517" y="272544"/>
                  </a:lnTo>
                  <a:lnTo>
                    <a:pt x="990990" y="317979"/>
                  </a:lnTo>
                  <a:lnTo>
                    <a:pt x="1007934" y="365290"/>
                  </a:lnTo>
                  <a:lnTo>
                    <a:pt x="1020211" y="414139"/>
                  </a:lnTo>
                  <a:lnTo>
                    <a:pt x="1027679" y="464188"/>
                  </a:lnTo>
                  <a:lnTo>
                    <a:pt x="1030199" y="515100"/>
                  </a:lnTo>
                  <a:lnTo>
                    <a:pt x="1028094" y="561984"/>
                  </a:lnTo>
                  <a:lnTo>
                    <a:pt x="1021901" y="607689"/>
                  </a:lnTo>
                  <a:lnTo>
                    <a:pt x="1011800" y="652034"/>
                  </a:lnTo>
                  <a:lnTo>
                    <a:pt x="997974" y="694835"/>
                  </a:lnTo>
                  <a:lnTo>
                    <a:pt x="980604" y="735911"/>
                  </a:lnTo>
                  <a:lnTo>
                    <a:pt x="959873" y="775080"/>
                  </a:lnTo>
                  <a:lnTo>
                    <a:pt x="935963" y="812161"/>
                  </a:lnTo>
                  <a:lnTo>
                    <a:pt x="909054" y="846972"/>
                  </a:lnTo>
                  <a:lnTo>
                    <a:pt x="879330" y="879330"/>
                  </a:lnTo>
                  <a:lnTo>
                    <a:pt x="846972" y="909054"/>
                  </a:lnTo>
                  <a:lnTo>
                    <a:pt x="812161" y="935963"/>
                  </a:lnTo>
                  <a:lnTo>
                    <a:pt x="775080" y="959873"/>
                  </a:lnTo>
                  <a:lnTo>
                    <a:pt x="735911" y="980604"/>
                  </a:lnTo>
                  <a:lnTo>
                    <a:pt x="694835" y="997974"/>
                  </a:lnTo>
                  <a:lnTo>
                    <a:pt x="652034" y="1011800"/>
                  </a:lnTo>
                  <a:lnTo>
                    <a:pt x="607689" y="1021901"/>
                  </a:lnTo>
                  <a:lnTo>
                    <a:pt x="561984" y="1028094"/>
                  </a:lnTo>
                  <a:lnTo>
                    <a:pt x="515099" y="103020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1250" y="1830850"/>
              <a:ext cx="1580400" cy="15327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949849" y="2008651"/>
              <a:ext cx="1123199" cy="10394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 idx="4294967295"/>
          </p:nvPr>
        </p:nvSpPr>
        <p:spPr>
          <a:xfrm>
            <a:off x="285725" y="818425"/>
            <a:ext cx="5940425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ARICHITECTURE DIAGRAM</a:t>
            </a:r>
            <a:endParaRPr sz="2400" dirty="0"/>
          </a:p>
        </p:txBody>
      </p:sp>
      <p:sp>
        <p:nvSpPr>
          <p:cNvPr id="17" name="object 17"/>
          <p:cNvSpPr txBox="1"/>
          <p:nvPr/>
        </p:nvSpPr>
        <p:spPr>
          <a:xfrm>
            <a:off x="797350" y="2437563"/>
            <a:ext cx="462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32087" y="2498887"/>
            <a:ext cx="662940" cy="146050"/>
            <a:chOff x="1732087" y="2498887"/>
            <a:chExt cx="662940" cy="146050"/>
          </a:xfrm>
        </p:grpSpPr>
        <p:sp>
          <p:nvSpPr>
            <p:cNvPr id="19" name="object 19"/>
            <p:cNvSpPr/>
            <p:nvPr/>
          </p:nvSpPr>
          <p:spPr>
            <a:xfrm>
              <a:off x="1736849" y="2503650"/>
              <a:ext cx="653415" cy="136525"/>
            </a:xfrm>
            <a:custGeom>
              <a:avLst/>
              <a:gdLst/>
              <a:ahLst/>
              <a:cxnLst/>
              <a:rect l="l" t="t" r="r" b="b"/>
              <a:pathLst>
                <a:path w="653414" h="136525">
                  <a:moveTo>
                    <a:pt x="585299" y="136199"/>
                  </a:moveTo>
                  <a:lnTo>
                    <a:pt x="585299" y="102149"/>
                  </a:lnTo>
                  <a:lnTo>
                    <a:pt x="0" y="102149"/>
                  </a:lnTo>
                  <a:lnTo>
                    <a:pt x="0" y="34049"/>
                  </a:lnTo>
                  <a:lnTo>
                    <a:pt x="585299" y="34049"/>
                  </a:lnTo>
                  <a:lnTo>
                    <a:pt x="585299" y="0"/>
                  </a:lnTo>
                  <a:lnTo>
                    <a:pt x="653399" y="68099"/>
                  </a:lnTo>
                  <a:lnTo>
                    <a:pt x="585299" y="136199"/>
                  </a:lnTo>
                  <a:close/>
                </a:path>
              </a:pathLst>
            </a:custGeom>
            <a:solidFill>
              <a:srgbClr val="88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36849" y="2503650"/>
              <a:ext cx="653415" cy="136525"/>
            </a:xfrm>
            <a:custGeom>
              <a:avLst/>
              <a:gdLst/>
              <a:ahLst/>
              <a:cxnLst/>
              <a:rect l="l" t="t" r="r" b="b"/>
              <a:pathLst>
                <a:path w="653414" h="136525">
                  <a:moveTo>
                    <a:pt x="0" y="34049"/>
                  </a:moveTo>
                  <a:lnTo>
                    <a:pt x="585299" y="34049"/>
                  </a:lnTo>
                  <a:lnTo>
                    <a:pt x="585299" y="0"/>
                  </a:lnTo>
                  <a:lnTo>
                    <a:pt x="653399" y="68099"/>
                  </a:lnTo>
                  <a:lnTo>
                    <a:pt x="585299" y="136199"/>
                  </a:lnTo>
                  <a:lnTo>
                    <a:pt x="585299" y="102149"/>
                  </a:lnTo>
                  <a:lnTo>
                    <a:pt x="0" y="102149"/>
                  </a:lnTo>
                  <a:lnTo>
                    <a:pt x="0" y="34049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690226" y="2323567"/>
            <a:ext cx="1201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Classifieds</a:t>
            </a:r>
            <a:r>
              <a:rPr sz="1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Portal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9042" y="2589645"/>
            <a:ext cx="6692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edium)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22875" y="2336279"/>
            <a:ext cx="98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Authentication 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microservice</a:t>
            </a:r>
            <a:endParaRPr sz="1200" dirty="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02022" y="1385561"/>
            <a:ext cx="4250734" cy="3641807"/>
            <a:chOff x="4200749" y="1326035"/>
            <a:chExt cx="4250734" cy="3641807"/>
          </a:xfrm>
        </p:grpSpPr>
        <p:sp>
          <p:nvSpPr>
            <p:cNvPr id="25" name="object 25"/>
            <p:cNvSpPr/>
            <p:nvPr/>
          </p:nvSpPr>
          <p:spPr>
            <a:xfrm>
              <a:off x="4200749" y="2478299"/>
              <a:ext cx="653415" cy="136525"/>
            </a:xfrm>
            <a:custGeom>
              <a:avLst/>
              <a:gdLst/>
              <a:ahLst/>
              <a:cxnLst/>
              <a:rect l="l" t="t" r="r" b="b"/>
              <a:pathLst>
                <a:path w="653414" h="136525">
                  <a:moveTo>
                    <a:pt x="585299" y="136199"/>
                  </a:moveTo>
                  <a:lnTo>
                    <a:pt x="585299" y="102149"/>
                  </a:lnTo>
                  <a:lnTo>
                    <a:pt x="0" y="102149"/>
                  </a:lnTo>
                  <a:lnTo>
                    <a:pt x="0" y="34049"/>
                  </a:lnTo>
                  <a:lnTo>
                    <a:pt x="585299" y="34049"/>
                  </a:lnTo>
                  <a:lnTo>
                    <a:pt x="585299" y="0"/>
                  </a:lnTo>
                  <a:lnTo>
                    <a:pt x="653399" y="68099"/>
                  </a:lnTo>
                  <a:lnTo>
                    <a:pt x="585299" y="136199"/>
                  </a:lnTo>
                  <a:close/>
                </a:path>
              </a:pathLst>
            </a:custGeom>
            <a:solidFill>
              <a:srgbClr val="88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0749" y="2478299"/>
              <a:ext cx="653415" cy="136525"/>
            </a:xfrm>
            <a:custGeom>
              <a:avLst/>
              <a:gdLst/>
              <a:ahLst/>
              <a:cxnLst/>
              <a:rect l="l" t="t" r="r" b="b"/>
              <a:pathLst>
                <a:path w="653414" h="136525">
                  <a:moveTo>
                    <a:pt x="0" y="34049"/>
                  </a:moveTo>
                  <a:lnTo>
                    <a:pt x="585299" y="34049"/>
                  </a:lnTo>
                  <a:lnTo>
                    <a:pt x="585299" y="0"/>
                  </a:lnTo>
                  <a:lnTo>
                    <a:pt x="653399" y="68099"/>
                  </a:lnTo>
                  <a:lnTo>
                    <a:pt x="585299" y="136199"/>
                  </a:lnTo>
                  <a:lnTo>
                    <a:pt x="585299" y="102149"/>
                  </a:lnTo>
                  <a:lnTo>
                    <a:pt x="0" y="102149"/>
                  </a:lnTo>
                  <a:lnTo>
                    <a:pt x="0" y="34049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64083" y="3480442"/>
              <a:ext cx="1487400" cy="1487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92683" y="3658242"/>
              <a:ext cx="1030605" cy="1030605"/>
            </a:xfrm>
            <a:custGeom>
              <a:avLst/>
              <a:gdLst/>
              <a:ahLst/>
              <a:cxnLst/>
              <a:rect l="l" t="t" r="r" b="b"/>
              <a:pathLst>
                <a:path w="1030604" h="1030604">
                  <a:moveTo>
                    <a:pt x="515099" y="1030199"/>
                  </a:moveTo>
                  <a:lnTo>
                    <a:pt x="468215" y="1028094"/>
                  </a:lnTo>
                  <a:lnTo>
                    <a:pt x="422510" y="1021901"/>
                  </a:lnTo>
                  <a:lnTo>
                    <a:pt x="378165" y="1011800"/>
                  </a:lnTo>
                  <a:lnTo>
                    <a:pt x="335364" y="997974"/>
                  </a:lnTo>
                  <a:lnTo>
                    <a:pt x="294288" y="980604"/>
                  </a:lnTo>
                  <a:lnTo>
                    <a:pt x="255119" y="959873"/>
                  </a:lnTo>
                  <a:lnTo>
                    <a:pt x="218038" y="935963"/>
                  </a:lnTo>
                  <a:lnTo>
                    <a:pt x="183227" y="909054"/>
                  </a:lnTo>
                  <a:lnTo>
                    <a:pt x="150869" y="879330"/>
                  </a:lnTo>
                  <a:lnTo>
                    <a:pt x="121145" y="846972"/>
                  </a:lnTo>
                  <a:lnTo>
                    <a:pt x="94236" y="812161"/>
                  </a:lnTo>
                  <a:lnTo>
                    <a:pt x="70326" y="775080"/>
                  </a:lnTo>
                  <a:lnTo>
                    <a:pt x="49595" y="735911"/>
                  </a:lnTo>
                  <a:lnTo>
                    <a:pt x="32225" y="694835"/>
                  </a:lnTo>
                  <a:lnTo>
                    <a:pt x="18399" y="652033"/>
                  </a:lnTo>
                  <a:lnTo>
                    <a:pt x="8298" y="607689"/>
                  </a:lnTo>
                  <a:lnTo>
                    <a:pt x="2105" y="561984"/>
                  </a:lnTo>
                  <a:lnTo>
                    <a:pt x="0" y="515099"/>
                  </a:lnTo>
                  <a:lnTo>
                    <a:pt x="2105" y="468215"/>
                  </a:lnTo>
                  <a:lnTo>
                    <a:pt x="8298" y="422510"/>
                  </a:lnTo>
                  <a:lnTo>
                    <a:pt x="18399" y="378165"/>
                  </a:lnTo>
                  <a:lnTo>
                    <a:pt x="32225" y="335364"/>
                  </a:lnTo>
                  <a:lnTo>
                    <a:pt x="49595" y="294288"/>
                  </a:lnTo>
                  <a:lnTo>
                    <a:pt x="70326" y="255119"/>
                  </a:lnTo>
                  <a:lnTo>
                    <a:pt x="94236" y="218038"/>
                  </a:lnTo>
                  <a:lnTo>
                    <a:pt x="121145" y="183227"/>
                  </a:lnTo>
                  <a:lnTo>
                    <a:pt x="150869" y="150869"/>
                  </a:lnTo>
                  <a:lnTo>
                    <a:pt x="183227" y="121145"/>
                  </a:lnTo>
                  <a:lnTo>
                    <a:pt x="218038" y="94236"/>
                  </a:lnTo>
                  <a:lnTo>
                    <a:pt x="255119" y="70326"/>
                  </a:lnTo>
                  <a:lnTo>
                    <a:pt x="294288" y="49595"/>
                  </a:lnTo>
                  <a:lnTo>
                    <a:pt x="335364" y="32225"/>
                  </a:lnTo>
                  <a:lnTo>
                    <a:pt x="378165" y="18399"/>
                  </a:lnTo>
                  <a:lnTo>
                    <a:pt x="422510" y="8298"/>
                  </a:lnTo>
                  <a:lnTo>
                    <a:pt x="468215" y="2105"/>
                  </a:lnTo>
                  <a:lnTo>
                    <a:pt x="515099" y="0"/>
                  </a:lnTo>
                  <a:lnTo>
                    <a:pt x="566011" y="2520"/>
                  </a:lnTo>
                  <a:lnTo>
                    <a:pt x="616060" y="9988"/>
                  </a:lnTo>
                  <a:lnTo>
                    <a:pt x="664909" y="22265"/>
                  </a:lnTo>
                  <a:lnTo>
                    <a:pt x="712220" y="39209"/>
                  </a:lnTo>
                  <a:lnTo>
                    <a:pt x="757655" y="60682"/>
                  </a:lnTo>
                  <a:lnTo>
                    <a:pt x="800877" y="86542"/>
                  </a:lnTo>
                  <a:lnTo>
                    <a:pt x="841548" y="116651"/>
                  </a:lnTo>
                  <a:lnTo>
                    <a:pt x="879330" y="150869"/>
                  </a:lnTo>
                  <a:lnTo>
                    <a:pt x="913547" y="188651"/>
                  </a:lnTo>
                  <a:lnTo>
                    <a:pt x="943656" y="229322"/>
                  </a:lnTo>
                  <a:lnTo>
                    <a:pt x="969517" y="272544"/>
                  </a:lnTo>
                  <a:lnTo>
                    <a:pt x="990990" y="317979"/>
                  </a:lnTo>
                  <a:lnTo>
                    <a:pt x="1007934" y="365290"/>
                  </a:lnTo>
                  <a:lnTo>
                    <a:pt x="1020211" y="414139"/>
                  </a:lnTo>
                  <a:lnTo>
                    <a:pt x="1027679" y="464188"/>
                  </a:lnTo>
                  <a:lnTo>
                    <a:pt x="1030199" y="515099"/>
                  </a:lnTo>
                  <a:lnTo>
                    <a:pt x="1028094" y="561984"/>
                  </a:lnTo>
                  <a:lnTo>
                    <a:pt x="1021901" y="607689"/>
                  </a:lnTo>
                  <a:lnTo>
                    <a:pt x="1011800" y="652033"/>
                  </a:lnTo>
                  <a:lnTo>
                    <a:pt x="997974" y="694835"/>
                  </a:lnTo>
                  <a:lnTo>
                    <a:pt x="980604" y="735911"/>
                  </a:lnTo>
                  <a:lnTo>
                    <a:pt x="959873" y="775080"/>
                  </a:lnTo>
                  <a:lnTo>
                    <a:pt x="935963" y="812161"/>
                  </a:lnTo>
                  <a:lnTo>
                    <a:pt x="909054" y="846972"/>
                  </a:lnTo>
                  <a:lnTo>
                    <a:pt x="879330" y="879330"/>
                  </a:lnTo>
                  <a:lnTo>
                    <a:pt x="846972" y="909054"/>
                  </a:lnTo>
                  <a:lnTo>
                    <a:pt x="812161" y="935963"/>
                  </a:lnTo>
                  <a:lnTo>
                    <a:pt x="775080" y="959873"/>
                  </a:lnTo>
                  <a:lnTo>
                    <a:pt x="735911" y="980604"/>
                  </a:lnTo>
                  <a:lnTo>
                    <a:pt x="694835" y="997974"/>
                  </a:lnTo>
                  <a:lnTo>
                    <a:pt x="652034" y="1011800"/>
                  </a:lnTo>
                  <a:lnTo>
                    <a:pt x="607689" y="1021901"/>
                  </a:lnTo>
                  <a:lnTo>
                    <a:pt x="561984" y="1028094"/>
                  </a:lnTo>
                  <a:lnTo>
                    <a:pt x="515099" y="103019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64083" y="1853492"/>
              <a:ext cx="1487400" cy="14874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92683" y="2031292"/>
              <a:ext cx="1030605" cy="1030605"/>
            </a:xfrm>
            <a:custGeom>
              <a:avLst/>
              <a:gdLst/>
              <a:ahLst/>
              <a:cxnLst/>
              <a:rect l="l" t="t" r="r" b="b"/>
              <a:pathLst>
                <a:path w="1030604" h="1030605">
                  <a:moveTo>
                    <a:pt x="515099" y="1030199"/>
                  </a:moveTo>
                  <a:lnTo>
                    <a:pt x="468215" y="1028094"/>
                  </a:lnTo>
                  <a:lnTo>
                    <a:pt x="422510" y="1021901"/>
                  </a:lnTo>
                  <a:lnTo>
                    <a:pt x="378165" y="1011800"/>
                  </a:lnTo>
                  <a:lnTo>
                    <a:pt x="335364" y="997974"/>
                  </a:lnTo>
                  <a:lnTo>
                    <a:pt x="294288" y="980604"/>
                  </a:lnTo>
                  <a:lnTo>
                    <a:pt x="255119" y="959873"/>
                  </a:lnTo>
                  <a:lnTo>
                    <a:pt x="218038" y="935963"/>
                  </a:lnTo>
                  <a:lnTo>
                    <a:pt x="183227" y="909054"/>
                  </a:lnTo>
                  <a:lnTo>
                    <a:pt x="150869" y="879330"/>
                  </a:lnTo>
                  <a:lnTo>
                    <a:pt x="121145" y="846972"/>
                  </a:lnTo>
                  <a:lnTo>
                    <a:pt x="94236" y="812161"/>
                  </a:lnTo>
                  <a:lnTo>
                    <a:pt x="70326" y="775080"/>
                  </a:lnTo>
                  <a:lnTo>
                    <a:pt x="49595" y="735911"/>
                  </a:lnTo>
                  <a:lnTo>
                    <a:pt x="32225" y="694835"/>
                  </a:lnTo>
                  <a:lnTo>
                    <a:pt x="18399" y="652034"/>
                  </a:lnTo>
                  <a:lnTo>
                    <a:pt x="8298" y="607689"/>
                  </a:lnTo>
                  <a:lnTo>
                    <a:pt x="2105" y="561984"/>
                  </a:lnTo>
                  <a:lnTo>
                    <a:pt x="0" y="515099"/>
                  </a:lnTo>
                  <a:lnTo>
                    <a:pt x="2105" y="468215"/>
                  </a:lnTo>
                  <a:lnTo>
                    <a:pt x="8298" y="422510"/>
                  </a:lnTo>
                  <a:lnTo>
                    <a:pt x="18399" y="378166"/>
                  </a:lnTo>
                  <a:lnTo>
                    <a:pt x="32225" y="335364"/>
                  </a:lnTo>
                  <a:lnTo>
                    <a:pt x="49595" y="294288"/>
                  </a:lnTo>
                  <a:lnTo>
                    <a:pt x="70326" y="255119"/>
                  </a:lnTo>
                  <a:lnTo>
                    <a:pt x="94236" y="218038"/>
                  </a:lnTo>
                  <a:lnTo>
                    <a:pt x="121145" y="183227"/>
                  </a:lnTo>
                  <a:lnTo>
                    <a:pt x="150869" y="150869"/>
                  </a:lnTo>
                  <a:lnTo>
                    <a:pt x="183227" y="121145"/>
                  </a:lnTo>
                  <a:lnTo>
                    <a:pt x="218038" y="94236"/>
                  </a:lnTo>
                  <a:lnTo>
                    <a:pt x="255119" y="70326"/>
                  </a:lnTo>
                  <a:lnTo>
                    <a:pt x="294288" y="49595"/>
                  </a:lnTo>
                  <a:lnTo>
                    <a:pt x="335364" y="32225"/>
                  </a:lnTo>
                  <a:lnTo>
                    <a:pt x="378165" y="18399"/>
                  </a:lnTo>
                  <a:lnTo>
                    <a:pt x="422510" y="8298"/>
                  </a:lnTo>
                  <a:lnTo>
                    <a:pt x="468215" y="2105"/>
                  </a:lnTo>
                  <a:lnTo>
                    <a:pt x="515099" y="0"/>
                  </a:lnTo>
                  <a:lnTo>
                    <a:pt x="566011" y="2520"/>
                  </a:lnTo>
                  <a:lnTo>
                    <a:pt x="616060" y="9988"/>
                  </a:lnTo>
                  <a:lnTo>
                    <a:pt x="664909" y="22265"/>
                  </a:lnTo>
                  <a:lnTo>
                    <a:pt x="712220" y="39209"/>
                  </a:lnTo>
                  <a:lnTo>
                    <a:pt x="757655" y="60682"/>
                  </a:lnTo>
                  <a:lnTo>
                    <a:pt x="800877" y="86543"/>
                  </a:lnTo>
                  <a:lnTo>
                    <a:pt x="841548" y="116652"/>
                  </a:lnTo>
                  <a:lnTo>
                    <a:pt x="879330" y="150869"/>
                  </a:lnTo>
                  <a:lnTo>
                    <a:pt x="913547" y="188651"/>
                  </a:lnTo>
                  <a:lnTo>
                    <a:pt x="943656" y="229322"/>
                  </a:lnTo>
                  <a:lnTo>
                    <a:pt x="969517" y="272544"/>
                  </a:lnTo>
                  <a:lnTo>
                    <a:pt x="990990" y="317979"/>
                  </a:lnTo>
                  <a:lnTo>
                    <a:pt x="1007934" y="365290"/>
                  </a:lnTo>
                  <a:lnTo>
                    <a:pt x="1020211" y="414139"/>
                  </a:lnTo>
                  <a:lnTo>
                    <a:pt x="1027679" y="464188"/>
                  </a:lnTo>
                  <a:lnTo>
                    <a:pt x="1030199" y="515099"/>
                  </a:lnTo>
                  <a:lnTo>
                    <a:pt x="1028094" y="561984"/>
                  </a:lnTo>
                  <a:lnTo>
                    <a:pt x="1021901" y="607689"/>
                  </a:lnTo>
                  <a:lnTo>
                    <a:pt x="1011800" y="652034"/>
                  </a:lnTo>
                  <a:lnTo>
                    <a:pt x="997974" y="694835"/>
                  </a:lnTo>
                  <a:lnTo>
                    <a:pt x="980604" y="735911"/>
                  </a:lnTo>
                  <a:lnTo>
                    <a:pt x="959873" y="775080"/>
                  </a:lnTo>
                  <a:lnTo>
                    <a:pt x="935963" y="812161"/>
                  </a:lnTo>
                  <a:lnTo>
                    <a:pt x="909054" y="846972"/>
                  </a:lnTo>
                  <a:lnTo>
                    <a:pt x="879330" y="879330"/>
                  </a:lnTo>
                  <a:lnTo>
                    <a:pt x="846972" y="909054"/>
                  </a:lnTo>
                  <a:lnTo>
                    <a:pt x="812161" y="935963"/>
                  </a:lnTo>
                  <a:lnTo>
                    <a:pt x="775080" y="959873"/>
                  </a:lnTo>
                  <a:lnTo>
                    <a:pt x="735911" y="980604"/>
                  </a:lnTo>
                  <a:lnTo>
                    <a:pt x="694835" y="997974"/>
                  </a:lnTo>
                  <a:lnTo>
                    <a:pt x="652034" y="1011800"/>
                  </a:lnTo>
                  <a:lnTo>
                    <a:pt x="607689" y="1021901"/>
                  </a:lnTo>
                  <a:lnTo>
                    <a:pt x="561984" y="1028094"/>
                  </a:lnTo>
                  <a:lnTo>
                    <a:pt x="515099" y="103019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198299" y="3170675"/>
              <a:ext cx="901065" cy="617855"/>
            </a:xfrm>
            <a:custGeom>
              <a:avLst/>
              <a:gdLst/>
              <a:ahLst/>
              <a:cxnLst/>
              <a:rect l="l" t="t" r="r" b="b"/>
              <a:pathLst>
                <a:path w="901065" h="617854">
                  <a:moveTo>
                    <a:pt x="806844" y="617257"/>
                  </a:moveTo>
                  <a:lnTo>
                    <a:pt x="825294" y="588607"/>
                  </a:lnTo>
                  <a:lnTo>
                    <a:pt x="0" y="57299"/>
                  </a:lnTo>
                  <a:lnTo>
                    <a:pt x="36899" y="0"/>
                  </a:lnTo>
                  <a:lnTo>
                    <a:pt x="862194" y="531307"/>
                  </a:lnTo>
                  <a:lnTo>
                    <a:pt x="880644" y="502657"/>
                  </a:lnTo>
                  <a:lnTo>
                    <a:pt x="901049" y="596849"/>
                  </a:lnTo>
                  <a:lnTo>
                    <a:pt x="806844" y="617257"/>
                  </a:lnTo>
                  <a:close/>
                </a:path>
              </a:pathLst>
            </a:custGeom>
            <a:solidFill>
              <a:srgbClr val="88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98299" y="3170675"/>
              <a:ext cx="901065" cy="617855"/>
            </a:xfrm>
            <a:custGeom>
              <a:avLst/>
              <a:gdLst/>
              <a:ahLst/>
              <a:cxnLst/>
              <a:rect l="l" t="t" r="r" b="b"/>
              <a:pathLst>
                <a:path w="901065" h="617854">
                  <a:moveTo>
                    <a:pt x="36899" y="0"/>
                  </a:moveTo>
                  <a:lnTo>
                    <a:pt x="862194" y="531307"/>
                  </a:lnTo>
                  <a:lnTo>
                    <a:pt x="880644" y="502657"/>
                  </a:lnTo>
                  <a:lnTo>
                    <a:pt x="901049" y="596849"/>
                  </a:lnTo>
                  <a:lnTo>
                    <a:pt x="806844" y="617257"/>
                  </a:lnTo>
                  <a:lnTo>
                    <a:pt x="825294" y="588607"/>
                  </a:lnTo>
                  <a:lnTo>
                    <a:pt x="0" y="57299"/>
                  </a:lnTo>
                  <a:lnTo>
                    <a:pt x="36899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29722" y="1326035"/>
              <a:ext cx="838200" cy="596900"/>
            </a:xfrm>
            <a:custGeom>
              <a:avLst/>
              <a:gdLst/>
              <a:ahLst/>
              <a:cxnLst/>
              <a:rect l="l" t="t" r="r" b="b"/>
              <a:pathLst>
                <a:path w="838200" h="596900">
                  <a:moveTo>
                    <a:pt x="37949" y="596466"/>
                  </a:moveTo>
                  <a:lnTo>
                    <a:pt x="0" y="539916"/>
                  </a:lnTo>
                  <a:lnTo>
                    <a:pt x="762155" y="28274"/>
                  </a:lnTo>
                  <a:lnTo>
                    <a:pt x="743180" y="0"/>
                  </a:lnTo>
                  <a:lnTo>
                    <a:pt x="837674" y="18591"/>
                  </a:lnTo>
                  <a:lnTo>
                    <a:pt x="819080" y="113099"/>
                  </a:lnTo>
                  <a:lnTo>
                    <a:pt x="800105" y="84824"/>
                  </a:lnTo>
                  <a:lnTo>
                    <a:pt x="37949" y="596466"/>
                  </a:lnTo>
                  <a:close/>
                </a:path>
              </a:pathLst>
            </a:custGeom>
            <a:solidFill>
              <a:srgbClr val="8870A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6229722" y="1326035"/>
              <a:ext cx="838200" cy="596900"/>
            </a:xfrm>
            <a:custGeom>
              <a:avLst/>
              <a:gdLst/>
              <a:ahLst/>
              <a:cxnLst/>
              <a:rect l="l" t="t" r="r" b="b"/>
              <a:pathLst>
                <a:path w="838200" h="596900">
                  <a:moveTo>
                    <a:pt x="0" y="539916"/>
                  </a:moveTo>
                  <a:lnTo>
                    <a:pt x="762155" y="28274"/>
                  </a:lnTo>
                  <a:lnTo>
                    <a:pt x="743180" y="0"/>
                  </a:lnTo>
                  <a:lnTo>
                    <a:pt x="837674" y="18591"/>
                  </a:lnTo>
                  <a:lnTo>
                    <a:pt x="819080" y="113099"/>
                  </a:lnTo>
                  <a:lnTo>
                    <a:pt x="800105" y="84824"/>
                  </a:lnTo>
                  <a:lnTo>
                    <a:pt x="37949" y="596466"/>
                  </a:lnTo>
                  <a:lnTo>
                    <a:pt x="0" y="539916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6255249" y="2478299"/>
              <a:ext cx="850265" cy="136525"/>
            </a:xfrm>
            <a:custGeom>
              <a:avLst/>
              <a:gdLst/>
              <a:ahLst/>
              <a:cxnLst/>
              <a:rect l="l" t="t" r="r" b="b"/>
              <a:pathLst>
                <a:path w="850265" h="136525">
                  <a:moveTo>
                    <a:pt x="781799" y="136199"/>
                  </a:moveTo>
                  <a:lnTo>
                    <a:pt x="781799" y="102149"/>
                  </a:lnTo>
                  <a:lnTo>
                    <a:pt x="0" y="102149"/>
                  </a:lnTo>
                  <a:lnTo>
                    <a:pt x="0" y="34049"/>
                  </a:lnTo>
                  <a:lnTo>
                    <a:pt x="781799" y="34049"/>
                  </a:lnTo>
                  <a:lnTo>
                    <a:pt x="781799" y="0"/>
                  </a:lnTo>
                  <a:lnTo>
                    <a:pt x="849899" y="68099"/>
                  </a:lnTo>
                  <a:lnTo>
                    <a:pt x="781799" y="136199"/>
                  </a:lnTo>
                  <a:close/>
                </a:path>
              </a:pathLst>
            </a:custGeom>
            <a:solidFill>
              <a:srgbClr val="887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55249" y="2478299"/>
              <a:ext cx="850265" cy="136525"/>
            </a:xfrm>
            <a:custGeom>
              <a:avLst/>
              <a:gdLst/>
              <a:ahLst/>
              <a:cxnLst/>
              <a:rect l="l" t="t" r="r" b="b"/>
              <a:pathLst>
                <a:path w="850265" h="136525">
                  <a:moveTo>
                    <a:pt x="0" y="34049"/>
                  </a:moveTo>
                  <a:lnTo>
                    <a:pt x="781799" y="34049"/>
                  </a:lnTo>
                  <a:lnTo>
                    <a:pt x="781799" y="0"/>
                  </a:lnTo>
                  <a:lnTo>
                    <a:pt x="849899" y="68099"/>
                  </a:lnTo>
                  <a:lnTo>
                    <a:pt x="781799" y="136199"/>
                  </a:lnTo>
                  <a:lnTo>
                    <a:pt x="781799" y="102149"/>
                  </a:lnTo>
                  <a:lnTo>
                    <a:pt x="0" y="102149"/>
                  </a:lnTo>
                  <a:lnTo>
                    <a:pt x="0" y="34049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235485" y="788505"/>
            <a:ext cx="8807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9079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Offer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microservice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54804" y="2336266"/>
            <a:ext cx="8807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Employee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microservice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67454" y="3963229"/>
            <a:ext cx="8807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2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Points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microservice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37" grpId="0"/>
      <p:bldP spid="38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55" y="971550"/>
            <a:ext cx="1296670" cy="7740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475"/>
              </a:spcBef>
            </a:pPr>
            <a:r>
              <a:rPr sz="2600" dirty="0"/>
              <a:t>POINTS  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62516" y="180975"/>
            <a:ext cx="7336420" cy="4781550"/>
            <a:chOff x="1552125" y="0"/>
            <a:chExt cx="7592059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1650" y="0"/>
              <a:ext cx="7582349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6887" y="0"/>
              <a:ext cx="0" cy="5143500"/>
            </a:xfrm>
            <a:custGeom>
              <a:avLst/>
              <a:gdLst/>
              <a:ahLst/>
              <a:cxnLst/>
              <a:rect l="l" t="t" r="r" b="b"/>
              <a:pathLst>
                <a:path h="5143500">
                  <a:moveTo>
                    <a:pt x="0" y="5143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867981"/>
            <a:ext cx="3429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EXCEPTION HANDLING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5400" y="1733550"/>
            <a:ext cx="7010400" cy="181075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43230" marR="5080" indent="-431165" algn="just">
              <a:lnSpc>
                <a:spcPts val="2720"/>
              </a:lnSpc>
              <a:spcBef>
                <a:spcPts val="285"/>
              </a:spcBef>
              <a:buSzPct val="133333"/>
              <a:buFont typeface="MS PGothic"/>
              <a:buChar char="-"/>
              <a:tabLst>
                <a:tab pos="443230" algn="l"/>
                <a:tab pos="443865" algn="l"/>
              </a:tabLst>
            </a:pPr>
            <a:r>
              <a:rPr sz="1800" spc="-5" dirty="0">
                <a:latin typeface="Arial"/>
                <a:cs typeface="Arial"/>
              </a:rPr>
              <a:t>InvalidUserException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thrown when the jwt </a:t>
            </a:r>
            <a:r>
              <a:rPr sz="1800" spc="-49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token</a:t>
            </a:r>
            <a:r>
              <a:rPr sz="18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is invalid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.</a:t>
            </a:r>
            <a:endParaRPr sz="18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443230" marR="181610" indent="-431165" algn="just">
              <a:lnSpc>
                <a:spcPts val="2720"/>
              </a:lnSpc>
              <a:spcBef>
                <a:spcPts val="335"/>
              </a:spcBef>
              <a:buSzPct val="133333"/>
              <a:buFont typeface="MS PGothic"/>
              <a:buChar char="-"/>
              <a:tabLst>
                <a:tab pos="443230" algn="l"/>
                <a:tab pos="443865" algn="l"/>
              </a:tabLst>
            </a:pPr>
            <a:r>
              <a:rPr sz="1800" dirty="0">
                <a:latin typeface="Arial"/>
                <a:cs typeface="Arial"/>
              </a:rPr>
              <a:t>MicroserviceException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thrown</a:t>
            </a:r>
            <a:r>
              <a:rPr sz="1800" spc="-3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when</a:t>
            </a:r>
            <a:r>
              <a:rPr sz="1800" spc="-2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communicated</a:t>
            </a:r>
            <a:r>
              <a:rPr sz="1800" spc="-2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microservice</a:t>
            </a: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is</a:t>
            </a:r>
            <a:r>
              <a:rPr sz="1800" spc="-2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not</a:t>
            </a: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working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.</a:t>
            </a:r>
            <a:endParaRPr sz="18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443230" marR="92075" indent="-431165" algn="just">
              <a:lnSpc>
                <a:spcPts val="2720"/>
              </a:lnSpc>
              <a:spcBef>
                <a:spcPts val="254"/>
              </a:spcBef>
              <a:buSzPct val="133333"/>
              <a:buFont typeface="MS PGothic"/>
              <a:buChar char="-"/>
              <a:tabLst>
                <a:tab pos="443230" algn="l"/>
                <a:tab pos="443865" algn="l"/>
              </a:tabLst>
            </a:pPr>
            <a:r>
              <a:rPr sz="1800" spc="-5" dirty="0">
                <a:latin typeface="Arial"/>
                <a:cs typeface="Arial"/>
              </a:rPr>
              <a:t>PointsExceptionHandler</a:t>
            </a:r>
            <a:r>
              <a:rPr sz="1800" spc="-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to handle all the </a:t>
            </a:r>
            <a:r>
              <a:rPr sz="1800" spc="-49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exceptions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thrown</a:t>
            </a:r>
            <a:r>
              <a:rPr sz="18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rest</a:t>
            </a:r>
            <a:r>
              <a:rPr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accent1"/>
                </a:solidFill>
                <a:latin typeface="Arial MT"/>
                <a:cs typeface="Arial MT"/>
              </a:rPr>
              <a:t>controller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.</a:t>
            </a:r>
            <a:endParaRPr sz="1800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E8C8C24-9192-DE75-BC43-86DAFD548520}"/>
              </a:ext>
            </a:extLst>
          </p:cNvPr>
          <p:cNvSpPr/>
          <p:nvPr/>
        </p:nvSpPr>
        <p:spPr>
          <a:xfrm>
            <a:off x="1299446" y="1854273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372FD00-8EA0-F21C-FADF-1063314C0AF5}"/>
              </a:ext>
            </a:extLst>
          </p:cNvPr>
          <p:cNvSpPr/>
          <p:nvPr/>
        </p:nvSpPr>
        <p:spPr>
          <a:xfrm>
            <a:off x="1295400" y="2266950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7125D8D-6701-4609-9D01-511497A88D85}"/>
              </a:ext>
            </a:extLst>
          </p:cNvPr>
          <p:cNvSpPr/>
          <p:nvPr/>
        </p:nvSpPr>
        <p:spPr>
          <a:xfrm>
            <a:off x="1295400" y="2952750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922406"/>
            <a:ext cx="2286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FEIGN CLIENTS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9200" y="1581150"/>
            <a:ext cx="7845368" cy="7822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7665" indent="-355600">
              <a:spcBef>
                <a:spcPts val="400"/>
              </a:spcBef>
              <a:buClr>
                <a:srgbClr val="FFFFFF"/>
              </a:buClr>
              <a:buFont typeface="MS PGothic"/>
              <a:buChar char="-"/>
              <a:tabLst>
                <a:tab pos="367665" algn="l"/>
                <a:tab pos="368300" algn="l"/>
              </a:tabLst>
            </a:pPr>
            <a:r>
              <a:rPr sz="1500" spc="-5" dirty="0">
                <a:latin typeface="Arial MT"/>
                <a:cs typeface="Arial MT"/>
              </a:rPr>
              <a:t>Auth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client </a:t>
            </a:r>
            <a:r>
              <a:rPr sz="1500" dirty="0">
                <a:solidFill>
                  <a:schemeClr val="accent1"/>
                </a:solidFill>
                <a:latin typeface="Arial MT"/>
                <a:cs typeface="Arial MT"/>
              </a:rPr>
              <a:t>-</a:t>
            </a:r>
            <a:r>
              <a:rPr sz="15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chemeClr val="accent1"/>
                </a:solidFill>
                <a:latin typeface="Arial MT"/>
                <a:cs typeface="Arial MT"/>
              </a:rPr>
              <a:t>to</a:t>
            </a:r>
            <a:r>
              <a:rPr sz="15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chemeClr val="accent1"/>
                </a:solidFill>
                <a:latin typeface="Arial MT"/>
                <a:cs typeface="Arial MT"/>
              </a:rPr>
              <a:t>communicate</a:t>
            </a:r>
            <a:r>
              <a:rPr sz="15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chemeClr val="accent1"/>
                </a:solidFill>
                <a:latin typeface="Arial MT"/>
                <a:cs typeface="Arial MT"/>
              </a:rPr>
              <a:t>with</a:t>
            </a:r>
            <a:r>
              <a:rPr sz="15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chemeClr val="accent1"/>
                </a:solidFill>
                <a:latin typeface="Arial MT"/>
                <a:cs typeface="Arial MT"/>
              </a:rPr>
              <a:t>authentication</a:t>
            </a:r>
            <a:r>
              <a:rPr sz="15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chemeClr val="accent1"/>
                </a:solidFill>
                <a:latin typeface="Arial MT"/>
                <a:cs typeface="Arial MT"/>
              </a:rPr>
              <a:t>microservice</a:t>
            </a:r>
            <a:r>
              <a:rPr lang="en-US" sz="1500" dirty="0">
                <a:solidFill>
                  <a:schemeClr val="accent1"/>
                </a:solidFill>
                <a:latin typeface="Arial MT"/>
                <a:cs typeface="Arial MT"/>
              </a:rPr>
              <a:t>.</a:t>
            </a:r>
            <a:endParaRPr sz="15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367665" marR="1031240" indent="-355600">
              <a:buClr>
                <a:srgbClr val="FFFFFF"/>
              </a:buClr>
              <a:buFont typeface="MS PGothic"/>
              <a:buChar char="-"/>
              <a:tabLst>
                <a:tab pos="367665" algn="l"/>
                <a:tab pos="368300" algn="l"/>
              </a:tabLst>
            </a:pPr>
            <a:r>
              <a:rPr sz="1500" spc="-5" dirty="0">
                <a:latin typeface="Arial MT"/>
                <a:cs typeface="Arial MT"/>
              </a:rPr>
              <a:t>Employee </a:t>
            </a:r>
            <a:r>
              <a:rPr sz="1500" dirty="0">
                <a:latin typeface="Arial MT"/>
                <a:cs typeface="Arial MT"/>
              </a:rPr>
              <a:t>client </a:t>
            </a:r>
            <a:r>
              <a:rPr sz="1500" dirty="0">
                <a:solidFill>
                  <a:schemeClr val="accent1"/>
                </a:solidFill>
                <a:latin typeface="Arial MT"/>
                <a:cs typeface="Arial MT"/>
              </a:rPr>
              <a:t>- </a:t>
            </a:r>
            <a:r>
              <a:rPr sz="1500" spc="-5" dirty="0">
                <a:solidFill>
                  <a:schemeClr val="accent1"/>
                </a:solidFill>
                <a:latin typeface="Arial MT"/>
                <a:cs typeface="Arial MT"/>
              </a:rPr>
              <a:t>to </a:t>
            </a:r>
            <a:r>
              <a:rPr sz="1500" dirty="0">
                <a:solidFill>
                  <a:schemeClr val="accent1"/>
                </a:solidFill>
                <a:latin typeface="Arial MT"/>
                <a:cs typeface="Arial MT"/>
              </a:rPr>
              <a:t>communicate </a:t>
            </a:r>
            <a:r>
              <a:rPr sz="1500" spc="-5" dirty="0">
                <a:solidFill>
                  <a:schemeClr val="accent1"/>
                </a:solidFill>
                <a:latin typeface="Arial MT"/>
                <a:cs typeface="Arial MT"/>
              </a:rPr>
              <a:t>with the employee </a:t>
            </a:r>
            <a:r>
              <a:rPr sz="1500" spc="-40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chemeClr val="accent1"/>
                </a:solidFill>
                <a:latin typeface="Arial MT"/>
                <a:cs typeface="Arial MT"/>
              </a:rPr>
              <a:t>microservice</a:t>
            </a:r>
            <a:r>
              <a:rPr lang="en-US" sz="1500" dirty="0">
                <a:solidFill>
                  <a:schemeClr val="accent1"/>
                </a:solidFill>
                <a:latin typeface="Arial MT"/>
                <a:cs typeface="Arial MT"/>
              </a:rPr>
              <a:t>.</a:t>
            </a:r>
            <a:endParaRPr sz="15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367665" indent="-355600">
              <a:spcBef>
                <a:spcPts val="300"/>
              </a:spcBef>
              <a:buClr>
                <a:srgbClr val="FFFFFF"/>
              </a:buClr>
              <a:buFont typeface="MS PGothic"/>
              <a:buChar char="-"/>
              <a:tabLst>
                <a:tab pos="367665" algn="l"/>
                <a:tab pos="368300" algn="l"/>
              </a:tabLst>
            </a:pPr>
            <a:r>
              <a:rPr sz="1500" spc="-10" dirty="0">
                <a:latin typeface="Arial MT"/>
                <a:cs typeface="Arial MT"/>
              </a:rPr>
              <a:t>Offer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client </a:t>
            </a:r>
            <a:r>
              <a:rPr sz="1500" dirty="0">
                <a:solidFill>
                  <a:schemeClr val="accent1"/>
                </a:solidFill>
                <a:latin typeface="Arial MT"/>
                <a:cs typeface="Arial MT"/>
              </a:rPr>
              <a:t>-</a:t>
            </a:r>
            <a:r>
              <a:rPr sz="15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chemeClr val="accent1"/>
                </a:solidFill>
                <a:latin typeface="Arial MT"/>
                <a:cs typeface="Arial MT"/>
              </a:rPr>
              <a:t>to</a:t>
            </a:r>
            <a:r>
              <a:rPr sz="15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chemeClr val="accent1"/>
                </a:solidFill>
                <a:latin typeface="Arial MT"/>
                <a:cs typeface="Arial MT"/>
              </a:rPr>
              <a:t>communicate</a:t>
            </a:r>
            <a:r>
              <a:rPr sz="15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chemeClr val="accent1"/>
                </a:solidFill>
                <a:latin typeface="Arial MT"/>
                <a:cs typeface="Arial MT"/>
              </a:rPr>
              <a:t>with</a:t>
            </a:r>
            <a:r>
              <a:rPr sz="15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chemeClr val="accent1"/>
                </a:solidFill>
                <a:latin typeface="Arial MT"/>
                <a:cs typeface="Arial MT"/>
              </a:rPr>
              <a:t>offer</a:t>
            </a:r>
            <a:r>
              <a:rPr sz="15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chemeClr val="accent1"/>
                </a:solidFill>
                <a:latin typeface="Arial MT"/>
                <a:cs typeface="Arial MT"/>
              </a:rPr>
              <a:t>microservice</a:t>
            </a:r>
            <a:r>
              <a:rPr lang="en-US" sz="1500" dirty="0">
                <a:solidFill>
                  <a:schemeClr val="accent1"/>
                </a:solidFill>
                <a:latin typeface="Arial MT"/>
                <a:cs typeface="Arial MT"/>
              </a:rPr>
              <a:t>.</a:t>
            </a:r>
            <a:endParaRPr sz="1500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2380" y="4762663"/>
            <a:ext cx="1856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Interface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Offer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2442" y="2479465"/>
            <a:ext cx="5955979" cy="2073485"/>
            <a:chOff x="1587814" y="2317325"/>
            <a:chExt cx="5968365" cy="22517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339" y="2326850"/>
              <a:ext cx="5949320" cy="22323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92576" y="2322087"/>
              <a:ext cx="5958840" cy="2242185"/>
            </a:xfrm>
            <a:custGeom>
              <a:avLst/>
              <a:gdLst/>
              <a:ahLst/>
              <a:cxnLst/>
              <a:rect l="l" t="t" r="r" b="b"/>
              <a:pathLst>
                <a:path w="5958840" h="2242185">
                  <a:moveTo>
                    <a:pt x="0" y="0"/>
                  </a:moveTo>
                  <a:lnTo>
                    <a:pt x="5958845" y="0"/>
                  </a:lnTo>
                  <a:lnTo>
                    <a:pt x="5958845" y="2241874"/>
                  </a:lnTo>
                  <a:lnTo>
                    <a:pt x="0" y="22418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E29C5C0-4DEA-2210-C956-77F492ADEDA1}"/>
              </a:ext>
            </a:extLst>
          </p:cNvPr>
          <p:cNvSpPr/>
          <p:nvPr/>
        </p:nvSpPr>
        <p:spPr>
          <a:xfrm>
            <a:off x="1219200" y="1701066"/>
            <a:ext cx="152400" cy="112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68B8CE-339A-DDB8-9D14-BCF6669ACF28}"/>
              </a:ext>
            </a:extLst>
          </p:cNvPr>
          <p:cNvSpPr/>
          <p:nvPr/>
        </p:nvSpPr>
        <p:spPr>
          <a:xfrm>
            <a:off x="1219200" y="1946844"/>
            <a:ext cx="152400" cy="112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C1C535F-AD59-8BB0-962C-749B71DE72D0}"/>
              </a:ext>
            </a:extLst>
          </p:cNvPr>
          <p:cNvSpPr/>
          <p:nvPr/>
        </p:nvSpPr>
        <p:spPr>
          <a:xfrm>
            <a:off x="1219200" y="2183059"/>
            <a:ext cx="152400" cy="112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3925" y="946837"/>
            <a:ext cx="30168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AUTH MICROSERVICE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0" y="1581150"/>
            <a:ext cx="5410200" cy="333296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906144" indent="-398145">
              <a:lnSpc>
                <a:spcPct val="100000"/>
              </a:lnSpc>
              <a:spcBef>
                <a:spcPts val="170"/>
              </a:spcBef>
              <a:buSzPct val="117647"/>
              <a:buFont typeface="MS PGothic"/>
              <a:buChar char="-"/>
              <a:tabLst>
                <a:tab pos="905510" algn="l"/>
                <a:tab pos="906780" algn="l"/>
              </a:tabLst>
            </a:pPr>
            <a:r>
              <a:rPr sz="1700" spc="-15" dirty="0">
                <a:solidFill>
                  <a:schemeClr val="accent1"/>
                </a:solidFill>
                <a:latin typeface="Arial MT"/>
                <a:cs typeface="Arial MT"/>
              </a:rPr>
              <a:t>AuthMicroserviceApplicationTests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906144" indent="-398145">
              <a:lnSpc>
                <a:spcPct val="100000"/>
              </a:lnSpc>
              <a:spcBef>
                <a:spcPts val="375"/>
              </a:spcBef>
              <a:buSzPct val="117647"/>
              <a:buFont typeface="MS PGothic"/>
              <a:buChar char="-"/>
              <a:tabLst>
                <a:tab pos="905510" algn="l"/>
                <a:tab pos="906780" algn="l"/>
              </a:tabLst>
            </a:pPr>
            <a:r>
              <a:rPr sz="1700" spc="-20" dirty="0">
                <a:solidFill>
                  <a:schemeClr val="accent1"/>
                </a:solidFill>
                <a:latin typeface="Arial MT"/>
                <a:cs typeface="Arial MT"/>
              </a:rPr>
              <a:t>UserControllerTest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906144" indent="-398145">
              <a:lnSpc>
                <a:spcPct val="100000"/>
              </a:lnSpc>
              <a:spcBef>
                <a:spcPts val="375"/>
              </a:spcBef>
              <a:buSzPct val="117647"/>
              <a:buFont typeface="MS PGothic"/>
              <a:buChar char="-"/>
              <a:tabLst>
                <a:tab pos="905510" algn="l"/>
                <a:tab pos="906780" algn="l"/>
              </a:tabLst>
            </a:pPr>
            <a:r>
              <a:rPr sz="1700" spc="-15" dirty="0">
                <a:solidFill>
                  <a:schemeClr val="accent1"/>
                </a:solidFill>
                <a:latin typeface="Arial MT"/>
                <a:cs typeface="Arial MT"/>
              </a:rPr>
              <a:t>RestExceptionHandlerTest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906144" indent="-398145">
              <a:lnSpc>
                <a:spcPct val="100000"/>
              </a:lnSpc>
              <a:spcBef>
                <a:spcPts val="375"/>
              </a:spcBef>
              <a:buSzPct val="117647"/>
              <a:buFont typeface="MS PGothic"/>
              <a:buChar char="-"/>
              <a:tabLst>
                <a:tab pos="905510" algn="l"/>
                <a:tab pos="906780" algn="l"/>
              </a:tabLst>
            </a:pPr>
            <a:r>
              <a:rPr sz="1700" spc="-20" dirty="0">
                <a:solidFill>
                  <a:schemeClr val="accent1"/>
                </a:solidFill>
                <a:latin typeface="Arial MT"/>
                <a:cs typeface="Arial MT"/>
              </a:rPr>
              <a:t>JwtUtilTest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906144" indent="-398145">
              <a:lnSpc>
                <a:spcPct val="100000"/>
              </a:lnSpc>
              <a:spcBef>
                <a:spcPts val="375"/>
              </a:spcBef>
              <a:buSzPct val="117647"/>
              <a:buFont typeface="MS PGothic"/>
              <a:buChar char="-"/>
              <a:tabLst>
                <a:tab pos="905510" algn="l"/>
                <a:tab pos="906780" algn="l"/>
              </a:tabLst>
            </a:pPr>
            <a:r>
              <a:rPr sz="1700" spc="-25" dirty="0">
                <a:solidFill>
                  <a:schemeClr val="accent1"/>
                </a:solidFill>
                <a:latin typeface="Arial MT"/>
                <a:cs typeface="Arial MT"/>
              </a:rPr>
              <a:t>ModelTests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906144" indent="-398145">
              <a:lnSpc>
                <a:spcPct val="100000"/>
              </a:lnSpc>
              <a:spcBef>
                <a:spcPts val="375"/>
              </a:spcBef>
              <a:buSzPct val="117647"/>
              <a:buFont typeface="MS PGothic"/>
              <a:buChar char="-"/>
              <a:tabLst>
                <a:tab pos="905510" algn="l"/>
                <a:tab pos="906780" algn="l"/>
              </a:tabLst>
            </a:pPr>
            <a:r>
              <a:rPr sz="1700" spc="-15" dirty="0">
                <a:solidFill>
                  <a:schemeClr val="accent1"/>
                </a:solidFill>
                <a:latin typeface="Arial MT"/>
                <a:cs typeface="Arial MT"/>
              </a:rPr>
              <a:t>UserServiceImplTest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12700" marR="605790">
              <a:lnSpc>
                <a:spcPct val="100000"/>
              </a:lnSpc>
              <a:spcBef>
                <a:spcPts val="5"/>
              </a:spcBef>
            </a:pPr>
            <a:endParaRPr lang="en-IN" sz="1400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605790">
              <a:lnSpc>
                <a:spcPct val="100000"/>
              </a:lnSpc>
              <a:spcBef>
                <a:spcPts val="5"/>
              </a:spcBef>
            </a:pPr>
            <a:endParaRPr lang="en-IN" sz="1400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605790">
              <a:lnSpc>
                <a:spcPct val="100000"/>
              </a:lnSpc>
              <a:spcBef>
                <a:spcPts val="5"/>
              </a:spcBef>
            </a:pPr>
            <a:endParaRPr lang="en-IN" sz="1400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605790">
              <a:lnSpc>
                <a:spcPct val="100000"/>
              </a:lnSpc>
              <a:spcBef>
                <a:spcPts val="5"/>
              </a:spcBef>
            </a:pPr>
            <a:endParaRPr lang="en-IN" sz="1400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605790">
              <a:lnSpc>
                <a:spcPct val="100000"/>
              </a:lnSpc>
              <a:spcBef>
                <a:spcPts val="5"/>
              </a:spcBef>
            </a:pPr>
            <a:r>
              <a:rPr lang="en-IN" sz="1400" spc="-5" dirty="0">
                <a:solidFill>
                  <a:schemeClr val="bg1"/>
                </a:solidFill>
                <a:latin typeface="Arial MT"/>
                <a:cs typeface="Arial MT"/>
              </a:rPr>
              <a:t>      </a:t>
            </a:r>
            <a:r>
              <a:rPr sz="1400" spc="-5" dirty="0">
                <a:solidFill>
                  <a:schemeClr val="bg1"/>
                </a:solidFill>
                <a:latin typeface="Arial MT"/>
                <a:cs typeface="Arial MT"/>
              </a:rPr>
              <a:t>There are 23 test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cases </a:t>
            </a:r>
            <a:r>
              <a:rPr sz="1400" spc="-5" dirty="0">
                <a:solidFill>
                  <a:schemeClr val="bg1"/>
                </a:solidFill>
                <a:latin typeface="Arial MT"/>
                <a:cs typeface="Arial MT"/>
              </a:rPr>
              <a:t>and all of them pass </a:t>
            </a:r>
            <a:r>
              <a:rPr sz="1400" spc="-37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IN" sz="1400" spc="-375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successfully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876800" y="666750"/>
            <a:ext cx="4161155" cy="3578542"/>
            <a:chOff x="4911499" y="735750"/>
            <a:chExt cx="4237355" cy="367220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1024" y="745275"/>
              <a:ext cx="4222974" cy="36529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16262" y="740512"/>
              <a:ext cx="4227830" cy="3662679"/>
            </a:xfrm>
            <a:custGeom>
              <a:avLst/>
              <a:gdLst/>
              <a:ahLst/>
              <a:cxnLst/>
              <a:rect l="l" t="t" r="r" b="b"/>
              <a:pathLst>
                <a:path w="4227830" h="3662679">
                  <a:moveTo>
                    <a:pt x="0" y="0"/>
                  </a:moveTo>
                  <a:lnTo>
                    <a:pt x="4227737" y="0"/>
                  </a:lnTo>
                </a:path>
                <a:path w="4227830" h="3662679">
                  <a:moveTo>
                    <a:pt x="4227737" y="3662449"/>
                  </a:moveTo>
                  <a:lnTo>
                    <a:pt x="0" y="36624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851EB1D-CE54-C51E-7331-C87590D8D109}"/>
              </a:ext>
            </a:extLst>
          </p:cNvPr>
          <p:cNvSpPr/>
          <p:nvPr/>
        </p:nvSpPr>
        <p:spPr>
          <a:xfrm>
            <a:off x="1277341" y="1648008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FA7C9B2-6D73-1F34-350A-DFF3C7C2CC2D}"/>
              </a:ext>
            </a:extLst>
          </p:cNvPr>
          <p:cNvSpPr/>
          <p:nvPr/>
        </p:nvSpPr>
        <p:spPr>
          <a:xfrm>
            <a:off x="1276371" y="1952535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66084FB-7361-6283-E974-6642E003ADA5}"/>
              </a:ext>
            </a:extLst>
          </p:cNvPr>
          <p:cNvSpPr/>
          <p:nvPr/>
        </p:nvSpPr>
        <p:spPr>
          <a:xfrm>
            <a:off x="1276371" y="2243643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71195DD-742A-A34C-7450-201E025BA3D0}"/>
              </a:ext>
            </a:extLst>
          </p:cNvPr>
          <p:cNvSpPr/>
          <p:nvPr/>
        </p:nvSpPr>
        <p:spPr>
          <a:xfrm>
            <a:off x="1276372" y="2561590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47867FF-0CFF-F3B5-ADB0-F9E18C2B00CE}"/>
              </a:ext>
            </a:extLst>
          </p:cNvPr>
          <p:cNvSpPr/>
          <p:nvPr/>
        </p:nvSpPr>
        <p:spPr>
          <a:xfrm>
            <a:off x="1276371" y="2874225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2D73339-E71D-E0B8-60D4-79E3A7D76E34}"/>
              </a:ext>
            </a:extLst>
          </p:cNvPr>
          <p:cNvSpPr/>
          <p:nvPr/>
        </p:nvSpPr>
        <p:spPr>
          <a:xfrm>
            <a:off x="1282081" y="3193576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2847" y="961373"/>
            <a:ext cx="35928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EMPLOYEE MICROSERVICE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2254" y="1519947"/>
            <a:ext cx="4177889" cy="1811392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384"/>
              </a:spcBef>
              <a:buFont typeface="MS PGothic"/>
              <a:buChar char="-"/>
              <a:tabLst>
                <a:tab pos="384175" algn="l"/>
                <a:tab pos="384810" algn="l"/>
              </a:tabLst>
            </a:pPr>
            <a:r>
              <a:rPr sz="1700" spc="-15" dirty="0">
                <a:solidFill>
                  <a:schemeClr val="accent1"/>
                </a:solidFill>
                <a:latin typeface="Arial MT"/>
                <a:cs typeface="Arial MT"/>
              </a:rPr>
              <a:t>EmployeeMicroserviceApplicationTests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384175" indent="-372110">
              <a:lnSpc>
                <a:spcPct val="100000"/>
              </a:lnSpc>
              <a:spcBef>
                <a:spcPts val="284"/>
              </a:spcBef>
              <a:buFont typeface="MS PGothic"/>
              <a:buChar char="-"/>
              <a:tabLst>
                <a:tab pos="384175" algn="l"/>
                <a:tab pos="384810" algn="l"/>
              </a:tabLst>
            </a:pPr>
            <a:r>
              <a:rPr sz="1700" spc="-20" dirty="0">
                <a:solidFill>
                  <a:schemeClr val="accent1"/>
                </a:solidFill>
                <a:latin typeface="Arial MT"/>
                <a:cs typeface="Arial MT"/>
              </a:rPr>
              <a:t>OfferClientTest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384175" indent="-372110">
              <a:lnSpc>
                <a:spcPct val="100000"/>
              </a:lnSpc>
              <a:spcBef>
                <a:spcPts val="284"/>
              </a:spcBef>
              <a:buFont typeface="MS PGothic"/>
              <a:buChar char="-"/>
              <a:tabLst>
                <a:tab pos="384175" algn="l"/>
                <a:tab pos="384810" algn="l"/>
              </a:tabLst>
            </a:pPr>
            <a:r>
              <a:rPr sz="1700" spc="-15" dirty="0">
                <a:solidFill>
                  <a:schemeClr val="accent1"/>
                </a:solidFill>
                <a:latin typeface="Arial MT"/>
                <a:cs typeface="Arial MT"/>
              </a:rPr>
              <a:t>EmployeeControllerTest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384175" indent="-372110">
              <a:lnSpc>
                <a:spcPct val="100000"/>
              </a:lnSpc>
              <a:spcBef>
                <a:spcPts val="285"/>
              </a:spcBef>
              <a:buFont typeface="MS PGothic"/>
              <a:buChar char="-"/>
              <a:tabLst>
                <a:tab pos="384175" algn="l"/>
                <a:tab pos="384810" algn="l"/>
              </a:tabLst>
            </a:pPr>
            <a:r>
              <a:rPr sz="1700" spc="-15" dirty="0">
                <a:solidFill>
                  <a:schemeClr val="accent1"/>
                </a:solidFill>
                <a:latin typeface="Arial MT"/>
                <a:cs typeface="Arial MT"/>
              </a:rPr>
              <a:t>EmployeeExceptionHandlerTest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384175" indent="-372110">
              <a:lnSpc>
                <a:spcPct val="100000"/>
              </a:lnSpc>
              <a:spcBef>
                <a:spcPts val="285"/>
              </a:spcBef>
              <a:buFont typeface="MS PGothic"/>
              <a:buChar char="-"/>
              <a:tabLst>
                <a:tab pos="384175" algn="l"/>
                <a:tab pos="384810" algn="l"/>
              </a:tabLst>
            </a:pPr>
            <a:r>
              <a:rPr sz="1700" spc="-25" dirty="0">
                <a:solidFill>
                  <a:schemeClr val="accent1"/>
                </a:solidFill>
                <a:latin typeface="Arial MT"/>
                <a:cs typeface="Arial MT"/>
              </a:rPr>
              <a:t>ModelTests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384175" indent="-372110">
              <a:lnSpc>
                <a:spcPct val="100000"/>
              </a:lnSpc>
              <a:spcBef>
                <a:spcPts val="285"/>
              </a:spcBef>
              <a:buFont typeface="MS PGothic"/>
              <a:buChar char="-"/>
              <a:tabLst>
                <a:tab pos="384175" algn="l"/>
                <a:tab pos="384810" algn="l"/>
              </a:tabLst>
            </a:pPr>
            <a:r>
              <a:rPr sz="1700" spc="-15" dirty="0">
                <a:solidFill>
                  <a:schemeClr val="accent1"/>
                </a:solidFill>
                <a:latin typeface="Arial MT"/>
                <a:cs typeface="Arial MT"/>
              </a:rPr>
              <a:t>EmployeeServiceImplTest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511" y="4781550"/>
            <a:ext cx="74795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bg1"/>
                </a:solidFill>
                <a:latin typeface="Arial MT"/>
                <a:cs typeface="Arial MT"/>
              </a:rPr>
              <a:t>There are 42 test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cases </a:t>
            </a:r>
            <a:r>
              <a:rPr sz="1400" spc="-5" dirty="0">
                <a:solidFill>
                  <a:schemeClr val="bg1"/>
                </a:solidFill>
                <a:latin typeface="Arial MT"/>
                <a:cs typeface="Arial MT"/>
              </a:rPr>
              <a:t>and all of them pass </a:t>
            </a:r>
            <a:r>
              <a:rPr sz="1400" spc="-37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successfully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219700" y="819150"/>
            <a:ext cx="3924300" cy="3292475"/>
            <a:chOff x="5224845" y="855487"/>
            <a:chExt cx="3924300" cy="32924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4370" y="865012"/>
              <a:ext cx="3909629" cy="32731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29607" y="860250"/>
              <a:ext cx="3914775" cy="3282950"/>
            </a:xfrm>
            <a:custGeom>
              <a:avLst/>
              <a:gdLst/>
              <a:ahLst/>
              <a:cxnLst/>
              <a:rect l="l" t="t" r="r" b="b"/>
              <a:pathLst>
                <a:path w="3914775" h="3282950">
                  <a:moveTo>
                    <a:pt x="0" y="0"/>
                  </a:moveTo>
                  <a:lnTo>
                    <a:pt x="3914392" y="0"/>
                  </a:lnTo>
                </a:path>
                <a:path w="3914775" h="3282950">
                  <a:moveTo>
                    <a:pt x="3914392" y="3282699"/>
                  </a:moveTo>
                  <a:lnTo>
                    <a:pt x="0" y="328269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E826769-A0AE-1A07-8A47-E8150BDD5B4C}"/>
              </a:ext>
            </a:extLst>
          </p:cNvPr>
          <p:cNvSpPr/>
          <p:nvPr/>
        </p:nvSpPr>
        <p:spPr>
          <a:xfrm>
            <a:off x="1136340" y="1622904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D65CD88-C4C0-C381-E075-0CAE8BED6163}"/>
              </a:ext>
            </a:extLst>
          </p:cNvPr>
          <p:cNvSpPr/>
          <p:nvPr/>
        </p:nvSpPr>
        <p:spPr>
          <a:xfrm>
            <a:off x="1136340" y="1885840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CF3CD45-C5DE-CDF0-75A9-715A810A1AB3}"/>
              </a:ext>
            </a:extLst>
          </p:cNvPr>
          <p:cNvSpPr/>
          <p:nvPr/>
        </p:nvSpPr>
        <p:spPr>
          <a:xfrm>
            <a:off x="1135957" y="2225351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977CA80-3D5A-1D6C-F87E-4BC65E99F1C4}"/>
              </a:ext>
            </a:extLst>
          </p:cNvPr>
          <p:cNvSpPr/>
          <p:nvPr/>
        </p:nvSpPr>
        <p:spPr>
          <a:xfrm>
            <a:off x="1135957" y="2531943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D0D7735-3A71-9ED5-DD4C-41D14A6C1755}"/>
              </a:ext>
            </a:extLst>
          </p:cNvPr>
          <p:cNvSpPr/>
          <p:nvPr/>
        </p:nvSpPr>
        <p:spPr>
          <a:xfrm>
            <a:off x="1136749" y="2848759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78E6BA6-5CC7-CA3B-3642-57F058651B15}"/>
              </a:ext>
            </a:extLst>
          </p:cNvPr>
          <p:cNvSpPr/>
          <p:nvPr/>
        </p:nvSpPr>
        <p:spPr>
          <a:xfrm>
            <a:off x="1135957" y="3115220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6993" y="961697"/>
            <a:ext cx="3015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OFFER MICROSERVICE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1600" y="1657348"/>
            <a:ext cx="3528060" cy="161518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195"/>
              </a:spcBef>
              <a:buSzPct val="116666"/>
              <a:buFont typeface="MS PGothic"/>
              <a:buChar char="-"/>
              <a:tabLst>
                <a:tab pos="417830" algn="l"/>
                <a:tab pos="418465" algn="l"/>
              </a:tabLst>
            </a:pP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EmployeeEntityTests</a:t>
            </a:r>
            <a:endParaRPr sz="18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417830" indent="-405765">
              <a:lnSpc>
                <a:spcPct val="100000"/>
              </a:lnSpc>
              <a:spcBef>
                <a:spcPts val="405"/>
              </a:spcBef>
              <a:buSzPct val="116666"/>
              <a:buFont typeface="MS PGothic"/>
              <a:buChar char="-"/>
              <a:tabLst>
                <a:tab pos="417830" algn="l"/>
                <a:tab pos="418465" algn="l"/>
              </a:tabLst>
            </a:pP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ExceptionTests</a:t>
            </a:r>
            <a:endParaRPr sz="18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417830" indent="-405765">
              <a:lnSpc>
                <a:spcPct val="100000"/>
              </a:lnSpc>
              <a:spcBef>
                <a:spcPts val="405"/>
              </a:spcBef>
              <a:buSzPct val="116666"/>
              <a:buFont typeface="MS PGothic"/>
              <a:buChar char="-"/>
              <a:tabLst>
                <a:tab pos="417830" algn="l"/>
                <a:tab pos="418465" algn="l"/>
              </a:tabLst>
            </a:pP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OfferEntityTests</a:t>
            </a:r>
            <a:endParaRPr sz="18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417830" indent="-405765">
              <a:lnSpc>
                <a:spcPct val="100000"/>
              </a:lnSpc>
              <a:spcBef>
                <a:spcPts val="405"/>
              </a:spcBef>
              <a:buSzPct val="116666"/>
              <a:buFont typeface="MS PGothic"/>
              <a:buChar char="-"/>
              <a:tabLst>
                <a:tab pos="417830" algn="l"/>
                <a:tab pos="418465" algn="l"/>
              </a:tabLst>
            </a:pPr>
            <a:r>
              <a:rPr sz="1800" spc="-20" dirty="0">
                <a:solidFill>
                  <a:schemeClr val="accent1"/>
                </a:solidFill>
                <a:latin typeface="Arial MT"/>
                <a:cs typeface="Arial MT"/>
              </a:rPr>
              <a:t>OfferServiceTests</a:t>
            </a:r>
            <a:endParaRPr sz="18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417830" indent="-405765">
              <a:lnSpc>
                <a:spcPct val="100000"/>
              </a:lnSpc>
              <a:spcBef>
                <a:spcPts val="405"/>
              </a:spcBef>
              <a:buSzPct val="116666"/>
              <a:buFont typeface="MS PGothic"/>
              <a:buChar char="-"/>
              <a:tabLst>
                <a:tab pos="417830" algn="l"/>
                <a:tab pos="418465" algn="l"/>
              </a:tabLst>
            </a:pPr>
            <a:r>
              <a:rPr sz="1800" spc="-25" dirty="0">
                <a:solidFill>
                  <a:schemeClr val="accent1"/>
                </a:solidFill>
                <a:latin typeface="Arial MT"/>
                <a:cs typeface="Arial MT"/>
              </a:rPr>
              <a:t>ModelTests</a:t>
            </a:r>
            <a:endParaRPr sz="1800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4705350"/>
            <a:ext cx="500481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bg1"/>
                </a:solidFill>
                <a:latin typeface="Arial MT"/>
                <a:cs typeface="Arial MT"/>
              </a:rPr>
              <a:t>There are 43 test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cases </a:t>
            </a:r>
            <a:r>
              <a:rPr sz="1400" spc="-5" dirty="0">
                <a:solidFill>
                  <a:schemeClr val="bg1"/>
                </a:solidFill>
                <a:latin typeface="Arial MT"/>
                <a:cs typeface="Arial MT"/>
              </a:rPr>
              <a:t>and all of them pass </a:t>
            </a:r>
            <a:r>
              <a:rPr sz="1400" spc="-37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successfully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800600" y="840423"/>
            <a:ext cx="4096385" cy="3462654"/>
            <a:chOff x="5052874" y="947100"/>
            <a:chExt cx="4096385" cy="346265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2400" y="956625"/>
              <a:ext cx="4081599" cy="34434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57637" y="951862"/>
              <a:ext cx="4086860" cy="3453129"/>
            </a:xfrm>
            <a:custGeom>
              <a:avLst/>
              <a:gdLst/>
              <a:ahLst/>
              <a:cxnLst/>
              <a:rect l="l" t="t" r="r" b="b"/>
              <a:pathLst>
                <a:path w="4086859" h="3453129">
                  <a:moveTo>
                    <a:pt x="0" y="0"/>
                  </a:moveTo>
                  <a:lnTo>
                    <a:pt x="4086362" y="0"/>
                  </a:lnTo>
                </a:path>
                <a:path w="4086859" h="3453129">
                  <a:moveTo>
                    <a:pt x="4086362" y="3452974"/>
                  </a:moveTo>
                  <a:lnTo>
                    <a:pt x="0" y="345297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13CDEA4-3534-0353-7C03-B3DB4A7C0D27}"/>
              </a:ext>
            </a:extLst>
          </p:cNvPr>
          <p:cNvSpPr/>
          <p:nvPr/>
        </p:nvSpPr>
        <p:spPr>
          <a:xfrm>
            <a:off x="1371102" y="1733550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22D76F4-3292-3761-AAA1-421BCEA7C03E}"/>
              </a:ext>
            </a:extLst>
          </p:cNvPr>
          <p:cNvSpPr/>
          <p:nvPr/>
        </p:nvSpPr>
        <p:spPr>
          <a:xfrm>
            <a:off x="1371101" y="2059785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1ECF4D0-2FA1-4C0F-E6D6-F36C030C46ED}"/>
              </a:ext>
            </a:extLst>
          </p:cNvPr>
          <p:cNvSpPr/>
          <p:nvPr/>
        </p:nvSpPr>
        <p:spPr>
          <a:xfrm>
            <a:off x="1371101" y="2386021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38EF49E-B891-5775-4828-01176F5B39D7}"/>
              </a:ext>
            </a:extLst>
          </p:cNvPr>
          <p:cNvSpPr/>
          <p:nvPr/>
        </p:nvSpPr>
        <p:spPr>
          <a:xfrm>
            <a:off x="1371101" y="2702468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C0A0BF2-1F72-935B-DDC1-8F76273A8201}"/>
              </a:ext>
            </a:extLst>
          </p:cNvPr>
          <p:cNvSpPr/>
          <p:nvPr/>
        </p:nvSpPr>
        <p:spPr>
          <a:xfrm>
            <a:off x="1361522" y="3026229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729" y="951256"/>
            <a:ext cx="3272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POINTS MICROSERVICE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3200" y="1904510"/>
            <a:ext cx="4660399" cy="1272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 indent="-414655">
              <a:lnSpc>
                <a:spcPts val="2595"/>
              </a:lnSpc>
              <a:buSzPct val="129411"/>
              <a:buFont typeface="MS PGothic"/>
              <a:buChar char="-"/>
              <a:tabLst>
                <a:tab pos="426720" algn="l"/>
                <a:tab pos="427355" algn="l"/>
              </a:tabLst>
            </a:pPr>
            <a:r>
              <a:rPr sz="1700" spc="-15" dirty="0">
                <a:solidFill>
                  <a:schemeClr val="accent1"/>
                </a:solidFill>
                <a:latin typeface="Arial MT"/>
                <a:cs typeface="Arial MT"/>
              </a:rPr>
              <a:t>PointsMicroserviceApplicationTest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426720" indent="-414655">
              <a:lnSpc>
                <a:spcPct val="100000"/>
              </a:lnSpc>
              <a:spcBef>
                <a:spcPts val="360"/>
              </a:spcBef>
              <a:buSzPct val="129411"/>
              <a:buFont typeface="MS PGothic"/>
              <a:buChar char="-"/>
              <a:tabLst>
                <a:tab pos="426720" algn="l"/>
                <a:tab pos="427355" algn="l"/>
              </a:tabLst>
            </a:pPr>
            <a:r>
              <a:rPr sz="1700" spc="-15" dirty="0">
                <a:solidFill>
                  <a:schemeClr val="accent1"/>
                </a:solidFill>
                <a:latin typeface="Arial MT"/>
                <a:cs typeface="Arial MT"/>
              </a:rPr>
              <a:t>PointsControllerTests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426720" indent="-414655">
              <a:lnSpc>
                <a:spcPct val="100000"/>
              </a:lnSpc>
              <a:spcBef>
                <a:spcPts val="360"/>
              </a:spcBef>
              <a:buSzPct val="129411"/>
              <a:buFont typeface="MS PGothic"/>
              <a:buChar char="-"/>
              <a:tabLst>
                <a:tab pos="426720" algn="l"/>
                <a:tab pos="427355" algn="l"/>
              </a:tabLst>
            </a:pPr>
            <a:r>
              <a:rPr sz="1700" spc="-15" dirty="0">
                <a:solidFill>
                  <a:schemeClr val="accent1"/>
                </a:solidFill>
                <a:latin typeface="Arial MT"/>
                <a:cs typeface="Arial MT"/>
              </a:rPr>
              <a:t>PointsExceptionHandlerTests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  <a:p>
            <a:pPr marL="426720" indent="-414655">
              <a:lnSpc>
                <a:spcPct val="100000"/>
              </a:lnSpc>
              <a:spcBef>
                <a:spcPts val="360"/>
              </a:spcBef>
              <a:buSzPct val="129411"/>
              <a:buFont typeface="MS PGothic"/>
              <a:buChar char="-"/>
              <a:tabLst>
                <a:tab pos="426720" algn="l"/>
                <a:tab pos="427355" algn="l"/>
              </a:tabLst>
            </a:pPr>
            <a:r>
              <a:rPr sz="1700" spc="-25" dirty="0">
                <a:solidFill>
                  <a:schemeClr val="accent1"/>
                </a:solidFill>
                <a:latin typeface="Arial MT"/>
                <a:cs typeface="Arial MT"/>
              </a:rPr>
              <a:t>ModelTests</a:t>
            </a:r>
            <a:endParaRPr sz="1700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6438" y="4691380"/>
            <a:ext cx="482716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chemeClr val="bg1"/>
                </a:solidFill>
                <a:latin typeface="Arial MT"/>
                <a:cs typeface="Arial MT"/>
              </a:rPr>
              <a:t>There are 16 test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cases </a:t>
            </a:r>
            <a:r>
              <a:rPr sz="1400" spc="-5" dirty="0">
                <a:solidFill>
                  <a:schemeClr val="bg1"/>
                </a:solidFill>
                <a:latin typeface="Arial MT"/>
                <a:cs typeface="Arial MT"/>
              </a:rPr>
              <a:t>and all of them pass </a:t>
            </a:r>
            <a:r>
              <a:rPr sz="1400" spc="-37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successfully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953000" y="752008"/>
            <a:ext cx="4108450" cy="3462020"/>
            <a:chOff x="5040900" y="963575"/>
            <a:chExt cx="4108450" cy="34620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0425" y="973100"/>
              <a:ext cx="4093574" cy="3442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45662" y="968337"/>
              <a:ext cx="4098925" cy="3452495"/>
            </a:xfrm>
            <a:custGeom>
              <a:avLst/>
              <a:gdLst/>
              <a:ahLst/>
              <a:cxnLst/>
              <a:rect l="l" t="t" r="r" b="b"/>
              <a:pathLst>
                <a:path w="4098925" h="3452495">
                  <a:moveTo>
                    <a:pt x="0" y="0"/>
                  </a:moveTo>
                  <a:lnTo>
                    <a:pt x="4098337" y="0"/>
                  </a:lnTo>
                </a:path>
                <a:path w="4098925" h="3452495">
                  <a:moveTo>
                    <a:pt x="4098337" y="3452475"/>
                  </a:moveTo>
                  <a:lnTo>
                    <a:pt x="0" y="3452475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8AA6D76-E1DC-2100-5DDB-B58CD764B079}"/>
              </a:ext>
            </a:extLst>
          </p:cNvPr>
          <p:cNvSpPr/>
          <p:nvPr/>
        </p:nvSpPr>
        <p:spPr>
          <a:xfrm>
            <a:off x="1295401" y="1983870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0FDF73D-AEC8-D80E-81BE-C725AF3CDF73}"/>
              </a:ext>
            </a:extLst>
          </p:cNvPr>
          <p:cNvSpPr/>
          <p:nvPr/>
        </p:nvSpPr>
        <p:spPr>
          <a:xfrm>
            <a:off x="1295400" y="2330618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3B51E63-482B-299B-D41C-629FCFDB6A5A}"/>
              </a:ext>
            </a:extLst>
          </p:cNvPr>
          <p:cNvSpPr/>
          <p:nvPr/>
        </p:nvSpPr>
        <p:spPr>
          <a:xfrm>
            <a:off x="1295400" y="2650948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B04ED09-722F-F315-ADDF-4E9A650A7954}"/>
              </a:ext>
            </a:extLst>
          </p:cNvPr>
          <p:cNvSpPr/>
          <p:nvPr/>
        </p:nvSpPr>
        <p:spPr>
          <a:xfrm>
            <a:off x="1298416" y="2952750"/>
            <a:ext cx="16571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 animBg="1"/>
      <p:bldP spid="19" grpId="0" animBg="1"/>
      <p:bldP spid="20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algn="ctr">
              <a:lnSpc>
                <a:spcPts val="5180"/>
              </a:lnSpc>
              <a:spcBef>
                <a:spcPts val="755"/>
              </a:spcBef>
            </a:pPr>
            <a:r>
              <a:rPr sz="4000" dirty="0"/>
              <a:t>USER  INTERFACE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25" y="57150"/>
            <a:ext cx="8956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LANDING PAGE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63F169-B76C-D241-2675-F92FA46C5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" b="4379"/>
          <a:stretch/>
        </p:blipFill>
        <p:spPr>
          <a:xfrm>
            <a:off x="249997" y="514350"/>
            <a:ext cx="8644006" cy="4440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634" y="1317097"/>
            <a:ext cx="6482366" cy="1415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REQUIREMENT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620861"/>
            <a:ext cx="3505200" cy="32304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228626" y="238273"/>
            <a:ext cx="1870075" cy="382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LOGIN PAGE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14825" y="4614512"/>
            <a:ext cx="2423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Proper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validation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field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6BECA-DD7C-C50A-0993-044B31A7D1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8" t="24113" r="30570" b="9662"/>
          <a:stretch/>
        </p:blipFill>
        <p:spPr>
          <a:xfrm>
            <a:off x="4934357" y="1352550"/>
            <a:ext cx="3374244" cy="3124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7450" y="162597"/>
            <a:ext cx="1752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MAIN PAGE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57600" y="135292"/>
            <a:ext cx="3037205" cy="445770"/>
          </a:xfrm>
          <a:prstGeom prst="rect">
            <a:avLst/>
          </a:prstGeom>
          <a:solidFill>
            <a:schemeClr val="bg1"/>
          </a:solidFill>
          <a:ln w="9524">
            <a:solidFill>
              <a:srgbClr val="D1C8DA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85725" marR="352425" algn="ctr">
              <a:lnSpc>
                <a:spcPts val="1650"/>
              </a:lnSpc>
              <a:spcBef>
                <a:spcPts val="125"/>
              </a:spcBef>
            </a:pPr>
            <a:r>
              <a:rPr sz="1400" spc="-5" dirty="0">
                <a:latin typeface="Arial MT"/>
                <a:cs typeface="Arial MT"/>
              </a:rPr>
              <a:t>Options to filter data by </a:t>
            </a:r>
            <a:r>
              <a:rPr sz="1400" spc="-15" dirty="0">
                <a:latin typeface="Arial MT"/>
                <a:cs typeface="Arial MT"/>
              </a:rPr>
              <a:t>category,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likes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posted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date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9C1400-50C2-4F84-90FB-08E032C74B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3" b="4742"/>
          <a:stretch/>
        </p:blipFill>
        <p:spPr>
          <a:xfrm>
            <a:off x="533400" y="805355"/>
            <a:ext cx="7924800" cy="409814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7572BB-60E2-8053-86E7-A2EFF8F502E0}"/>
              </a:ext>
            </a:extLst>
          </p:cNvPr>
          <p:cNvCxnSpPr>
            <a:cxnSpLocks/>
          </p:cNvCxnSpPr>
          <p:nvPr/>
        </p:nvCxnSpPr>
        <p:spPr>
          <a:xfrm>
            <a:off x="4953000" y="590550"/>
            <a:ext cx="152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5C5481-3FE7-CEDD-92A7-FDE42D087FE7}"/>
              </a:ext>
            </a:extLst>
          </p:cNvPr>
          <p:cNvCxnSpPr>
            <a:cxnSpLocks/>
          </p:cNvCxnSpPr>
          <p:nvPr/>
        </p:nvCxnSpPr>
        <p:spPr>
          <a:xfrm>
            <a:off x="4953000" y="590550"/>
            <a:ext cx="17526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DDA0D7-B981-DAD7-4C90-DCB3224D567C}"/>
              </a:ext>
            </a:extLst>
          </p:cNvPr>
          <p:cNvCxnSpPr>
            <a:cxnSpLocks/>
          </p:cNvCxnSpPr>
          <p:nvPr/>
        </p:nvCxnSpPr>
        <p:spPr>
          <a:xfrm flipH="1">
            <a:off x="3886200" y="590550"/>
            <a:ext cx="10668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50" y="162597"/>
            <a:ext cx="1976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PROFILE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7C5FA-ED88-54A4-1D12-89ED539E03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5626"/>
          <a:stretch/>
        </p:blipFill>
        <p:spPr>
          <a:xfrm>
            <a:off x="533400" y="666750"/>
            <a:ext cx="8077200" cy="4127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562" y="553757"/>
            <a:ext cx="8516875" cy="4181493"/>
            <a:chOff x="0" y="755050"/>
            <a:chExt cx="9144000" cy="4388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4575"/>
              <a:ext cx="9143999" cy="43789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5981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99" y="0"/>
                  </a:lnTo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450" y="162597"/>
            <a:ext cx="2560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/>
              <a:t>POST</a:t>
            </a:r>
            <a:r>
              <a:rPr sz="2400" dirty="0"/>
              <a:t> OFFER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450" y="162597"/>
            <a:ext cx="2358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MY OFFERS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3B59D-C688-E2E5-3A29-678050B71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9" b="4592"/>
          <a:stretch/>
        </p:blipFill>
        <p:spPr>
          <a:xfrm>
            <a:off x="533400" y="666750"/>
            <a:ext cx="8077200" cy="4158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450" y="162597"/>
            <a:ext cx="2395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EDIT OFFER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8EBD21-55A1-0205-C551-F957A70D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7" b="5883"/>
          <a:stretch/>
        </p:blipFill>
        <p:spPr>
          <a:xfrm>
            <a:off x="465990" y="553757"/>
            <a:ext cx="8220810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450" y="162597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OFFER DETAILS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4A38B-2513-F082-226D-298080535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3452" r="485" b="5071"/>
          <a:stretch/>
        </p:blipFill>
        <p:spPr>
          <a:xfrm>
            <a:off x="546319" y="565880"/>
            <a:ext cx="8051362" cy="4142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178013"/>
            <a:ext cx="2743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CONTACT US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C9C34-B890-7D24-C6D3-25206B192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 b="4427"/>
          <a:stretch/>
        </p:blipFill>
        <p:spPr>
          <a:xfrm>
            <a:off x="539151" y="560169"/>
            <a:ext cx="8065698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90679" y="2104683"/>
            <a:ext cx="64823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DEPLOYMENT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387" y="1138474"/>
            <a:ext cx="4174490" cy="2669540"/>
            <a:chOff x="195387" y="1138474"/>
            <a:chExt cx="4174490" cy="2669540"/>
          </a:xfrm>
        </p:grpSpPr>
        <p:sp>
          <p:nvSpPr>
            <p:cNvPr id="4" name="object 4"/>
            <p:cNvSpPr/>
            <p:nvPr/>
          </p:nvSpPr>
          <p:spPr>
            <a:xfrm>
              <a:off x="506425" y="255090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50" y="1143237"/>
              <a:ext cx="4164375" cy="26594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387" y="1138474"/>
              <a:ext cx="4174490" cy="2669540"/>
            </a:xfrm>
            <a:custGeom>
              <a:avLst/>
              <a:gdLst/>
              <a:ahLst/>
              <a:cxnLst/>
              <a:rect l="l" t="t" r="r" b="b"/>
              <a:pathLst>
                <a:path w="4174490" h="2669540">
                  <a:moveTo>
                    <a:pt x="0" y="0"/>
                  </a:moveTo>
                  <a:lnTo>
                    <a:pt x="4173900" y="0"/>
                  </a:lnTo>
                  <a:lnTo>
                    <a:pt x="4173900" y="2668999"/>
                  </a:lnTo>
                  <a:lnTo>
                    <a:pt x="0" y="2668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195387" y="285750"/>
            <a:ext cx="3241675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AUTH MICROSERVICE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562475" y="1133724"/>
            <a:ext cx="4392295" cy="2679065"/>
            <a:chOff x="4562475" y="1133724"/>
            <a:chExt cx="4392295" cy="26790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143249"/>
              <a:ext cx="4373225" cy="26594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67237" y="1138487"/>
              <a:ext cx="4382770" cy="2669540"/>
            </a:xfrm>
            <a:custGeom>
              <a:avLst/>
              <a:gdLst/>
              <a:ahLst/>
              <a:cxnLst/>
              <a:rect l="l" t="t" r="r" b="b"/>
              <a:pathLst>
                <a:path w="4382770" h="2669540">
                  <a:moveTo>
                    <a:pt x="0" y="0"/>
                  </a:moveTo>
                  <a:lnTo>
                    <a:pt x="4382750" y="0"/>
                  </a:lnTo>
                  <a:lnTo>
                    <a:pt x="4382750" y="2668999"/>
                  </a:lnTo>
                  <a:lnTo>
                    <a:pt x="0" y="2668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6400" y="4000263"/>
            <a:ext cx="119528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 MT"/>
                <a:cs typeface="Arial MT"/>
              </a:rPr>
              <a:t>Build</a:t>
            </a:r>
            <a:r>
              <a:rPr sz="1600" b="1" spc="-8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 MT"/>
                <a:cs typeface="Arial MT"/>
              </a:rPr>
              <a:t>Stage</a:t>
            </a:r>
            <a:endParaRPr sz="1600" b="1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4535" y="4015651"/>
            <a:ext cx="140717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 MT"/>
                <a:cs typeface="Arial MT"/>
              </a:rPr>
              <a:t>Deploy</a:t>
            </a:r>
            <a:r>
              <a:rPr sz="1600" b="1" spc="-7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 MT"/>
                <a:cs typeface="Arial MT"/>
              </a:rPr>
              <a:t>Stage</a:t>
            </a:r>
            <a:endParaRPr sz="1600" b="1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554" y="971550"/>
            <a:ext cx="1525672" cy="77905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475"/>
              </a:spcBef>
            </a:pPr>
            <a:r>
              <a:rPr sz="2600" dirty="0"/>
              <a:t>CLASS  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0908" y="257175"/>
            <a:ext cx="6018128" cy="4629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04112"/>
            <a:ext cx="4368800" cy="2714625"/>
            <a:chOff x="0" y="1004112"/>
            <a:chExt cx="4368800" cy="2714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49" y="1013637"/>
              <a:ext cx="4158674" cy="26955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5387" y="1008874"/>
              <a:ext cx="4168775" cy="2705100"/>
            </a:xfrm>
            <a:custGeom>
              <a:avLst/>
              <a:gdLst/>
              <a:ahLst/>
              <a:cxnLst/>
              <a:rect l="l" t="t" r="r" b="b"/>
              <a:pathLst>
                <a:path w="4168775" h="2705100">
                  <a:moveTo>
                    <a:pt x="0" y="0"/>
                  </a:moveTo>
                  <a:lnTo>
                    <a:pt x="4168199" y="0"/>
                  </a:lnTo>
                  <a:lnTo>
                    <a:pt x="4168199" y="2705099"/>
                  </a:lnTo>
                  <a:lnTo>
                    <a:pt x="0" y="27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304800" y="295692"/>
            <a:ext cx="3592513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EMPLOYEE MICROSERVICE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753699" y="994587"/>
            <a:ext cx="4010025" cy="2733675"/>
            <a:chOff x="4753699" y="994587"/>
            <a:chExt cx="4010025" cy="27336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3224" y="1004112"/>
              <a:ext cx="3990824" cy="27146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58461" y="999349"/>
              <a:ext cx="4000500" cy="2724150"/>
            </a:xfrm>
            <a:custGeom>
              <a:avLst/>
              <a:gdLst/>
              <a:ahLst/>
              <a:cxnLst/>
              <a:rect l="l" t="t" r="r" b="b"/>
              <a:pathLst>
                <a:path w="4000500" h="2724150">
                  <a:moveTo>
                    <a:pt x="0" y="0"/>
                  </a:moveTo>
                  <a:lnTo>
                    <a:pt x="4000349" y="0"/>
                  </a:lnTo>
                  <a:lnTo>
                    <a:pt x="4000349" y="2724149"/>
                  </a:lnTo>
                  <a:lnTo>
                    <a:pt x="0" y="27241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3C4C1284-81B0-4238-8CB6-AA4678A6F27E}"/>
              </a:ext>
            </a:extLst>
          </p:cNvPr>
          <p:cNvSpPr txBox="1"/>
          <p:nvPr/>
        </p:nvSpPr>
        <p:spPr>
          <a:xfrm>
            <a:off x="1684693" y="4000263"/>
            <a:ext cx="119528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 MT"/>
                <a:cs typeface="Arial MT"/>
              </a:rPr>
              <a:t>Build</a:t>
            </a:r>
            <a:r>
              <a:rPr sz="1600" b="1" spc="-8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 MT"/>
                <a:cs typeface="Arial MT"/>
              </a:rPr>
              <a:t>Stage</a:t>
            </a:r>
            <a:endParaRPr sz="1600" b="1" dirty="0">
              <a:latin typeface="Arial MT"/>
              <a:cs typeface="Arial MT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E131410-3C73-AF08-BC2F-91DBE052C5D5}"/>
              </a:ext>
            </a:extLst>
          </p:cNvPr>
          <p:cNvSpPr txBox="1"/>
          <p:nvPr/>
        </p:nvSpPr>
        <p:spPr>
          <a:xfrm>
            <a:off x="6212828" y="4015651"/>
            <a:ext cx="140717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latin typeface="Arial MT"/>
                <a:cs typeface="Arial MT"/>
              </a:rPr>
              <a:t>Source</a:t>
            </a:r>
            <a:r>
              <a:rPr sz="1600" b="1" spc="-7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 MT"/>
                <a:cs typeface="Arial MT"/>
              </a:rPr>
              <a:t>Stage</a:t>
            </a:r>
            <a:endParaRPr sz="1600" b="1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92999"/>
            <a:ext cx="4326255" cy="2815590"/>
            <a:chOff x="0" y="1092999"/>
            <a:chExt cx="4326255" cy="28155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50" y="1102524"/>
              <a:ext cx="4116201" cy="27959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5387" y="1097762"/>
              <a:ext cx="4126229" cy="2806065"/>
            </a:xfrm>
            <a:custGeom>
              <a:avLst/>
              <a:gdLst/>
              <a:ahLst/>
              <a:cxnLst/>
              <a:rect l="l" t="t" r="r" b="b"/>
              <a:pathLst>
                <a:path w="4126229" h="2806065">
                  <a:moveTo>
                    <a:pt x="0" y="0"/>
                  </a:moveTo>
                  <a:lnTo>
                    <a:pt x="4125726" y="0"/>
                  </a:lnTo>
                  <a:lnTo>
                    <a:pt x="4125726" y="2805474"/>
                  </a:lnTo>
                  <a:lnTo>
                    <a:pt x="0" y="28054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195387" y="425008"/>
            <a:ext cx="3016250" cy="392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OFFER MICROSERVICE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721438" y="1060724"/>
            <a:ext cx="4074795" cy="2879725"/>
            <a:chOff x="4721438" y="1060724"/>
            <a:chExt cx="4074795" cy="28797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0963" y="1070249"/>
              <a:ext cx="4055324" cy="28604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26200" y="1065487"/>
              <a:ext cx="4065270" cy="2870200"/>
            </a:xfrm>
            <a:custGeom>
              <a:avLst/>
              <a:gdLst/>
              <a:ahLst/>
              <a:cxnLst/>
              <a:rect l="l" t="t" r="r" b="b"/>
              <a:pathLst>
                <a:path w="4065270" h="2870200">
                  <a:moveTo>
                    <a:pt x="0" y="0"/>
                  </a:moveTo>
                  <a:lnTo>
                    <a:pt x="4064849" y="0"/>
                  </a:lnTo>
                  <a:lnTo>
                    <a:pt x="4064849" y="2869999"/>
                  </a:lnTo>
                  <a:lnTo>
                    <a:pt x="0" y="2869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73F41C15-00D8-9F50-94E4-7304B0E80AFE}"/>
              </a:ext>
            </a:extLst>
          </p:cNvPr>
          <p:cNvSpPr txBox="1"/>
          <p:nvPr/>
        </p:nvSpPr>
        <p:spPr>
          <a:xfrm>
            <a:off x="1684693" y="4000263"/>
            <a:ext cx="119528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 MT"/>
                <a:cs typeface="Arial MT"/>
              </a:rPr>
              <a:t>Build</a:t>
            </a:r>
            <a:r>
              <a:rPr sz="1600" b="1" spc="-8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 MT"/>
                <a:cs typeface="Arial MT"/>
              </a:rPr>
              <a:t>Stage</a:t>
            </a:r>
            <a:endParaRPr sz="1600" b="1" dirty="0">
              <a:latin typeface="Arial MT"/>
              <a:cs typeface="Arial MT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E0B2AD1-9EA0-D553-CB53-A818C0CB5F77}"/>
              </a:ext>
            </a:extLst>
          </p:cNvPr>
          <p:cNvSpPr txBox="1"/>
          <p:nvPr/>
        </p:nvSpPr>
        <p:spPr>
          <a:xfrm>
            <a:off x="6212828" y="4015651"/>
            <a:ext cx="140717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latin typeface="Arial MT"/>
                <a:cs typeface="Arial MT"/>
              </a:rPr>
              <a:t>Source</a:t>
            </a:r>
            <a:r>
              <a:rPr sz="1600" b="1" spc="-7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 MT"/>
                <a:cs typeface="Arial MT"/>
              </a:rPr>
              <a:t>Stage</a:t>
            </a:r>
            <a:endParaRPr sz="1600" b="1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75725"/>
            <a:ext cx="4410075" cy="2660650"/>
            <a:chOff x="0" y="1175725"/>
            <a:chExt cx="4410075" cy="2660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50" y="1185250"/>
              <a:ext cx="4200174" cy="2641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5387" y="1180487"/>
              <a:ext cx="4210050" cy="2651125"/>
            </a:xfrm>
            <a:custGeom>
              <a:avLst/>
              <a:gdLst/>
              <a:ahLst/>
              <a:cxnLst/>
              <a:rect l="l" t="t" r="r" b="b"/>
              <a:pathLst>
                <a:path w="4210050" h="2651125">
                  <a:moveTo>
                    <a:pt x="0" y="0"/>
                  </a:moveTo>
                  <a:lnTo>
                    <a:pt x="4209699" y="0"/>
                  </a:lnTo>
                  <a:lnTo>
                    <a:pt x="4209699" y="2651024"/>
                  </a:lnTo>
                  <a:lnTo>
                    <a:pt x="0" y="26510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195387" y="502036"/>
            <a:ext cx="3429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POINTS MICROSERVICE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708349" y="1175725"/>
            <a:ext cx="4100829" cy="2660650"/>
            <a:chOff x="4708349" y="1175725"/>
            <a:chExt cx="4100829" cy="26606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7874" y="1185250"/>
              <a:ext cx="4081489" cy="2641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13112" y="1180487"/>
              <a:ext cx="4091304" cy="2651125"/>
            </a:xfrm>
            <a:custGeom>
              <a:avLst/>
              <a:gdLst/>
              <a:ahLst/>
              <a:cxnLst/>
              <a:rect l="l" t="t" r="r" b="b"/>
              <a:pathLst>
                <a:path w="4091304" h="2651125">
                  <a:moveTo>
                    <a:pt x="0" y="0"/>
                  </a:moveTo>
                  <a:lnTo>
                    <a:pt x="4091014" y="0"/>
                  </a:lnTo>
                  <a:lnTo>
                    <a:pt x="4091014" y="2651025"/>
                  </a:lnTo>
                  <a:lnTo>
                    <a:pt x="0" y="26510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1C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F7E3FB8E-1DBC-0881-E677-675E6980E206}"/>
              </a:ext>
            </a:extLst>
          </p:cNvPr>
          <p:cNvSpPr txBox="1"/>
          <p:nvPr/>
        </p:nvSpPr>
        <p:spPr>
          <a:xfrm>
            <a:off x="1684693" y="4000263"/>
            <a:ext cx="119528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 MT"/>
                <a:cs typeface="Arial MT"/>
              </a:rPr>
              <a:t>Build</a:t>
            </a:r>
            <a:r>
              <a:rPr sz="1600" b="1" spc="-8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 MT"/>
                <a:cs typeface="Arial MT"/>
              </a:rPr>
              <a:t>Stage</a:t>
            </a:r>
            <a:endParaRPr sz="1600" b="1" dirty="0">
              <a:latin typeface="Arial MT"/>
              <a:cs typeface="Arial MT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EDC67E5-BB89-5DD9-D812-2BB82B0A9EB4}"/>
              </a:ext>
            </a:extLst>
          </p:cNvPr>
          <p:cNvSpPr txBox="1"/>
          <p:nvPr/>
        </p:nvSpPr>
        <p:spPr>
          <a:xfrm>
            <a:off x="6212828" y="4015651"/>
            <a:ext cx="140717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 MT"/>
                <a:cs typeface="Arial MT"/>
              </a:rPr>
              <a:t>Deploy</a:t>
            </a:r>
            <a:r>
              <a:rPr sz="1600" b="1" spc="-7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 MT"/>
                <a:cs typeface="Arial MT"/>
              </a:rPr>
              <a:t>Stage</a:t>
            </a:r>
            <a:endParaRPr sz="1600" b="1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885950"/>
            <a:ext cx="9144000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66" y="839637"/>
            <a:ext cx="7234374" cy="1897449"/>
            <a:chOff x="185900" y="743125"/>
            <a:chExt cx="7234374" cy="1897449"/>
          </a:xfrm>
        </p:grpSpPr>
        <p:sp>
          <p:nvSpPr>
            <p:cNvPr id="4" name="object 4"/>
            <p:cNvSpPr/>
            <p:nvPr/>
          </p:nvSpPr>
          <p:spPr>
            <a:xfrm>
              <a:off x="506425" y="255090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00" y="743125"/>
              <a:ext cx="7234374" cy="18974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185900" y="161630"/>
            <a:ext cx="1849438" cy="420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SQL TABLES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166" y="2994406"/>
            <a:ext cx="7234375" cy="19830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47801" y="1430594"/>
            <a:ext cx="1285560" cy="531556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25425" marR="5080" indent="-213360">
              <a:lnSpc>
                <a:spcPts val="1939"/>
              </a:lnSpc>
              <a:spcBef>
                <a:spcPts val="345"/>
              </a:spcBef>
            </a:pPr>
            <a:r>
              <a:rPr dirty="0">
                <a:solidFill>
                  <a:schemeClr val="accent1"/>
                </a:solidFill>
                <a:latin typeface="Tahoma"/>
                <a:cs typeface="Tahoma"/>
              </a:rPr>
              <a:t>EMPLOYEE  TABLE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12744" y="3562350"/>
            <a:ext cx="955674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175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chemeClr val="accent1"/>
                </a:solidFill>
                <a:latin typeface="Tahoma"/>
                <a:cs typeface="Tahoma"/>
              </a:rPr>
              <a:t>OFFER  TABLE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956135"/>
            <a:ext cx="40068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4539" algn="l"/>
              </a:tabLst>
            </a:pPr>
            <a:r>
              <a:rPr sz="2600" dirty="0"/>
              <a:t>SQL TABLES(CONTINUED)</a:t>
            </a:r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B29F4DE0-527F-1B2E-0819-FA67056D14FB}"/>
              </a:ext>
            </a:extLst>
          </p:cNvPr>
          <p:cNvGrpSpPr/>
          <p:nvPr/>
        </p:nvGrpSpPr>
        <p:grpSpPr>
          <a:xfrm>
            <a:off x="541050" y="1686116"/>
            <a:ext cx="8061900" cy="1345849"/>
            <a:chOff x="185900" y="1341200"/>
            <a:chExt cx="8061900" cy="1345849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89FD3F38-4EC5-87C9-062B-4C417819CB68}"/>
                </a:ext>
              </a:extLst>
            </p:cNvPr>
            <p:cNvSpPr/>
            <p:nvPr/>
          </p:nvSpPr>
          <p:spPr>
            <a:xfrm>
              <a:off x="506425" y="2550905"/>
              <a:ext cx="212725" cy="41910"/>
            </a:xfrm>
            <a:custGeom>
              <a:avLst/>
              <a:gdLst/>
              <a:ahLst/>
              <a:cxnLst/>
              <a:rect l="l" t="t" r="r" b="b"/>
              <a:pathLst>
                <a:path w="212725" h="41910">
                  <a:moveTo>
                    <a:pt x="212699" y="41699"/>
                  </a:moveTo>
                  <a:lnTo>
                    <a:pt x="0" y="41699"/>
                  </a:lnTo>
                  <a:lnTo>
                    <a:pt x="0" y="0"/>
                  </a:lnTo>
                  <a:lnTo>
                    <a:pt x="212699" y="0"/>
                  </a:lnTo>
                  <a:lnTo>
                    <a:pt x="212699" y="41699"/>
                  </a:lnTo>
                  <a:close/>
                </a:path>
              </a:pathLst>
            </a:custGeom>
            <a:solidFill>
              <a:srgbClr val="FF9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3ABE3CE1-F663-5831-7DDE-175F65FF35C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00" y="1341200"/>
              <a:ext cx="8061900" cy="1345849"/>
            </a:xfrm>
            <a:prstGeom prst="rect">
              <a:avLst/>
            </a:prstGeom>
          </p:spPr>
        </p:pic>
      </p:grpSp>
      <p:sp>
        <p:nvSpPr>
          <p:cNvPr id="11" name="object 7">
            <a:extLst>
              <a:ext uri="{FF2B5EF4-FFF2-40B4-BE49-F238E27FC236}">
                <a16:creationId xmlns:a16="http://schemas.microsoft.com/office/drawing/2014/main" id="{D3BB571D-5D14-C23F-3C12-A86EC0E95EEB}"/>
              </a:ext>
            </a:extLst>
          </p:cNvPr>
          <p:cNvSpPr txBox="1"/>
          <p:nvPr/>
        </p:nvSpPr>
        <p:spPr>
          <a:xfrm>
            <a:off x="807675" y="3562350"/>
            <a:ext cx="7528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chemeClr val="accent1"/>
                </a:solidFill>
                <a:latin typeface="Tahoma"/>
                <a:cs typeface="Tahoma"/>
              </a:rPr>
              <a:t>LIKED BY TABLE (To describe many to many relationship between offers and employee</a:t>
            </a:r>
            <a:r>
              <a:rPr lang="en-IN" sz="1500" dirty="0">
                <a:solidFill>
                  <a:schemeClr val="accent1"/>
                </a:solidFill>
                <a:latin typeface="Tahoma"/>
                <a:cs typeface="Tahoma"/>
              </a:rPr>
              <a:t>)</a:t>
            </a:r>
            <a:endParaRPr sz="150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85800" y="2114550"/>
            <a:ext cx="7238999" cy="71929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algn="ctr">
              <a:lnSpc>
                <a:spcPts val="5180"/>
              </a:lnSpc>
              <a:spcBef>
                <a:spcPts val="755"/>
              </a:spcBef>
            </a:pPr>
            <a:r>
              <a:rPr sz="4000" dirty="0"/>
              <a:t>DEVELOPMENT</a:t>
            </a:r>
            <a:r>
              <a:rPr lang="en-US" sz="4000" dirty="0"/>
              <a:t> </a:t>
            </a:r>
            <a:r>
              <a:rPr sz="4000" dirty="0"/>
              <a:t>&amp;</a:t>
            </a:r>
            <a:r>
              <a:rPr lang="en-US" sz="4000" dirty="0"/>
              <a:t> </a:t>
            </a:r>
            <a:r>
              <a:rPr sz="4000" dirty="0"/>
              <a:t>DESIGNING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906347"/>
            <a:ext cx="2738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EC5C9-D746-67B0-8C31-4EA9AD73F2DB}"/>
              </a:ext>
            </a:extLst>
          </p:cNvPr>
          <p:cNvSpPr txBox="1"/>
          <p:nvPr/>
        </p:nvSpPr>
        <p:spPr>
          <a:xfrm>
            <a:off x="1371600" y="1504950"/>
            <a:ext cx="717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 MICROSERVICE -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to handle authentication of </a:t>
            </a:r>
            <a:r>
              <a:rPr lang="en-US" sz="1800" spc="-49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the</a:t>
            </a:r>
            <a:r>
              <a:rPr lang="en-US" sz="18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employee.</a:t>
            </a:r>
            <a:endParaRPr lang="en-US" sz="1800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E98B0F-8687-EE16-C125-51CD204E0A15}"/>
              </a:ext>
            </a:extLst>
          </p:cNvPr>
          <p:cNvSpPr txBox="1"/>
          <p:nvPr/>
        </p:nvSpPr>
        <p:spPr>
          <a:xfrm>
            <a:off x="1357666" y="2027353"/>
            <a:ext cx="679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MICROSERVICE -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to</a:t>
            </a:r>
            <a:r>
              <a:rPr lang="en-US" sz="1800" spc="-2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handle</a:t>
            </a:r>
            <a:r>
              <a:rPr lang="en-US"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employee </a:t>
            </a:r>
            <a:r>
              <a:rPr lang="en-US" sz="1800" spc="-484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related</a:t>
            </a:r>
            <a:r>
              <a:rPr lang="en-US" sz="18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services.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842A6-8150-C947-1331-85DEB3F49924}"/>
              </a:ext>
            </a:extLst>
          </p:cNvPr>
          <p:cNvSpPr txBox="1"/>
          <p:nvPr/>
        </p:nvSpPr>
        <p:spPr>
          <a:xfrm>
            <a:off x="1357666" y="2527118"/>
            <a:ext cx="679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OFFER MICROSERVICE -</a:t>
            </a:r>
            <a:r>
              <a:rPr lang="en-US"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to</a:t>
            </a:r>
            <a:r>
              <a:rPr lang="en-US"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handle</a:t>
            </a:r>
            <a:r>
              <a:rPr lang="en-US"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chemeClr val="accent1"/>
                </a:solidFill>
                <a:latin typeface="Arial MT"/>
                <a:cs typeface="Arial MT"/>
              </a:rPr>
              <a:t>offer</a:t>
            </a:r>
            <a:r>
              <a:rPr lang="en-US"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related </a:t>
            </a:r>
            <a:r>
              <a:rPr lang="en-US" sz="1800" spc="-484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services.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E7FD48-17EB-67E8-0E5D-7BCE2E6BBFDD}"/>
              </a:ext>
            </a:extLst>
          </p:cNvPr>
          <p:cNvSpPr txBox="1"/>
          <p:nvPr/>
        </p:nvSpPr>
        <p:spPr>
          <a:xfrm>
            <a:off x="1387904" y="3034771"/>
            <a:ext cx="699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 MICROSERVICE -</a:t>
            </a:r>
            <a:r>
              <a:rPr lang="en-US"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to</a:t>
            </a:r>
            <a:r>
              <a:rPr lang="en-US" sz="1800" spc="-15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Arial MT"/>
                <a:cs typeface="Arial MT"/>
              </a:rPr>
              <a:t>refresh</a:t>
            </a:r>
            <a:r>
              <a:rPr lang="en-US"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points</a:t>
            </a:r>
            <a:r>
              <a:rPr lang="en-US" sz="1800" spc="-2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gained </a:t>
            </a:r>
            <a:r>
              <a:rPr lang="en-US" sz="1800" spc="-484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by</a:t>
            </a:r>
            <a:r>
              <a:rPr lang="en-US" sz="1800" spc="-10" dirty="0">
                <a:solidFill>
                  <a:schemeClr val="accent1"/>
                </a:solidFill>
                <a:latin typeface="Arial MT"/>
                <a:cs typeface="Arial MT"/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Arial MT"/>
                <a:cs typeface="Arial MT"/>
              </a:rPr>
              <a:t>the employee.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94803F7-25F0-CDD4-7557-D3903050EE07}"/>
              </a:ext>
            </a:extLst>
          </p:cNvPr>
          <p:cNvSpPr/>
          <p:nvPr/>
        </p:nvSpPr>
        <p:spPr>
          <a:xfrm>
            <a:off x="1158297" y="1682440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AE1D3C-B4DC-B6B4-CF60-4FB38303C1E3}"/>
              </a:ext>
            </a:extLst>
          </p:cNvPr>
          <p:cNvSpPr/>
          <p:nvPr/>
        </p:nvSpPr>
        <p:spPr>
          <a:xfrm>
            <a:off x="1158297" y="2154218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AB75294-7545-AADC-13AB-67243B2F4BE5}"/>
              </a:ext>
            </a:extLst>
          </p:cNvPr>
          <p:cNvSpPr/>
          <p:nvPr/>
        </p:nvSpPr>
        <p:spPr>
          <a:xfrm>
            <a:off x="1147400" y="2673684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0E0664C-6B7E-942F-1A62-AED4803AC08E}"/>
              </a:ext>
            </a:extLst>
          </p:cNvPr>
          <p:cNvSpPr/>
          <p:nvPr/>
        </p:nvSpPr>
        <p:spPr>
          <a:xfrm>
            <a:off x="1147400" y="3181337"/>
            <a:ext cx="152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</TotalTime>
  <Words>925</Words>
  <Application>Microsoft Office PowerPoint</Application>
  <PresentationFormat>On-screen Show (16:9)</PresentationFormat>
  <Paragraphs>173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MS PGothic</vt:lpstr>
      <vt:lpstr>Arial</vt:lpstr>
      <vt:lpstr>Arial MT</vt:lpstr>
      <vt:lpstr>Calibri</vt:lpstr>
      <vt:lpstr>Gill Sans MT</vt:lpstr>
      <vt:lpstr>Open Sans</vt:lpstr>
      <vt:lpstr>Tahoma</vt:lpstr>
      <vt:lpstr>Gallery</vt:lpstr>
      <vt:lpstr>CORPORATE CLASSIFIEDS</vt:lpstr>
      <vt:lpstr>OUR TEAM</vt:lpstr>
      <vt:lpstr>ARICHITECTURE DIAGRAM</vt:lpstr>
      <vt:lpstr>REQUIREMENT ANALYSIS</vt:lpstr>
      <vt:lpstr>CLASS  DIAGRAM</vt:lpstr>
      <vt:lpstr>SQL TABLES</vt:lpstr>
      <vt:lpstr>SQL TABLES(CONTINUED)</vt:lpstr>
      <vt:lpstr>DEVELOPMENT &amp; DESIGNING</vt:lpstr>
      <vt:lpstr>MICROSERVICES</vt:lpstr>
      <vt:lpstr>PowerPoint Presentation</vt:lpstr>
      <vt:lpstr>REST ENDPOINTS</vt:lpstr>
      <vt:lpstr>Rest Controller (a gist)</vt:lpstr>
      <vt:lpstr>AUTH SERVICE</vt:lpstr>
      <vt:lpstr>EXCEPTION HANDLING</vt:lpstr>
      <vt:lpstr>PowerPoint Presentation</vt:lpstr>
      <vt:lpstr>REST ENDPOINTS</vt:lpstr>
      <vt:lpstr>Rest Controller (a gist)</vt:lpstr>
      <vt:lpstr>EMPLOYEE  SERVICE</vt:lpstr>
      <vt:lpstr>EXCEPTION HANDLING</vt:lpstr>
      <vt:lpstr>FEIGN CLIENTS</vt:lpstr>
      <vt:lpstr>OFFER MICROSERVICE</vt:lpstr>
      <vt:lpstr>REST ENDPOINTS</vt:lpstr>
      <vt:lpstr>Rest Controller (a gist)</vt:lpstr>
      <vt:lpstr>OFFER  SERVICE</vt:lpstr>
      <vt:lpstr>EXCEPTION HANDLING</vt:lpstr>
      <vt:lpstr>FEIGN CLIENTS</vt:lpstr>
      <vt:lpstr>POINTS  MICROSERVICE</vt:lpstr>
      <vt:lpstr>REST ENDPOINTS</vt:lpstr>
      <vt:lpstr>Rest Controller (a gist)</vt:lpstr>
      <vt:lpstr>POINTS  SERVICE</vt:lpstr>
      <vt:lpstr>EXCEPTION HANDLING</vt:lpstr>
      <vt:lpstr>FEIGN CLIENTS</vt:lpstr>
      <vt:lpstr>TESTING</vt:lpstr>
      <vt:lpstr>AUTH MICROSERVICE</vt:lpstr>
      <vt:lpstr>EMPLOYEE MICROSERVICE</vt:lpstr>
      <vt:lpstr>OFFER MICROSERVICE</vt:lpstr>
      <vt:lpstr>POINTS MICROSERVICE</vt:lpstr>
      <vt:lpstr>USER  INTERFACE</vt:lpstr>
      <vt:lpstr>LANDING PAGE</vt:lpstr>
      <vt:lpstr>LOGIN PAGE</vt:lpstr>
      <vt:lpstr>MAIN PAGE</vt:lpstr>
      <vt:lpstr>PROFILE PAGE</vt:lpstr>
      <vt:lpstr>POST OFFER PAGE</vt:lpstr>
      <vt:lpstr>MY OFFERS PAGE</vt:lpstr>
      <vt:lpstr>EDIT OFFER PAGE</vt:lpstr>
      <vt:lpstr>OFFER DETAILS PAGE</vt:lpstr>
      <vt:lpstr>CONTACT US PAGE</vt:lpstr>
      <vt:lpstr>DEPLOYMENT</vt:lpstr>
      <vt:lpstr>AUTH MICROSERVICE</vt:lpstr>
      <vt:lpstr>EMPLOYEE MICROSERVICE</vt:lpstr>
      <vt:lpstr>OFFER MICROSERVICE</vt:lpstr>
      <vt:lpstr>POINTS MICROSERVICE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CLASSIFIEDS</dc:title>
  <dc:creator>Shruthy sri</dc:creator>
  <cp:lastModifiedBy>varun NG</cp:lastModifiedBy>
  <cp:revision>12</cp:revision>
  <dcterms:created xsi:type="dcterms:W3CDTF">2022-07-11T07:42:51Z</dcterms:created>
  <dcterms:modified xsi:type="dcterms:W3CDTF">2022-07-12T16:08:32Z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