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Lst>
  <p:sldSz cx="18288000" cy="10287000"/>
  <p:notesSz cx="6858000" cy="9144000"/>
  <p:embeddedFontLst>
    <p:embeddedFont>
      <p:font typeface="DM Sans" pitchFamily="2" charset="0"/>
      <p:regular r:id="rId28"/>
      <p:bold r:id="rId29"/>
      <p:italic r:id="rId30"/>
      <p:boldItalic r:id="rId31"/>
    </p:embeddedFont>
    <p:embeddedFont>
      <p:font typeface="DM Sans Bold" charset="0"/>
      <p:regular r:id="rId32"/>
    </p:embeddedFont>
    <p:embeddedFont>
      <p:font typeface="DM Sans Italics" panose="020B0604020202020204" charset="0"/>
      <p:regular r:id="rId33"/>
    </p:embeddedFont>
    <p:embeddedFont>
      <p:font typeface="Montserrat Classic Bold" panose="020B0604020202020204" charset="0"/>
      <p:regular r:id="rId34"/>
    </p:embeddedFont>
    <p:embeddedFont>
      <p:font typeface="Montserrat Light" panose="00000400000000000000" pitchFamily="2" charset="0"/>
      <p:regular r:id="rId35"/>
      <p:italic r:id="rId36"/>
    </p:embeddedFont>
    <p:embeddedFont>
      <p:font typeface="Oswald" panose="00000500000000000000" pitchFamily="2" charset="0"/>
      <p:regular r:id="rId37"/>
    </p:embeddedFont>
    <p:embeddedFont>
      <p:font typeface="Oswald Bold" panose="00000800000000000000"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931"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5.svg"/><Relationship Id="rId8" Type="http://schemas.openxmlformats.org/officeDocument/2006/relationships/image" Target="../media/image6.png"/><Relationship Id="rId7" Type="http://schemas.openxmlformats.org/officeDocument/2006/relationships/image" Target="../media/image4.svg"/><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4.png"/><Relationship Id="rId3" Type="http://schemas.openxmlformats.org/officeDocument/2006/relationships/image" Target="../media/image2.svg"/><Relationship Id="rId2" Type="http://schemas.openxmlformats.org/officeDocument/2006/relationships/image" Target="../media/image3.png"/><Relationship Id="rId14" Type="http://schemas.openxmlformats.org/officeDocument/2006/relationships/slideLayout" Target="../slideLayouts/slideLayout7.xml"/><Relationship Id="rId13" Type="http://schemas.openxmlformats.org/officeDocument/2006/relationships/image" Target="../media/image1.svg"/><Relationship Id="rId12" Type="http://schemas.openxmlformats.org/officeDocument/2006/relationships/image" Target="../media/image2.png"/><Relationship Id="rId11" Type="http://schemas.openxmlformats.org/officeDocument/2006/relationships/image" Target="../media/image6.svg"/><Relationship Id="rId10" Type="http://schemas.openxmlformats.org/officeDocument/2006/relationships/image" Target="../media/image7.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sv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10.png"/><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9.svg"/><Relationship Id="rId2" Type="http://schemas.openxmlformats.org/officeDocument/2006/relationships/image" Target="../media/image11.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60"/>
                </a:lnSpc>
              </a:pPr>
            </a:p>
          </p:txBody>
        </p:sp>
      </p:grpSp>
      <p:sp>
        <p:nvSpPr>
          <p:cNvPr id="10" name="TextBox 10"/>
          <p:cNvSpPr txBox="1"/>
          <p:nvPr/>
        </p:nvSpPr>
        <p:spPr>
          <a:xfrm>
            <a:off x="4281945" y="3346335"/>
            <a:ext cx="9815307" cy="3818866"/>
          </a:xfrm>
          <a:prstGeom prst="rect">
            <a:avLst/>
          </a:prstGeom>
        </p:spPr>
        <p:txBody>
          <a:bodyPr lIns="0" tIns="0" rIns="0" bIns="0" rtlCol="0" anchor="t">
            <a:spAutoFit/>
          </a:bodyPr>
          <a:lstStyle/>
          <a:p>
            <a:pPr algn="ctr">
              <a:lnSpc>
                <a:spcPct val="150000"/>
              </a:lnSpc>
            </a:pPr>
            <a:r>
              <a:rPr lang="en-US" sz="8800" spc="1610" dirty="0">
                <a:solidFill>
                  <a:srgbClr val="231F20"/>
                </a:solidFill>
                <a:latin typeface="Oswald Bold"/>
              </a:rPr>
              <a:t>SOCIAL MEDIA APP</a:t>
            </a:r>
            <a:endParaRPr lang="en-US" sz="8800" spc="1610" dirty="0">
              <a:solidFill>
                <a:srgbClr val="231F20"/>
              </a:solidFill>
              <a:latin typeface="Oswald Bold"/>
            </a:endParaRPr>
          </a:p>
        </p:txBody>
      </p:sp>
      <p:sp>
        <p:nvSpPr>
          <p:cNvPr id="12" name="TextBox 12"/>
          <p:cNvSpPr txBox="1"/>
          <p:nvPr/>
        </p:nvSpPr>
        <p:spPr>
          <a:xfrm>
            <a:off x="2719596" y="7482578"/>
            <a:ext cx="12848809" cy="896336"/>
          </a:xfrm>
          <a:prstGeom prst="rect">
            <a:avLst/>
          </a:prstGeom>
        </p:spPr>
        <p:txBody>
          <a:bodyPr lIns="0" tIns="0" rIns="0" bIns="0" rtlCol="0" anchor="t">
            <a:spAutoFit/>
          </a:bodyPr>
          <a:lstStyle/>
          <a:p>
            <a:pPr algn="ctr">
              <a:lnSpc>
                <a:spcPts val="3660"/>
              </a:lnSpc>
            </a:pPr>
            <a:r>
              <a:rPr lang="en-US" sz="2655" spc="140" dirty="0">
                <a:solidFill>
                  <a:srgbClr val="231F20"/>
                </a:solidFill>
                <a:latin typeface="Montserrat Classic Bold"/>
              </a:rPr>
              <a:t>DESIGNED BY: </a:t>
            </a:r>
            <a:endParaRPr lang="en-US" sz="2655" spc="140" dirty="0">
              <a:solidFill>
                <a:srgbClr val="231F20"/>
              </a:solidFill>
              <a:latin typeface="Montserrat Classic Bold"/>
            </a:endParaRPr>
          </a:p>
          <a:p>
            <a:pPr algn="ctr">
              <a:lnSpc>
                <a:spcPts val="3660"/>
              </a:lnSpc>
            </a:pPr>
            <a:r>
              <a:rPr lang="en-US" sz="2655" spc="140" dirty="0">
                <a:solidFill>
                  <a:srgbClr val="231F20"/>
                </a:solidFill>
                <a:latin typeface="Montserrat Classic Bold"/>
              </a:rPr>
              <a:t>Enrollment: </a:t>
            </a:r>
            <a:endParaRPr lang="en-US" sz="2655" spc="140" dirty="0">
              <a:solidFill>
                <a:srgbClr val="231F20"/>
              </a:solidFill>
              <a:latin typeface="Montserrat Classic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0" y="2160604"/>
            <a:ext cx="18288000" cy="8126396"/>
          </a:xfrm>
          <a:custGeom>
            <a:avLst/>
            <a:gdLst/>
            <a:ahLst/>
            <a:cxnLst/>
            <a:rect l="l" t="t" r="r" b="b"/>
            <a:pathLst>
              <a:path w="18288000" h="8126396">
                <a:moveTo>
                  <a:pt x="0" y="0"/>
                </a:moveTo>
                <a:lnTo>
                  <a:pt x="18288000" y="0"/>
                </a:lnTo>
                <a:lnTo>
                  <a:pt x="18288000" y="8126396"/>
                </a:lnTo>
                <a:lnTo>
                  <a:pt x="0" y="8126396"/>
                </a:lnTo>
                <a:lnTo>
                  <a:pt x="0" y="0"/>
                </a:lnTo>
                <a:close/>
              </a:path>
            </a:pathLst>
          </a:custGeom>
          <a:blipFill>
            <a:blip r:embed="rId2"/>
            <a:stretch>
              <a:fillRect/>
            </a:stretch>
          </a:blipFill>
        </p:spPr>
      </p:sp>
      <p:sp>
        <p:nvSpPr>
          <p:cNvPr id="11" name="TextBox 11"/>
          <p:cNvSpPr txBox="1"/>
          <p:nvPr/>
        </p:nvSpPr>
        <p:spPr>
          <a:xfrm>
            <a:off x="0" y="-161925"/>
            <a:ext cx="18288000"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a:rPr>
              <a:t>CLASS DIAGRAM</a:t>
            </a:r>
            <a:endParaRPr lang="en-US" sz="6000" spc="924">
              <a:solidFill>
                <a:srgbClr val="231F20"/>
              </a:solidFill>
              <a:latin typeface="Oswald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523117" y="1801177"/>
            <a:ext cx="17259300" cy="8485822"/>
          </a:xfrm>
          <a:custGeom>
            <a:avLst/>
            <a:gdLst/>
            <a:ahLst/>
            <a:cxnLst/>
            <a:rect l="l" t="t" r="r" b="b"/>
            <a:pathLst>
              <a:path w="17259300" h="8485822">
                <a:moveTo>
                  <a:pt x="0" y="0"/>
                </a:moveTo>
                <a:lnTo>
                  <a:pt x="17259300" y="0"/>
                </a:lnTo>
                <a:lnTo>
                  <a:pt x="17259300" y="8485823"/>
                </a:lnTo>
                <a:lnTo>
                  <a:pt x="0" y="8485823"/>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619986" y="1931986"/>
            <a:ext cx="17065561" cy="8355014"/>
          </a:xfrm>
          <a:custGeom>
            <a:avLst/>
            <a:gdLst/>
            <a:ahLst/>
            <a:cxnLst/>
            <a:rect l="l" t="t" r="r" b="b"/>
            <a:pathLst>
              <a:path w="17065561" h="8355014">
                <a:moveTo>
                  <a:pt x="0" y="0"/>
                </a:moveTo>
                <a:lnTo>
                  <a:pt x="17065561" y="0"/>
                </a:lnTo>
                <a:lnTo>
                  <a:pt x="17065561" y="8355014"/>
                </a:lnTo>
                <a:lnTo>
                  <a:pt x="0" y="8355014"/>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pic>
        <p:nvPicPr>
          <p:cNvPr id="7" name="Picture 6"/>
          <p:cNvPicPr>
            <a:picLocks noChangeAspect="1"/>
          </p:cNvPicPr>
          <p:nvPr/>
        </p:nvPicPr>
        <p:blipFill>
          <a:blip r:embed="rId3"/>
          <a:stretch>
            <a:fillRect/>
          </a:stretch>
        </p:blipFill>
        <p:spPr>
          <a:xfrm>
            <a:off x="890270" y="1457325"/>
            <a:ext cx="16506825" cy="8743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pic>
        <p:nvPicPr>
          <p:cNvPr id="6" name="Picture 5"/>
          <p:cNvPicPr>
            <a:picLocks noChangeAspect="1"/>
          </p:cNvPicPr>
          <p:nvPr/>
        </p:nvPicPr>
        <p:blipFill>
          <a:blip r:embed="rId3"/>
          <a:stretch>
            <a:fillRect/>
          </a:stretch>
        </p:blipFill>
        <p:spPr>
          <a:xfrm>
            <a:off x="914400" y="1257300"/>
            <a:ext cx="16506825" cy="8743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751889" y="2104691"/>
            <a:ext cx="16784223" cy="8182309"/>
          </a:xfrm>
          <a:custGeom>
            <a:avLst/>
            <a:gdLst/>
            <a:ahLst/>
            <a:cxnLst/>
            <a:rect l="l" t="t" r="r" b="b"/>
            <a:pathLst>
              <a:path w="16784223" h="8182309">
                <a:moveTo>
                  <a:pt x="0" y="0"/>
                </a:moveTo>
                <a:lnTo>
                  <a:pt x="16784222" y="0"/>
                </a:lnTo>
                <a:lnTo>
                  <a:pt x="16784222" y="8182309"/>
                </a:lnTo>
                <a:lnTo>
                  <a:pt x="0" y="8182309"/>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766260" y="2092523"/>
            <a:ext cx="16755480" cy="8194477"/>
          </a:xfrm>
          <a:custGeom>
            <a:avLst/>
            <a:gdLst/>
            <a:ahLst/>
            <a:cxnLst/>
            <a:rect l="l" t="t" r="r" b="b"/>
            <a:pathLst>
              <a:path w="16755480" h="8194477">
                <a:moveTo>
                  <a:pt x="0" y="0"/>
                </a:moveTo>
                <a:lnTo>
                  <a:pt x="16755480" y="0"/>
                </a:lnTo>
                <a:lnTo>
                  <a:pt x="16755480" y="8194477"/>
                </a:lnTo>
                <a:lnTo>
                  <a:pt x="0" y="8194477"/>
                </a:lnTo>
                <a:lnTo>
                  <a:pt x="0" y="0"/>
                </a:lnTo>
                <a:close/>
              </a:path>
            </a:pathLst>
          </a:custGeom>
          <a:blipFill>
            <a:blip r:embed="rId3"/>
            <a:stretch>
              <a:fillRect/>
            </a:stretch>
          </a:blipFill>
        </p:spPr>
      </p:sp>
      <p:sp>
        <p:nvSpPr>
          <p:cNvPr id="5" name="TextBox 5"/>
          <p:cNvSpPr txBox="1"/>
          <p:nvPr/>
        </p:nvSpPr>
        <p:spPr>
          <a:xfrm>
            <a:off x="2343797" y="-161925"/>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IMAGES</a:t>
            </a:r>
            <a:endParaRPr lang="en-US" sz="6000" spc="924">
              <a:solidFill>
                <a:srgbClr val="231F20"/>
              </a:solidFill>
              <a:latin typeface="Oswald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3"/>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6" name="TextBox 16"/>
          <p:cNvSpPr txBox="1"/>
          <p:nvPr/>
        </p:nvSpPr>
        <p:spPr>
          <a:xfrm>
            <a:off x="2343797" y="1155414"/>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LIMITATION</a:t>
            </a:r>
            <a:endParaRPr lang="en-US" sz="6000" spc="924">
              <a:solidFill>
                <a:srgbClr val="231F20"/>
              </a:solidFill>
              <a:latin typeface="Oswald Bold"/>
            </a:endParaRPr>
          </a:p>
        </p:txBody>
      </p:sp>
      <p:sp>
        <p:nvSpPr>
          <p:cNvPr id="17" name="TextBox 17"/>
          <p:cNvSpPr txBox="1"/>
          <p:nvPr/>
        </p:nvSpPr>
        <p:spPr>
          <a:xfrm>
            <a:off x="2574589" y="5105400"/>
            <a:ext cx="3542623" cy="238530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Scalability: MERN stack may struggle to handle increased user load efficiently as the application grows.</a:t>
            </a:r>
            <a:endParaRPr lang="en-US" sz="2320" spc="227">
              <a:solidFill>
                <a:srgbClr val="FFFBFB"/>
              </a:solidFill>
              <a:latin typeface="DM Sans"/>
            </a:endParaRPr>
          </a:p>
        </p:txBody>
      </p:sp>
      <p:sp>
        <p:nvSpPr>
          <p:cNvPr id="18" name="TextBox 18"/>
          <p:cNvSpPr txBox="1"/>
          <p:nvPr/>
        </p:nvSpPr>
        <p:spPr>
          <a:xfrm>
            <a:off x="7372688"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Security: Robust security measures must be implemented separately to protect user data from various threats.</a:t>
            </a:r>
            <a:endParaRPr lang="en-US" sz="2320" spc="227">
              <a:solidFill>
                <a:srgbClr val="FFFBFB"/>
              </a:solidFill>
              <a:latin typeface="DM Sans"/>
            </a:endParaRPr>
          </a:p>
        </p:txBody>
      </p:sp>
      <p:sp>
        <p:nvSpPr>
          <p:cNvPr id="19" name="TextBox 19"/>
          <p:cNvSpPr txBox="1"/>
          <p:nvPr/>
        </p:nvSpPr>
        <p:spPr>
          <a:xfrm>
            <a:off x="12178209"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Real-time Communication: Ensuring efficient real-time chat functionality can be challenging, especially at scale.</a:t>
            </a:r>
            <a:endParaRPr lang="en-US" sz="2320" spc="227">
              <a:solidFill>
                <a:srgbClr val="FFFBFB"/>
              </a:solidFill>
              <a:latin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3"/>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3"/>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5"/>
                </a:lnSpc>
                <a:spcBef>
                  <a:spcPct val="0"/>
                </a:spcBef>
              </a:pPr>
            </a:p>
          </p:txBody>
        </p:sp>
      </p:grpSp>
      <p:sp>
        <p:nvSpPr>
          <p:cNvPr id="16" name="TextBox 16"/>
          <p:cNvSpPr txBox="1"/>
          <p:nvPr/>
        </p:nvSpPr>
        <p:spPr>
          <a:xfrm>
            <a:off x="2343797" y="1155414"/>
            <a:ext cx="13617940" cy="1668780"/>
          </a:xfrm>
          <a:prstGeom prst="rect">
            <a:avLst/>
          </a:prstGeom>
        </p:spPr>
        <p:txBody>
          <a:bodyPr lIns="0" tIns="0" rIns="0" bIns="0" rtlCol="0" anchor="t">
            <a:spAutoFit/>
          </a:bodyPr>
          <a:lstStyle/>
          <a:p>
            <a:pPr marL="0" lvl="0" indent="0" algn="ctr">
              <a:lnSpc>
                <a:spcPts val="13015"/>
              </a:lnSpc>
              <a:spcBef>
                <a:spcPct val="0"/>
              </a:spcBef>
            </a:pPr>
            <a:r>
              <a:rPr lang="en-US" sz="6000" spc="924">
                <a:solidFill>
                  <a:srgbClr val="231F20"/>
                </a:solidFill>
                <a:latin typeface="Oswald Bold"/>
              </a:rPr>
              <a:t>LIMITATION</a:t>
            </a:r>
            <a:endParaRPr lang="en-US" sz="6000" spc="924">
              <a:solidFill>
                <a:srgbClr val="231F20"/>
              </a:solidFill>
              <a:latin typeface="Oswald Bold"/>
            </a:endParaRPr>
          </a:p>
        </p:txBody>
      </p:sp>
      <p:sp>
        <p:nvSpPr>
          <p:cNvPr id="17" name="TextBox 17"/>
          <p:cNvSpPr txBox="1"/>
          <p:nvPr/>
        </p:nvSpPr>
        <p:spPr>
          <a:xfrm>
            <a:off x="2597689" y="4929122"/>
            <a:ext cx="3542623" cy="3585451"/>
          </a:xfrm>
          <a:prstGeom prst="rect">
            <a:avLst/>
          </a:prstGeom>
        </p:spPr>
        <p:txBody>
          <a:bodyPr lIns="0" tIns="0" rIns="0" bIns="0" rtlCol="0" anchor="t">
            <a:spAutoFit/>
          </a:bodyPr>
          <a:lstStyle/>
          <a:p>
            <a:pPr algn="ctr">
              <a:lnSpc>
                <a:spcPts val="3205"/>
              </a:lnSpc>
            </a:pPr>
            <a:r>
              <a:rPr lang="en-US" sz="2320" spc="227" dirty="0">
                <a:solidFill>
                  <a:srgbClr val="FFFBFB"/>
                </a:solidFill>
                <a:latin typeface="DM Sans"/>
              </a:rPr>
              <a:t>Maintenance Complexity: Managing  application can become complex as the codebase grows, coordination across multiple technologies and frameworks.</a:t>
            </a:r>
            <a:endParaRPr lang="en-US" sz="2320" spc="227" dirty="0">
              <a:solidFill>
                <a:srgbClr val="FFFBFB"/>
              </a:solidFill>
              <a:latin typeface="DM Sans"/>
            </a:endParaRPr>
          </a:p>
        </p:txBody>
      </p:sp>
      <p:sp>
        <p:nvSpPr>
          <p:cNvPr id="18" name="TextBox 18"/>
          <p:cNvSpPr txBox="1"/>
          <p:nvPr/>
        </p:nvSpPr>
        <p:spPr>
          <a:xfrm>
            <a:off x="7372688" y="5105400"/>
            <a:ext cx="3542623" cy="278535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lacked full support for multi-document transactions. Flexibility can lead to data consistency issues in complex schemas</a:t>
            </a:r>
            <a:endParaRPr lang="en-US" sz="2320" spc="227">
              <a:solidFill>
                <a:srgbClr val="FFFBFB"/>
              </a:solidFill>
              <a:latin typeface="DM Sans"/>
            </a:endParaRPr>
          </a:p>
        </p:txBody>
      </p:sp>
      <p:sp>
        <p:nvSpPr>
          <p:cNvPr id="19" name="TextBox 19"/>
          <p:cNvSpPr txBox="1"/>
          <p:nvPr/>
        </p:nvSpPr>
        <p:spPr>
          <a:xfrm>
            <a:off x="12178209" y="5105400"/>
            <a:ext cx="3542623" cy="1585201"/>
          </a:xfrm>
          <a:prstGeom prst="rect">
            <a:avLst/>
          </a:prstGeom>
        </p:spPr>
        <p:txBody>
          <a:bodyPr lIns="0" tIns="0" rIns="0" bIns="0" rtlCol="0" anchor="t">
            <a:spAutoFit/>
          </a:bodyPr>
          <a:lstStyle/>
          <a:p>
            <a:pPr algn="ctr">
              <a:lnSpc>
                <a:spcPts val="3205"/>
              </a:lnSpc>
            </a:pPr>
            <a:r>
              <a:rPr lang="en-US" sz="2320" spc="227">
                <a:solidFill>
                  <a:srgbClr val="FFFBFB"/>
                </a:solidFill>
                <a:latin typeface="DM Sans"/>
              </a:rPr>
              <a:t>memory-intensive; entire dataset may need to fit in RAM for optimal performance</a:t>
            </a:r>
            <a:endParaRPr lang="en-US" sz="2320" spc="227">
              <a:solidFill>
                <a:srgbClr val="FFFBFB"/>
              </a:solidFill>
              <a:latin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3"/>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4"/>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6"/>
            <a:stretch>
              <a:fillRect/>
            </a:stretch>
          </a:blipFill>
        </p:spPr>
      </p:sp>
      <p:grpSp>
        <p:nvGrpSpPr>
          <p:cNvPr id="10" name="Group 10"/>
          <p:cNvGrpSpPr/>
          <p:nvPr/>
        </p:nvGrpSpPr>
        <p:grpSpPr>
          <a:xfrm>
            <a:off x="1774426" y="3206190"/>
            <a:ext cx="3474003" cy="647719"/>
            <a:chOff x="0" y="0"/>
            <a:chExt cx="914964" cy="17059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2" name="TextBox 12"/>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1</a:t>
              </a:r>
              <a:endParaRPr lang="en-US" sz="2980" spc="29">
                <a:solidFill>
                  <a:srgbClr val="FFFFFF"/>
                </a:solidFill>
                <a:latin typeface="DM Sans Bold"/>
              </a:endParaRPr>
            </a:p>
          </p:txBody>
        </p:sp>
      </p:grpSp>
      <p:sp>
        <p:nvSpPr>
          <p:cNvPr id="13" name="TextBox 13"/>
          <p:cNvSpPr txBox="1"/>
          <p:nvPr/>
        </p:nvSpPr>
        <p:spPr>
          <a:xfrm>
            <a:off x="1676399" y="571226"/>
            <a:ext cx="14935200" cy="2458085"/>
          </a:xfrm>
          <a:prstGeom prst="rect">
            <a:avLst/>
          </a:prstGeom>
        </p:spPr>
        <p:txBody>
          <a:bodyPr wrap="square" lIns="0" tIns="0" rIns="0" bIns="0" rtlCol="0" anchor="t">
            <a:spAutoFit/>
          </a:bodyPr>
          <a:lstStyle/>
          <a:p>
            <a:pPr algn="ctr">
              <a:lnSpc>
                <a:spcPts val="9585"/>
              </a:lnSpc>
            </a:pPr>
            <a:r>
              <a:rPr lang="en-US" sz="6000" spc="368" dirty="0">
                <a:solidFill>
                  <a:srgbClr val="231F20"/>
                </a:solidFill>
                <a:latin typeface="Oswald Bold"/>
              </a:rPr>
              <a:t>FUTURE ENHANCEMENT &amp; OUR GOALS</a:t>
            </a:r>
            <a:endParaRPr lang="en-US" sz="6000" spc="368" dirty="0">
              <a:solidFill>
                <a:srgbClr val="231F20"/>
              </a:solidFill>
              <a:latin typeface="Oswald Bold"/>
            </a:endParaRPr>
          </a:p>
        </p:txBody>
      </p:sp>
      <p:sp>
        <p:nvSpPr>
          <p:cNvPr id="14" name="TextBox 14"/>
          <p:cNvSpPr txBox="1"/>
          <p:nvPr/>
        </p:nvSpPr>
        <p:spPr>
          <a:xfrm>
            <a:off x="1830975" y="4045241"/>
            <a:ext cx="3360904" cy="27353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Enhanced User Experience: Continuously improving user interface design and incorporating user feedback to enhance user engagement and satisfaction.</a:t>
            </a:r>
            <a:endParaRPr lang="en-US" sz="2010" spc="197">
              <a:solidFill>
                <a:srgbClr val="231F20"/>
              </a:solidFill>
              <a:latin typeface="DM Sans"/>
            </a:endParaRPr>
          </a:p>
        </p:txBody>
      </p:sp>
      <p:grpSp>
        <p:nvGrpSpPr>
          <p:cNvPr id="15" name="Group 15"/>
          <p:cNvGrpSpPr/>
          <p:nvPr/>
        </p:nvGrpSpPr>
        <p:grpSpPr>
          <a:xfrm>
            <a:off x="7218805" y="3206190"/>
            <a:ext cx="3474003" cy="647719"/>
            <a:chOff x="0" y="0"/>
            <a:chExt cx="914964" cy="170593"/>
          </a:xfrm>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7" name="TextBox 17"/>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2</a:t>
              </a:r>
              <a:endParaRPr lang="en-US" sz="2980" spc="29">
                <a:solidFill>
                  <a:srgbClr val="FFFFFF"/>
                </a:solidFill>
                <a:latin typeface="DM Sans Bold"/>
              </a:endParaRPr>
            </a:p>
          </p:txBody>
        </p:sp>
      </p:grpSp>
      <p:sp>
        <p:nvSpPr>
          <p:cNvPr id="18" name="TextBox 18"/>
          <p:cNvSpPr txBox="1"/>
          <p:nvPr/>
        </p:nvSpPr>
        <p:spPr>
          <a:xfrm>
            <a:off x="6138875" y="4042536"/>
            <a:ext cx="6254887" cy="13637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Global Expansion: Scaling the application to reach a wider audience by expanding to new geographical regions and supporting multiple languages and cultures.</a:t>
            </a:r>
            <a:endParaRPr lang="en-US" sz="2010" spc="197">
              <a:solidFill>
                <a:srgbClr val="231F20"/>
              </a:solidFill>
              <a:latin typeface="DM Sans"/>
            </a:endParaRPr>
          </a:p>
        </p:txBody>
      </p:sp>
      <p:grpSp>
        <p:nvGrpSpPr>
          <p:cNvPr id="19" name="Group 19"/>
          <p:cNvGrpSpPr/>
          <p:nvPr/>
        </p:nvGrpSpPr>
        <p:grpSpPr>
          <a:xfrm>
            <a:off x="13284209" y="3206190"/>
            <a:ext cx="3474003" cy="647719"/>
            <a:chOff x="0" y="0"/>
            <a:chExt cx="914964" cy="170593"/>
          </a:xfrm>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21" name="TextBox 21"/>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3</a:t>
              </a:r>
              <a:endParaRPr lang="en-US" sz="2980" spc="29">
                <a:solidFill>
                  <a:srgbClr val="FFFFFF"/>
                </a:solidFill>
                <a:latin typeface="DM Sans Bold"/>
              </a:endParaRPr>
            </a:p>
          </p:txBody>
        </p:sp>
      </p:grpSp>
      <p:sp>
        <p:nvSpPr>
          <p:cNvPr id="22" name="TextBox 22"/>
          <p:cNvSpPr txBox="1"/>
          <p:nvPr/>
        </p:nvSpPr>
        <p:spPr>
          <a:xfrm>
            <a:off x="13340758" y="4045241"/>
            <a:ext cx="3360904" cy="27353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Global Expansion: Scaling the application to reach a wider audience by expanding to new geographical regions and supporting multiple languages and cultures.</a:t>
            </a:r>
            <a:endParaRPr lang="en-US" sz="2010" spc="197">
              <a:solidFill>
                <a:srgbClr val="231F20"/>
              </a:solidFill>
              <a:latin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8406216"/>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024816" y="7287032"/>
            <a:ext cx="2238367" cy="2238367"/>
          </a:xfrm>
          <a:custGeom>
            <a:avLst/>
            <a:gdLst/>
            <a:ahLst/>
            <a:cxnLst/>
            <a:rect l="l" t="t" r="r" b="b"/>
            <a:pathLst>
              <a:path w="2238367" h="2238367">
                <a:moveTo>
                  <a:pt x="0" y="0"/>
                </a:moveTo>
                <a:lnTo>
                  <a:pt x="2238368" y="0"/>
                </a:lnTo>
                <a:lnTo>
                  <a:pt x="2238368"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63659" y="7857887"/>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274579" y="8910428"/>
            <a:ext cx="2238367" cy="2238367"/>
          </a:xfrm>
          <a:custGeom>
            <a:avLst/>
            <a:gdLst/>
            <a:ahLst/>
            <a:cxnLst/>
            <a:rect l="l" t="t" r="r" b="b"/>
            <a:pathLst>
              <a:path w="2238367" h="2238367">
                <a:moveTo>
                  <a:pt x="0" y="0"/>
                </a:moveTo>
                <a:lnTo>
                  <a:pt x="2238367" y="0"/>
                </a:lnTo>
                <a:lnTo>
                  <a:pt x="2238367" y="2238367"/>
                </a:lnTo>
                <a:lnTo>
                  <a:pt x="0" y="22383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693037" y="9167816"/>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177874" y="9681487"/>
            <a:ext cx="1268693" cy="1211025"/>
          </a:xfrm>
          <a:custGeom>
            <a:avLst/>
            <a:gdLst/>
            <a:ahLst/>
            <a:cxnLst/>
            <a:rect l="l" t="t" r="r" b="b"/>
            <a:pathLst>
              <a:path w="1268693" h="1211025">
                <a:moveTo>
                  <a:pt x="0" y="0"/>
                </a:moveTo>
                <a:lnTo>
                  <a:pt x="1268693" y="0"/>
                </a:lnTo>
                <a:lnTo>
                  <a:pt x="1268693" y="1211026"/>
                </a:lnTo>
                <a:lnTo>
                  <a:pt x="0" y="12110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1841360" y="9469056"/>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2887170" y="1277407"/>
            <a:ext cx="11552977" cy="1166783"/>
          </a:xfrm>
          <a:prstGeom prst="rect">
            <a:avLst/>
          </a:prstGeom>
        </p:spPr>
        <p:txBody>
          <a:bodyPr lIns="0" tIns="0" rIns="0" bIns="0" rtlCol="0" anchor="t">
            <a:spAutoFit/>
          </a:bodyPr>
          <a:lstStyle/>
          <a:p>
            <a:pPr algn="ctr">
              <a:lnSpc>
                <a:spcPts val="9585"/>
              </a:lnSpc>
            </a:pPr>
            <a:r>
              <a:rPr lang="en-US" sz="6945" spc="368">
                <a:solidFill>
                  <a:srgbClr val="231F20"/>
                </a:solidFill>
                <a:latin typeface="Oswald Bold"/>
              </a:rPr>
              <a:t>OBJECTIVES</a:t>
            </a:r>
            <a:endParaRPr lang="en-US" sz="6945" spc="368">
              <a:solidFill>
                <a:srgbClr val="231F20"/>
              </a:solidFill>
              <a:latin typeface="Oswald Bold"/>
            </a:endParaRPr>
          </a:p>
        </p:txBody>
      </p:sp>
      <p:sp>
        <p:nvSpPr>
          <p:cNvPr id="11" name="TextBox 11"/>
          <p:cNvSpPr txBox="1"/>
          <p:nvPr/>
        </p:nvSpPr>
        <p:spPr>
          <a:xfrm>
            <a:off x="1028700" y="3287802"/>
            <a:ext cx="16230600" cy="3645551"/>
          </a:xfrm>
          <a:prstGeom prst="rect">
            <a:avLst/>
          </a:prstGeom>
        </p:spPr>
        <p:txBody>
          <a:bodyPr lIns="0" tIns="0" rIns="0" bIns="0" rtlCol="0" anchor="t">
            <a:spAutoFit/>
          </a:bodyPr>
          <a:lstStyle/>
          <a:p>
            <a:pPr algn="ctr">
              <a:lnSpc>
                <a:spcPts val="3600"/>
              </a:lnSpc>
            </a:pPr>
            <a:r>
              <a:rPr lang="en-US" sz="2610" spc="255" dirty="0">
                <a:solidFill>
                  <a:srgbClr val="231F20"/>
                </a:solidFill>
                <a:latin typeface="DM Sans"/>
              </a:rPr>
              <a:t>The objective of This project is to create a secure and user-friendly web platform for social interaction. Users can log in, create posts, engage with friends through likes and comments, and utilize real-time chat. The application focuses on privacy with customizable settings and ensures responsiveness across devices. Security measures include encryption, and scalability is considered. Notifications keep users informed, while analytics provide insights. The platform encourages positive interactions through feedback and moderation tools.</a:t>
            </a:r>
            <a:endParaRPr lang="en-US" sz="2610" spc="255" dirty="0">
              <a:solidFill>
                <a:srgbClr val="231F20"/>
              </a:solidFill>
              <a:latin typeface="DM Sans"/>
            </a:endParaRPr>
          </a:p>
          <a:p>
            <a:pPr marL="0" lvl="0" indent="0" algn="ctr">
              <a:lnSpc>
                <a:spcPts val="3600"/>
              </a:lnSpc>
              <a:spcBef>
                <a:spcPct val="0"/>
              </a:spcBef>
            </a:pPr>
            <a:endParaRPr lang="en-US" sz="2610" spc="255" dirty="0">
              <a:solidFill>
                <a:srgbClr val="231F20"/>
              </a:solidFill>
              <a:latin typeface="DM Sans"/>
            </a:endParaRPr>
          </a:p>
        </p:txBody>
      </p:sp>
      <p:sp>
        <p:nvSpPr>
          <p:cNvPr id="12" name="Freeform 1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3"/>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4"/>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3"/>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6"/>
            <a:stretch>
              <a:fillRect/>
            </a:stretch>
          </a:blipFill>
        </p:spPr>
      </p:sp>
      <p:grpSp>
        <p:nvGrpSpPr>
          <p:cNvPr id="11" name="Group 11"/>
          <p:cNvGrpSpPr/>
          <p:nvPr/>
        </p:nvGrpSpPr>
        <p:grpSpPr>
          <a:xfrm>
            <a:off x="7218805" y="3206190"/>
            <a:ext cx="3474003" cy="647719"/>
            <a:chOff x="0" y="0"/>
            <a:chExt cx="914964" cy="170593"/>
          </a:xfrm>
        </p:grpSpPr>
        <p:sp>
          <p:nvSpPr>
            <p:cNvPr id="12" name="Freeform 12"/>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3" name="TextBox 13"/>
            <p:cNvSpPr txBox="1"/>
            <p:nvPr/>
          </p:nvSpPr>
          <p:spPr>
            <a:xfrm>
              <a:off x="0" y="-57150"/>
              <a:ext cx="914964" cy="22774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rPr>
                <a:t>4</a:t>
              </a:r>
              <a:endParaRPr lang="en-US" sz="2980" spc="29">
                <a:solidFill>
                  <a:srgbClr val="FFFFFF"/>
                </a:solidFill>
                <a:latin typeface="DM Sans Bold"/>
              </a:endParaRPr>
            </a:p>
          </p:txBody>
        </p:sp>
      </p:grpSp>
      <p:sp>
        <p:nvSpPr>
          <p:cNvPr id="14" name="TextBox 14"/>
          <p:cNvSpPr txBox="1"/>
          <p:nvPr/>
        </p:nvSpPr>
        <p:spPr>
          <a:xfrm>
            <a:off x="3324649" y="4042536"/>
            <a:ext cx="11155073" cy="13637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rPr>
              <a:t>Integration of Advanced Features: Introducing innovative features such as AI-powered content recommendations, augmented reality (AR) filters for photos/videos, or blockchain-based identity verification for enhanced security and trust.</a:t>
            </a:r>
            <a:endParaRPr lang="en-US" sz="2010" spc="197">
              <a:solidFill>
                <a:srgbClr val="231F20"/>
              </a:solidFill>
              <a:latin typeface="DM Sans"/>
            </a:endParaRPr>
          </a:p>
        </p:txBody>
      </p:sp>
      <p:sp>
        <p:nvSpPr>
          <p:cNvPr id="15" name="Freeform 1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stretch>
              <a:fillRect/>
            </a:stretch>
          </a:blipFill>
        </p:spPr>
      </p:sp>
      <p:sp>
        <p:nvSpPr>
          <p:cNvPr id="16" name="Freeform 1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stretch>
              <a:fillRect/>
            </a:stretch>
          </a:blipFill>
        </p:spPr>
      </p:sp>
      <p:sp>
        <p:nvSpPr>
          <p:cNvPr id="17" name="TextBox 13"/>
          <p:cNvSpPr txBox="1"/>
          <p:nvPr/>
        </p:nvSpPr>
        <p:spPr>
          <a:xfrm>
            <a:off x="1676399" y="669016"/>
            <a:ext cx="14935200" cy="2458085"/>
          </a:xfrm>
          <a:prstGeom prst="rect">
            <a:avLst/>
          </a:prstGeom>
        </p:spPr>
        <p:txBody>
          <a:bodyPr wrap="square" lIns="0" tIns="0" rIns="0" bIns="0" rtlCol="0" anchor="t">
            <a:spAutoFit/>
          </a:bodyPr>
          <a:lstStyle/>
          <a:p>
            <a:pPr algn="ctr">
              <a:lnSpc>
                <a:spcPts val="9585"/>
              </a:lnSpc>
            </a:pPr>
            <a:r>
              <a:rPr lang="en-US" sz="6000" spc="368" dirty="0">
                <a:solidFill>
                  <a:srgbClr val="231F20"/>
                </a:solidFill>
                <a:latin typeface="Oswald Bold"/>
              </a:rPr>
              <a:t>FUTURE ENHANCEMENT &amp; OUR GOALS</a:t>
            </a:r>
            <a:endParaRPr lang="en-US" sz="6000" spc="368" dirty="0">
              <a:solidFill>
                <a:srgbClr val="231F20"/>
              </a:solidFill>
              <a:latin typeface="Oswald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stretch>
              <a:fillRect/>
            </a:stretch>
          </a:blipFill>
        </p:spPr>
      </p:sp>
      <p:sp>
        <p:nvSpPr>
          <p:cNvPr id="4" name="TextBox 4"/>
          <p:cNvSpPr txBox="1"/>
          <p:nvPr/>
        </p:nvSpPr>
        <p:spPr>
          <a:xfrm>
            <a:off x="1561733" y="5095875"/>
            <a:ext cx="6065708" cy="1440651"/>
          </a:xfrm>
          <a:prstGeom prst="rect">
            <a:avLst/>
          </a:prstGeom>
        </p:spPr>
        <p:txBody>
          <a:bodyPr lIns="0" tIns="0" rIns="0" bIns="0" rtlCol="0" anchor="t">
            <a:spAutoFit/>
          </a:bodyPr>
          <a:lstStyle/>
          <a:p>
            <a:pPr marL="0" lvl="0" indent="0">
              <a:lnSpc>
                <a:spcPts val="3840"/>
              </a:lnSpc>
              <a:spcBef>
                <a:spcPct val="0"/>
              </a:spcBef>
            </a:pPr>
            <a:r>
              <a:rPr lang="en-US" sz="2745" dirty="0">
                <a:solidFill>
                  <a:srgbClr val="000000"/>
                </a:solidFill>
                <a:latin typeface="DM Sans Italics"/>
              </a:rPr>
              <a:t>Success is not just about reaching the destination, but also about enjoying the journey. </a:t>
            </a:r>
            <a:endParaRPr lang="en-US" sz="2745" dirty="0">
              <a:solidFill>
                <a:srgbClr val="000000"/>
              </a:solidFill>
              <a:latin typeface="DM Sans Italics"/>
            </a:endParaRP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372081" y="3185226"/>
            <a:ext cx="6445011" cy="1668780"/>
          </a:xfrm>
          <a:prstGeom prst="rect">
            <a:avLst/>
          </a:prstGeom>
        </p:spPr>
        <p:txBody>
          <a:bodyPr lIns="0" tIns="0" rIns="0" bIns="0" rtlCol="0" anchor="t">
            <a:spAutoFit/>
          </a:bodyPr>
          <a:lstStyle/>
          <a:p>
            <a:pPr marL="0" lvl="0" indent="0">
              <a:lnSpc>
                <a:spcPts val="13015"/>
              </a:lnSpc>
              <a:spcBef>
                <a:spcPct val="0"/>
              </a:spcBef>
            </a:pPr>
            <a:r>
              <a:rPr lang="en-US" sz="6000" spc="924">
                <a:solidFill>
                  <a:srgbClr val="231F20"/>
                </a:solidFill>
                <a:latin typeface="Oswald Bold"/>
              </a:rPr>
              <a:t>THANKYOU</a:t>
            </a:r>
            <a:endParaRPr lang="en-US" sz="6000" spc="924">
              <a:solidFill>
                <a:srgbClr val="231F20"/>
              </a:solidFill>
              <a:latin typeface="Oswald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5019320" y="2901697"/>
            <a:ext cx="1400485" cy="6128003"/>
            <a:chOff x="0" y="0"/>
            <a:chExt cx="368852" cy="1825618"/>
          </a:xfrm>
        </p:grpSpPr>
        <p:sp>
          <p:nvSpPr>
            <p:cNvPr id="4" name="Freeform 4"/>
            <p:cNvSpPr/>
            <p:nvPr/>
          </p:nvSpPr>
          <p:spPr>
            <a:xfrm>
              <a:off x="0" y="0"/>
              <a:ext cx="368852" cy="1825618"/>
            </a:xfrm>
            <a:custGeom>
              <a:avLst/>
              <a:gdLst/>
              <a:ahLst/>
              <a:cxnLst/>
              <a:rect l="l" t="t" r="r" b="b"/>
              <a:pathLst>
                <a:path w="368852" h="1825618">
                  <a:moveTo>
                    <a:pt x="0" y="0"/>
                  </a:moveTo>
                  <a:lnTo>
                    <a:pt x="368852" y="0"/>
                  </a:lnTo>
                  <a:lnTo>
                    <a:pt x="368852" y="1825618"/>
                  </a:lnTo>
                  <a:lnTo>
                    <a:pt x="0" y="1825618"/>
                  </a:lnTo>
                  <a:close/>
                </a:path>
              </a:pathLst>
            </a:custGeom>
            <a:solidFill>
              <a:srgbClr val="CCCCCC"/>
            </a:solidFill>
          </p:spPr>
        </p:sp>
        <p:sp>
          <p:nvSpPr>
            <p:cNvPr id="5" name="TextBox 5"/>
            <p:cNvSpPr txBox="1"/>
            <p:nvPr/>
          </p:nvSpPr>
          <p:spPr>
            <a:xfrm>
              <a:off x="0" y="-19050"/>
              <a:ext cx="368852" cy="1844668"/>
            </a:xfrm>
            <a:prstGeom prst="rect">
              <a:avLst/>
            </a:prstGeom>
          </p:spPr>
          <p:txBody>
            <a:bodyPr lIns="50800" tIns="50800" rIns="50800" bIns="50800" rtlCol="0" anchor="ctr"/>
            <a:lstStyle/>
            <a:p>
              <a:pPr algn="ctr">
                <a:lnSpc>
                  <a:spcPts val="2860"/>
                </a:lnSpc>
              </a:p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5"/>
              </a:lnSpc>
            </a:pPr>
            <a:r>
              <a:rPr lang="en-US" sz="9980" spc="978">
                <a:solidFill>
                  <a:srgbClr val="231F20"/>
                </a:solidFill>
                <a:latin typeface="Oswald Bold"/>
              </a:rPr>
              <a:t>CONTENT</a:t>
            </a:r>
            <a:endParaRPr lang="en-US" sz="9980" spc="978">
              <a:solidFill>
                <a:srgbClr val="231F20"/>
              </a:solidFill>
              <a:latin typeface="Oswald Bold"/>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01</a:t>
            </a:r>
            <a:endParaRPr lang="en-US" sz="4270">
              <a:solidFill>
                <a:srgbClr val="363636"/>
              </a:solidFill>
              <a:latin typeface="Oswald Bold Italics"/>
            </a:endParaRP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02</a:t>
            </a:r>
            <a:endParaRPr lang="en-US" sz="4270">
              <a:solidFill>
                <a:srgbClr val="363636"/>
              </a:solidFill>
              <a:latin typeface="Oswald Bold Italics"/>
            </a:endParaRP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03</a:t>
            </a:r>
            <a:endParaRPr lang="en-US" sz="4270">
              <a:solidFill>
                <a:srgbClr val="363636"/>
              </a:solidFill>
              <a:latin typeface="Oswald Bold Italics"/>
            </a:endParaRP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04</a:t>
            </a:r>
            <a:endParaRPr lang="en-US" sz="4270">
              <a:solidFill>
                <a:srgbClr val="363636"/>
              </a:solidFill>
              <a:latin typeface="Oswald Bold Italics"/>
            </a:endParaRP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05</a:t>
            </a:r>
            <a:endParaRPr lang="en-US" sz="4270">
              <a:solidFill>
                <a:srgbClr val="363636"/>
              </a:solidFill>
              <a:latin typeface="Oswald Bold Italics"/>
            </a:endParaRP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Italics"/>
              </a:rPr>
              <a:t>06</a:t>
            </a:r>
            <a:endParaRPr lang="en-US" sz="4270">
              <a:solidFill>
                <a:srgbClr val="363636"/>
              </a:solidFill>
              <a:latin typeface="Oswald Bold Italics"/>
            </a:endParaRP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nSpc>
                <a:spcPts val="3485"/>
              </a:lnSpc>
            </a:pPr>
            <a:r>
              <a:rPr lang="en-US" sz="2525" spc="247" dirty="0">
                <a:solidFill>
                  <a:srgbClr val="231F20"/>
                </a:solidFill>
                <a:latin typeface="DM Sans"/>
              </a:rPr>
              <a:t>ABOUT PROJECT</a:t>
            </a:r>
            <a:endParaRPr lang="en-US" sz="2525" spc="247" dirty="0">
              <a:solidFill>
                <a:srgbClr val="231F20"/>
              </a:solidFill>
              <a:latin typeface="DM Sans"/>
            </a:endParaRP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5"/>
              </a:lnSpc>
            </a:pPr>
            <a:r>
              <a:rPr lang="en-US" sz="2525" spc="247">
                <a:solidFill>
                  <a:srgbClr val="231F20"/>
                </a:solidFill>
                <a:latin typeface="DM Sans"/>
              </a:rPr>
              <a:t>PROJECT STACK</a:t>
            </a:r>
            <a:endParaRPr lang="en-US" sz="2525" spc="247">
              <a:solidFill>
                <a:srgbClr val="231F20"/>
              </a:solidFill>
              <a:latin typeface="DM Sans"/>
            </a:endParaRP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rPr>
              <a:t>DATA DICTIONARY</a:t>
            </a:r>
            <a:endParaRPr lang="en-US" sz="2525" spc="247">
              <a:solidFill>
                <a:srgbClr val="231F20"/>
              </a:solidFill>
              <a:latin typeface="DM Sans"/>
            </a:endParaRP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DIAGRAM AND IMAGES</a:t>
            </a:r>
            <a:endParaRPr lang="en-US" sz="2525" spc="247" dirty="0">
              <a:solidFill>
                <a:srgbClr val="231F20"/>
              </a:solidFill>
              <a:latin typeface="DM Sans"/>
            </a:endParaRPr>
          </a:p>
        </p:txBody>
      </p:sp>
      <p:sp>
        <p:nvSpPr>
          <p:cNvPr id="19" name="TextBox 19"/>
          <p:cNvSpPr txBox="1"/>
          <p:nvPr/>
        </p:nvSpPr>
        <p:spPr>
          <a:xfrm>
            <a:off x="6607430" y="6642507"/>
            <a:ext cx="8134042" cy="429092"/>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LIMITATION</a:t>
            </a:r>
            <a:endParaRPr lang="en-US" sz="2525" spc="247" dirty="0">
              <a:solidFill>
                <a:srgbClr val="231F20"/>
              </a:solidFill>
              <a:latin typeface="DM Sans"/>
            </a:endParaRPr>
          </a:p>
        </p:txBody>
      </p:sp>
      <p:sp>
        <p:nvSpPr>
          <p:cNvPr id="20" name="TextBox 20"/>
          <p:cNvSpPr txBox="1"/>
          <p:nvPr/>
        </p:nvSpPr>
        <p:spPr>
          <a:xfrm>
            <a:off x="6607430" y="7434884"/>
            <a:ext cx="6879970" cy="429092"/>
          </a:xfrm>
          <a:prstGeom prst="rect">
            <a:avLst/>
          </a:prstGeom>
        </p:spPr>
        <p:txBody>
          <a:bodyPr wrap="square" lIns="0" tIns="0" rIns="0" bIns="0" rtlCol="0" anchor="t">
            <a:spAutoFit/>
          </a:bodyPr>
          <a:lstStyle/>
          <a:p>
            <a:pPr marL="0" lvl="0" indent="0" algn="l">
              <a:lnSpc>
                <a:spcPts val="3485"/>
              </a:lnSpc>
              <a:spcBef>
                <a:spcPct val="0"/>
              </a:spcBef>
            </a:pPr>
            <a:r>
              <a:rPr lang="en-US" sz="2525" spc="247" dirty="0">
                <a:solidFill>
                  <a:srgbClr val="231F20"/>
                </a:solidFill>
                <a:latin typeface="DM Sans"/>
              </a:rPr>
              <a:t>FUTURE ENHANCEMENT &amp; OUR GOALS</a:t>
            </a:r>
            <a:endParaRPr lang="en-US" sz="2525" spc="247" dirty="0">
              <a:solidFill>
                <a:srgbClr val="231F20"/>
              </a:solidFill>
              <a:latin typeface="DM Sans"/>
            </a:endParaRPr>
          </a:p>
        </p:txBody>
      </p:sp>
      <p:sp>
        <p:nvSpPr>
          <p:cNvPr id="22" name="TextBox 22"/>
          <p:cNvSpPr txBox="1"/>
          <p:nvPr/>
        </p:nvSpPr>
        <p:spPr>
          <a:xfrm>
            <a:off x="5257200" y="8098177"/>
            <a:ext cx="937219" cy="657225"/>
          </a:xfrm>
          <a:prstGeom prst="rect">
            <a:avLst/>
          </a:prstGeom>
        </p:spPr>
        <p:txBody>
          <a:bodyPr lIns="0" tIns="0" rIns="0" bIns="0" rtlCol="0" anchor="t">
            <a:spAutoFit/>
          </a:bodyPr>
          <a:lstStyle/>
          <a:p>
            <a:pPr algn="ctr">
              <a:lnSpc>
                <a:spcPts val="5125"/>
              </a:lnSpc>
            </a:pPr>
            <a:r>
              <a:rPr lang="en-US" sz="4270" dirty="0">
                <a:solidFill>
                  <a:srgbClr val="363636"/>
                </a:solidFill>
                <a:latin typeface="Oswald Bold Italics"/>
              </a:rPr>
              <a:t>07</a:t>
            </a:r>
            <a:endParaRPr lang="en-US" sz="4270" dirty="0">
              <a:solidFill>
                <a:srgbClr val="363636"/>
              </a:solidFill>
              <a:latin typeface="Oswald Bold Italics"/>
            </a:endParaRPr>
          </a:p>
        </p:txBody>
      </p:sp>
      <p:sp>
        <p:nvSpPr>
          <p:cNvPr id="23" name="TextBox 23"/>
          <p:cNvSpPr txBox="1"/>
          <p:nvPr/>
        </p:nvSpPr>
        <p:spPr>
          <a:xfrm>
            <a:off x="6607430" y="8209130"/>
            <a:ext cx="6076629" cy="418548"/>
          </a:xfrm>
          <a:prstGeom prst="rect">
            <a:avLst/>
          </a:prstGeom>
        </p:spPr>
        <p:txBody>
          <a:bodyPr lIns="0" tIns="0" rIns="0" bIns="0" rtlCol="0" anchor="t">
            <a:spAutoFit/>
          </a:bodyPr>
          <a:lstStyle/>
          <a:p>
            <a:pPr marL="0" lvl="0" indent="0" algn="l">
              <a:lnSpc>
                <a:spcPts val="3485"/>
              </a:lnSpc>
              <a:spcBef>
                <a:spcPct val="0"/>
              </a:spcBef>
            </a:pPr>
            <a:r>
              <a:rPr lang="en-US" sz="2525" spc="247" dirty="0">
                <a:solidFill>
                  <a:srgbClr val="231F20"/>
                </a:solidFill>
                <a:latin typeface="DM Sans"/>
              </a:rPr>
              <a:t>THANKYOU</a:t>
            </a:r>
            <a:endParaRPr lang="en-US" sz="2525" spc="247" dirty="0">
              <a:solidFill>
                <a:srgbClr val="231F2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a:off x="10694922" y="337474"/>
            <a:ext cx="7264620" cy="9570246"/>
            <a:chOff x="0" y="0"/>
            <a:chExt cx="1913316" cy="2520559"/>
          </a:xfrm>
        </p:grpSpPr>
        <p:sp>
          <p:nvSpPr>
            <p:cNvPr id="4" name="Freeform 4"/>
            <p:cNvSpPr/>
            <p:nvPr/>
          </p:nvSpPr>
          <p:spPr>
            <a:xfrm>
              <a:off x="0" y="0"/>
              <a:ext cx="1913316" cy="2520559"/>
            </a:xfrm>
            <a:custGeom>
              <a:avLst/>
              <a:gdLst/>
              <a:ahLst/>
              <a:cxnLst/>
              <a:rect l="l" t="t" r="r" b="b"/>
              <a:pathLst>
                <a:path w="1913316" h="2520559">
                  <a:moveTo>
                    <a:pt x="0" y="0"/>
                  </a:moveTo>
                  <a:lnTo>
                    <a:pt x="1913316" y="0"/>
                  </a:lnTo>
                  <a:lnTo>
                    <a:pt x="1913316" y="2520559"/>
                  </a:lnTo>
                  <a:lnTo>
                    <a:pt x="0" y="2520559"/>
                  </a:lnTo>
                  <a:close/>
                </a:path>
              </a:pathLst>
            </a:custGeom>
            <a:solidFill>
              <a:srgbClr val="F2F2F2"/>
            </a:solidFill>
          </p:spPr>
        </p:sp>
        <p:sp>
          <p:nvSpPr>
            <p:cNvPr id="5" name="TextBox 5"/>
            <p:cNvSpPr txBox="1"/>
            <p:nvPr/>
          </p:nvSpPr>
          <p:spPr>
            <a:xfrm>
              <a:off x="0" y="-19050"/>
              <a:ext cx="1913316" cy="2539609"/>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999270" y="734131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7" name="Group 7"/>
          <p:cNvGrpSpPr/>
          <p:nvPr/>
        </p:nvGrpSpPr>
        <p:grpSpPr>
          <a:xfrm>
            <a:off x="1999270" y="2688016"/>
            <a:ext cx="9752965" cy="4653302"/>
            <a:chOff x="0" y="0"/>
            <a:chExt cx="3736783" cy="1782881"/>
          </a:xfrm>
        </p:grpSpPr>
        <p:sp>
          <p:nvSpPr>
            <p:cNvPr id="8" name="Freeform 8"/>
            <p:cNvSpPr/>
            <p:nvPr/>
          </p:nvSpPr>
          <p:spPr>
            <a:xfrm>
              <a:off x="0" y="0"/>
              <a:ext cx="3736783" cy="1782881"/>
            </a:xfrm>
            <a:custGeom>
              <a:avLst/>
              <a:gdLst/>
              <a:ahLst/>
              <a:cxnLst/>
              <a:rect l="l" t="t" r="r" b="b"/>
              <a:pathLst>
                <a:path w="3736783" h="1782881">
                  <a:moveTo>
                    <a:pt x="0" y="0"/>
                  </a:moveTo>
                  <a:lnTo>
                    <a:pt x="3736783" y="0"/>
                  </a:lnTo>
                  <a:lnTo>
                    <a:pt x="3736783" y="1782881"/>
                  </a:lnTo>
                  <a:lnTo>
                    <a:pt x="0" y="1782881"/>
                  </a:lnTo>
                  <a:close/>
                </a:path>
              </a:pathLst>
            </a:custGeom>
            <a:solidFill>
              <a:srgbClr val="EFEFEF"/>
            </a:solidFill>
          </p:spPr>
        </p:sp>
        <p:sp>
          <p:nvSpPr>
            <p:cNvPr id="9" name="TextBox 9"/>
            <p:cNvSpPr txBox="1"/>
            <p:nvPr/>
          </p:nvSpPr>
          <p:spPr>
            <a:xfrm>
              <a:off x="0" y="-19050"/>
              <a:ext cx="3736783" cy="180193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2142191" y="888605"/>
            <a:ext cx="14240809" cy="3396507"/>
          </a:xfrm>
          <a:prstGeom prst="rect">
            <a:avLst/>
          </a:prstGeom>
        </p:spPr>
        <p:txBody>
          <a:bodyPr wrap="square" lIns="0" tIns="0" rIns="0" bIns="0" rtlCol="0" anchor="t">
            <a:spAutoFit/>
          </a:bodyPr>
          <a:lstStyle/>
          <a:p>
            <a:pPr>
              <a:lnSpc>
                <a:spcPts val="13775"/>
              </a:lnSpc>
            </a:pPr>
            <a:r>
              <a:rPr lang="en-US" sz="9980" spc="978" dirty="0">
                <a:solidFill>
                  <a:srgbClr val="231F20"/>
                </a:solidFill>
                <a:latin typeface="Oswald Bold"/>
              </a:rPr>
              <a:t>ABOUT PROJECT</a:t>
            </a:r>
            <a:endParaRPr lang="en-US" sz="9980" spc="978" dirty="0">
              <a:solidFill>
                <a:srgbClr val="231F20"/>
              </a:solidFill>
              <a:latin typeface="Oswald Bold"/>
            </a:endParaRPr>
          </a:p>
          <a:p>
            <a:pPr>
              <a:lnSpc>
                <a:spcPts val="13775"/>
              </a:lnSpc>
            </a:pPr>
            <a:r>
              <a:rPr lang="en-US" sz="9980" spc="978" dirty="0">
                <a:solidFill>
                  <a:srgbClr val="231F20"/>
                </a:solidFill>
                <a:latin typeface="Oswald Bold"/>
              </a:rPr>
              <a:t> 	</a:t>
            </a:r>
            <a:endParaRPr lang="en-US" sz="9980" spc="978" dirty="0">
              <a:solidFill>
                <a:srgbClr val="231F20"/>
              </a:solidFill>
              <a:latin typeface="Oswald Bold"/>
            </a:endParaRPr>
          </a:p>
        </p:txBody>
      </p:sp>
      <p:sp>
        <p:nvSpPr>
          <p:cNvPr id="13" name="TextBox 13"/>
          <p:cNvSpPr txBox="1"/>
          <p:nvPr/>
        </p:nvSpPr>
        <p:spPr>
          <a:xfrm>
            <a:off x="3908899" y="3624745"/>
            <a:ext cx="7132181" cy="1969322"/>
          </a:xfrm>
          <a:prstGeom prst="rect">
            <a:avLst/>
          </a:prstGeom>
        </p:spPr>
        <p:txBody>
          <a:bodyPr lIns="0" tIns="0" rIns="0" bIns="0" rtlCol="0" anchor="t">
            <a:spAutoFit/>
          </a:bodyPr>
          <a:lstStyle/>
          <a:p>
            <a:pPr>
              <a:lnSpc>
                <a:spcPts val="3050"/>
              </a:lnSpc>
            </a:pPr>
            <a:r>
              <a:rPr lang="en-US" sz="2210" spc="216" dirty="0">
                <a:solidFill>
                  <a:srgbClr val="231F20"/>
                </a:solidFill>
                <a:latin typeface="DM Sans"/>
              </a:rPr>
              <a:t>This project is a social media platform facilitating seamless communication with friends through features like creating posts, liking, commenting, and chatting.</a:t>
            </a:r>
            <a:endParaRPr lang="en-US" sz="2210" spc="216" dirty="0">
              <a:solidFill>
                <a:srgbClr val="231F20"/>
              </a:solidFill>
              <a:latin typeface="DM Sans"/>
            </a:endParaRPr>
          </a:p>
          <a:p>
            <a:pPr marL="0" lvl="0" indent="0" algn="l">
              <a:lnSpc>
                <a:spcPts val="3050"/>
              </a:lnSpc>
              <a:spcBef>
                <a:spcPct val="0"/>
              </a:spcBef>
            </a:pPr>
            <a:endParaRPr lang="en-US" sz="2210" spc="216" dirty="0">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712497" y="4482116"/>
            <a:ext cx="2932415" cy="2620078"/>
            <a:chOff x="0" y="0"/>
            <a:chExt cx="1075555" cy="924924"/>
          </a:xfrm>
        </p:grpSpPr>
        <p:sp>
          <p:nvSpPr>
            <p:cNvPr id="5" name="Freeform 5"/>
            <p:cNvSpPr/>
            <p:nvPr/>
          </p:nvSpPr>
          <p:spPr>
            <a:xfrm>
              <a:off x="0" y="0"/>
              <a:ext cx="1075555" cy="924924"/>
            </a:xfrm>
            <a:custGeom>
              <a:avLst/>
              <a:gdLst/>
              <a:ahLst/>
              <a:cxnLst/>
              <a:rect l="l" t="t" r="r" b="b"/>
              <a:pathLst>
                <a:path w="1075555" h="924924">
                  <a:moveTo>
                    <a:pt x="81844" y="0"/>
                  </a:moveTo>
                  <a:lnTo>
                    <a:pt x="993712" y="0"/>
                  </a:lnTo>
                  <a:cubicBezTo>
                    <a:pt x="1015418" y="0"/>
                    <a:pt x="1036235" y="8623"/>
                    <a:pt x="1051584" y="23971"/>
                  </a:cubicBezTo>
                  <a:cubicBezTo>
                    <a:pt x="1066932" y="39320"/>
                    <a:pt x="1075555" y="60137"/>
                    <a:pt x="1075555" y="81844"/>
                  </a:cubicBezTo>
                  <a:lnTo>
                    <a:pt x="1075555" y="843081"/>
                  </a:lnTo>
                  <a:cubicBezTo>
                    <a:pt x="1075555" y="864787"/>
                    <a:pt x="1066932" y="885604"/>
                    <a:pt x="1051584" y="900953"/>
                  </a:cubicBezTo>
                  <a:cubicBezTo>
                    <a:pt x="1036235" y="916301"/>
                    <a:pt x="1015418" y="924924"/>
                    <a:pt x="993712" y="924924"/>
                  </a:cubicBezTo>
                  <a:lnTo>
                    <a:pt x="81844" y="924924"/>
                  </a:lnTo>
                  <a:cubicBezTo>
                    <a:pt x="60137" y="924924"/>
                    <a:pt x="39320" y="916301"/>
                    <a:pt x="23971" y="900953"/>
                  </a:cubicBezTo>
                  <a:cubicBezTo>
                    <a:pt x="8623" y="885604"/>
                    <a:pt x="0" y="864787"/>
                    <a:pt x="0" y="84308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 name="TextBox 6"/>
            <p:cNvSpPr txBox="1"/>
            <p:nvPr/>
          </p:nvSpPr>
          <p:spPr>
            <a:xfrm>
              <a:off x="0" y="-19050"/>
              <a:ext cx="1075555" cy="943974"/>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1712497" y="7247705"/>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grpSp>
        <p:nvGrpSpPr>
          <p:cNvPr id="10" name="Group 10"/>
          <p:cNvGrpSpPr/>
          <p:nvPr/>
        </p:nvGrpSpPr>
        <p:grpSpPr>
          <a:xfrm>
            <a:off x="6691617" y="4160922"/>
            <a:ext cx="2932415" cy="3368843"/>
            <a:chOff x="0" y="0"/>
            <a:chExt cx="1075555" cy="1235629"/>
          </a:xfrm>
        </p:grpSpPr>
        <p:sp>
          <p:nvSpPr>
            <p:cNvPr id="11" name="Freeform 11"/>
            <p:cNvSpPr/>
            <p:nvPr/>
          </p:nvSpPr>
          <p:spPr>
            <a:xfrm>
              <a:off x="0" y="0"/>
              <a:ext cx="1075555" cy="1235629"/>
            </a:xfrm>
            <a:custGeom>
              <a:avLst/>
              <a:gdLst/>
              <a:ahLst/>
              <a:cxnLst/>
              <a:rect l="l" t="t" r="r" b="b"/>
              <a:pathLst>
                <a:path w="1075555" h="1235629">
                  <a:moveTo>
                    <a:pt x="81844" y="0"/>
                  </a:moveTo>
                  <a:lnTo>
                    <a:pt x="993712" y="0"/>
                  </a:lnTo>
                  <a:cubicBezTo>
                    <a:pt x="1015418" y="0"/>
                    <a:pt x="1036235" y="8623"/>
                    <a:pt x="1051584" y="23971"/>
                  </a:cubicBezTo>
                  <a:cubicBezTo>
                    <a:pt x="1066932" y="39320"/>
                    <a:pt x="1075555" y="60137"/>
                    <a:pt x="1075555" y="81844"/>
                  </a:cubicBezTo>
                  <a:lnTo>
                    <a:pt x="1075555" y="1153785"/>
                  </a:lnTo>
                  <a:cubicBezTo>
                    <a:pt x="1075555" y="1175492"/>
                    <a:pt x="1066932" y="1196309"/>
                    <a:pt x="1051584" y="1211658"/>
                  </a:cubicBezTo>
                  <a:cubicBezTo>
                    <a:pt x="1036235" y="1227006"/>
                    <a:pt x="1015418" y="1235629"/>
                    <a:pt x="993712" y="1235629"/>
                  </a:cubicBezTo>
                  <a:lnTo>
                    <a:pt x="81844" y="1235629"/>
                  </a:lnTo>
                  <a:cubicBezTo>
                    <a:pt x="36643" y="1235629"/>
                    <a:pt x="0" y="1198986"/>
                    <a:pt x="0" y="115378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2" name="TextBox 12"/>
            <p:cNvSpPr txBox="1"/>
            <p:nvPr/>
          </p:nvSpPr>
          <p:spPr>
            <a:xfrm>
              <a:off x="0" y="-19050"/>
              <a:ext cx="1075555" cy="1254679"/>
            </a:xfrm>
            <a:prstGeom prst="rect">
              <a:avLst/>
            </a:prstGeom>
          </p:spPr>
          <p:txBody>
            <a:bodyPr lIns="50800" tIns="50800" rIns="50800" bIns="50800" rtlCol="0" anchor="ctr"/>
            <a:lstStyle/>
            <a:p>
              <a:pPr algn="ctr">
                <a:lnSpc>
                  <a:spcPts val="2860"/>
                </a:lnSpc>
              </a:pPr>
            </a:p>
          </p:txBody>
        </p:sp>
      </p:grpSp>
      <p:grpSp>
        <p:nvGrpSpPr>
          <p:cNvPr id="13" name="Group 13"/>
          <p:cNvGrpSpPr/>
          <p:nvPr/>
        </p:nvGrpSpPr>
        <p:grpSpPr>
          <a:xfrm>
            <a:off x="6691617" y="7633280"/>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5" name="TextBox 15"/>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grpSp>
        <p:nvGrpSpPr>
          <p:cNvPr id="16" name="Group 16"/>
          <p:cNvGrpSpPr/>
          <p:nvPr/>
        </p:nvGrpSpPr>
        <p:grpSpPr>
          <a:xfrm>
            <a:off x="13233648" y="1357287"/>
            <a:ext cx="2932415" cy="3773956"/>
            <a:chOff x="0" y="0"/>
            <a:chExt cx="1075555" cy="1384217"/>
          </a:xfrm>
        </p:grpSpPr>
        <p:sp>
          <p:nvSpPr>
            <p:cNvPr id="17" name="Freeform 17"/>
            <p:cNvSpPr/>
            <p:nvPr/>
          </p:nvSpPr>
          <p:spPr>
            <a:xfrm>
              <a:off x="0" y="0"/>
              <a:ext cx="1075555" cy="1384217"/>
            </a:xfrm>
            <a:custGeom>
              <a:avLst/>
              <a:gdLst/>
              <a:ahLst/>
              <a:cxnLst/>
              <a:rect l="l" t="t" r="r" b="b"/>
              <a:pathLst>
                <a:path w="1075555" h="1384217">
                  <a:moveTo>
                    <a:pt x="81844" y="0"/>
                  </a:moveTo>
                  <a:lnTo>
                    <a:pt x="993712" y="0"/>
                  </a:lnTo>
                  <a:cubicBezTo>
                    <a:pt x="1015418" y="0"/>
                    <a:pt x="1036235" y="8623"/>
                    <a:pt x="1051584" y="23971"/>
                  </a:cubicBezTo>
                  <a:cubicBezTo>
                    <a:pt x="1066932" y="39320"/>
                    <a:pt x="1075555" y="60137"/>
                    <a:pt x="1075555" y="81844"/>
                  </a:cubicBezTo>
                  <a:lnTo>
                    <a:pt x="1075555" y="1302373"/>
                  </a:lnTo>
                  <a:cubicBezTo>
                    <a:pt x="1075555" y="1324080"/>
                    <a:pt x="1066932" y="1344897"/>
                    <a:pt x="1051584" y="1360246"/>
                  </a:cubicBezTo>
                  <a:cubicBezTo>
                    <a:pt x="1036235" y="1375594"/>
                    <a:pt x="1015418" y="1384217"/>
                    <a:pt x="993712" y="1384217"/>
                  </a:cubicBezTo>
                  <a:lnTo>
                    <a:pt x="81844" y="1384217"/>
                  </a:lnTo>
                  <a:cubicBezTo>
                    <a:pt x="36643" y="1384217"/>
                    <a:pt x="0" y="1347574"/>
                    <a:pt x="0" y="130237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8" name="TextBox 18"/>
            <p:cNvSpPr txBox="1"/>
            <p:nvPr/>
          </p:nvSpPr>
          <p:spPr>
            <a:xfrm>
              <a:off x="0" y="-19050"/>
              <a:ext cx="1075555" cy="1403267"/>
            </a:xfrm>
            <a:prstGeom prst="rect">
              <a:avLst/>
            </a:prstGeom>
          </p:spPr>
          <p:txBody>
            <a:bodyPr lIns="50800" tIns="50800" rIns="50800" bIns="50800" rtlCol="0" anchor="ctr"/>
            <a:lstStyle/>
            <a:p>
              <a:pPr algn="ctr">
                <a:lnSpc>
                  <a:spcPts val="2860"/>
                </a:lnSpc>
              </a:pPr>
            </a:p>
          </p:txBody>
        </p:sp>
      </p:grpSp>
      <p:grpSp>
        <p:nvGrpSpPr>
          <p:cNvPr id="19" name="Group 19"/>
          <p:cNvGrpSpPr/>
          <p:nvPr/>
        </p:nvGrpSpPr>
        <p:grpSpPr>
          <a:xfrm>
            <a:off x="13233648" y="5370057"/>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21" name="TextBox 21"/>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22" name="Freeform 22"/>
          <p:cNvSpPr/>
          <p:nvPr/>
        </p:nvSpPr>
        <p:spPr>
          <a:xfrm rot="-1010082">
            <a:off x="8922804" y="8653873"/>
            <a:ext cx="1776375" cy="501826"/>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1538605" y="1195070"/>
            <a:ext cx="799655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a:rPr>
              <a:t>PROJECT STACK</a:t>
            </a:r>
            <a:endParaRPr lang="en-US" sz="6000" spc="924">
              <a:solidFill>
                <a:srgbClr val="231F20"/>
              </a:solidFill>
              <a:latin typeface="Oswald Bold"/>
            </a:endParaRPr>
          </a:p>
        </p:txBody>
      </p:sp>
      <p:sp>
        <p:nvSpPr>
          <p:cNvPr id="24" name="TextBox 24"/>
          <p:cNvSpPr txBox="1"/>
          <p:nvPr/>
        </p:nvSpPr>
        <p:spPr>
          <a:xfrm>
            <a:off x="1900413" y="7418024"/>
            <a:ext cx="2556583" cy="458848"/>
          </a:xfrm>
          <a:prstGeom prst="rect">
            <a:avLst/>
          </a:prstGeom>
        </p:spPr>
        <p:txBody>
          <a:bodyPr lIns="0" tIns="0" rIns="0" bIns="0" rtlCol="0" anchor="t">
            <a:spAutoFit/>
          </a:bodyPr>
          <a:lstStyle/>
          <a:p>
            <a:pPr marL="0" lvl="0" indent="0" algn="ctr">
              <a:lnSpc>
                <a:spcPts val="3735"/>
              </a:lnSpc>
              <a:spcBef>
                <a:spcPct val="0"/>
              </a:spcBef>
            </a:pPr>
            <a:r>
              <a:rPr lang="en-US" sz="2710" spc="265" dirty="0">
                <a:solidFill>
                  <a:srgbClr val="231F20"/>
                </a:solidFill>
                <a:latin typeface="Oswald"/>
              </a:rPr>
              <a:t>FRONTEND</a:t>
            </a:r>
            <a:endParaRPr lang="en-US" sz="2710" spc="265" dirty="0">
              <a:solidFill>
                <a:srgbClr val="231F20"/>
              </a:solidFill>
              <a:latin typeface="Oswald"/>
            </a:endParaRPr>
          </a:p>
        </p:txBody>
      </p:sp>
      <p:sp>
        <p:nvSpPr>
          <p:cNvPr id="25" name="TextBox 25"/>
          <p:cNvSpPr txBox="1"/>
          <p:nvPr/>
        </p:nvSpPr>
        <p:spPr>
          <a:xfrm>
            <a:off x="2097315" y="4739486"/>
            <a:ext cx="2162778" cy="1978416"/>
          </a:xfrm>
          <a:prstGeom prst="rect">
            <a:avLst/>
          </a:prstGeom>
        </p:spPr>
        <p:txBody>
          <a:bodyPr lIns="0" tIns="0" rIns="0" bIns="0" rtlCol="0" anchor="t">
            <a:spAutoFit/>
          </a:bodyPr>
          <a:lstStyle/>
          <a:p>
            <a:pPr algn="ctr">
              <a:lnSpc>
                <a:spcPts val="1995"/>
              </a:lnSpc>
            </a:pPr>
            <a:r>
              <a:rPr lang="en-US" sz="1425" dirty="0">
                <a:solidFill>
                  <a:srgbClr val="100F0D"/>
                </a:solidFill>
                <a:latin typeface="Montserrat Light"/>
              </a:rPr>
              <a:t>Utilized for building dynamic and interactive user interfaces, React.js offers a component-based architecture that facilitates modular development and efficient UI rendering.</a:t>
            </a:r>
            <a:endParaRPr lang="en-US" sz="1425" dirty="0">
              <a:solidFill>
                <a:srgbClr val="100F0D"/>
              </a:solidFill>
              <a:latin typeface="Montserrat Light"/>
            </a:endParaRPr>
          </a:p>
        </p:txBody>
      </p:sp>
      <p:sp>
        <p:nvSpPr>
          <p:cNvPr id="26" name="TextBox 26"/>
          <p:cNvSpPr txBox="1"/>
          <p:nvPr/>
        </p:nvSpPr>
        <p:spPr>
          <a:xfrm>
            <a:off x="6879533" y="7803023"/>
            <a:ext cx="2556583" cy="458848"/>
          </a:xfrm>
          <a:prstGeom prst="rect">
            <a:avLst/>
          </a:prstGeom>
        </p:spPr>
        <p:txBody>
          <a:bodyPr lIns="0" tIns="0" rIns="0" bIns="0" rtlCol="0" anchor="t">
            <a:spAutoFit/>
          </a:bodyPr>
          <a:lstStyle/>
          <a:p>
            <a:pPr marL="0" lvl="0" indent="0" algn="ctr">
              <a:lnSpc>
                <a:spcPts val="3735"/>
              </a:lnSpc>
              <a:spcBef>
                <a:spcPct val="0"/>
              </a:spcBef>
            </a:pPr>
            <a:r>
              <a:rPr lang="en-US" sz="2710" spc="265">
                <a:solidFill>
                  <a:srgbClr val="231F20"/>
                </a:solidFill>
                <a:latin typeface="Oswald"/>
              </a:rPr>
              <a:t>BACKEND</a:t>
            </a:r>
            <a:endParaRPr lang="en-US" sz="2710" spc="265">
              <a:solidFill>
                <a:srgbClr val="231F20"/>
              </a:solidFill>
              <a:latin typeface="Oswald"/>
            </a:endParaRPr>
          </a:p>
        </p:txBody>
      </p:sp>
      <p:sp>
        <p:nvSpPr>
          <p:cNvPr id="27" name="TextBox 27"/>
          <p:cNvSpPr txBox="1"/>
          <p:nvPr/>
        </p:nvSpPr>
        <p:spPr>
          <a:xfrm>
            <a:off x="7063010" y="4267281"/>
            <a:ext cx="2201471" cy="3024089"/>
          </a:xfrm>
          <a:prstGeom prst="rect">
            <a:avLst/>
          </a:prstGeom>
        </p:spPr>
        <p:txBody>
          <a:bodyPr lIns="0" tIns="0" rIns="0" bIns="0" rtlCol="0" anchor="t">
            <a:spAutoFit/>
          </a:bodyPr>
          <a:lstStyle/>
          <a:p>
            <a:pPr algn="ctr">
              <a:lnSpc>
                <a:spcPts val="2030"/>
              </a:lnSpc>
            </a:pPr>
            <a:r>
              <a:rPr lang="en-US" sz="1450">
                <a:solidFill>
                  <a:srgbClr val="100F0D"/>
                </a:solidFill>
                <a:latin typeface="Montserrat Light"/>
              </a:rPr>
              <a:t> Node.js provides a runtime environment for executing JavaScript code outside a web browser, making it ideal for server-side development. Express.js, a minimalist web framework for Node.js, simplifies the creation of robust and scalable backend APIs.</a:t>
            </a:r>
            <a:endParaRPr lang="en-US" sz="1450">
              <a:solidFill>
                <a:srgbClr val="100F0D"/>
              </a:solidFill>
              <a:latin typeface="Montserrat Light"/>
            </a:endParaRPr>
          </a:p>
        </p:txBody>
      </p:sp>
      <p:sp>
        <p:nvSpPr>
          <p:cNvPr id="28" name="TextBox 28"/>
          <p:cNvSpPr txBox="1"/>
          <p:nvPr/>
        </p:nvSpPr>
        <p:spPr>
          <a:xfrm>
            <a:off x="13421564" y="5539800"/>
            <a:ext cx="2556583" cy="458848"/>
          </a:xfrm>
          <a:prstGeom prst="rect">
            <a:avLst/>
          </a:prstGeom>
        </p:spPr>
        <p:txBody>
          <a:bodyPr lIns="0" tIns="0" rIns="0" bIns="0" rtlCol="0" anchor="t">
            <a:spAutoFit/>
          </a:bodyPr>
          <a:lstStyle/>
          <a:p>
            <a:pPr marL="0" lvl="0" indent="0" algn="ctr">
              <a:lnSpc>
                <a:spcPts val="3735"/>
              </a:lnSpc>
              <a:spcBef>
                <a:spcPct val="0"/>
              </a:spcBef>
            </a:pPr>
            <a:r>
              <a:rPr lang="en-US" sz="2710" spc="265">
                <a:solidFill>
                  <a:srgbClr val="231F20"/>
                </a:solidFill>
                <a:latin typeface="Oswald"/>
              </a:rPr>
              <a:t>DATABASE</a:t>
            </a:r>
            <a:endParaRPr lang="en-US" sz="2710" spc="265">
              <a:solidFill>
                <a:srgbClr val="231F20"/>
              </a:solidFill>
              <a:latin typeface="Oswald"/>
            </a:endParaRPr>
          </a:p>
        </p:txBody>
      </p:sp>
      <p:sp>
        <p:nvSpPr>
          <p:cNvPr id="29" name="TextBox 29"/>
          <p:cNvSpPr txBox="1"/>
          <p:nvPr/>
        </p:nvSpPr>
        <p:spPr>
          <a:xfrm>
            <a:off x="13608900" y="1564126"/>
            <a:ext cx="2181911" cy="3257450"/>
          </a:xfrm>
          <a:prstGeom prst="rect">
            <a:avLst/>
          </a:prstGeom>
        </p:spPr>
        <p:txBody>
          <a:bodyPr lIns="0" tIns="0" rIns="0" bIns="0" rtlCol="0" anchor="t">
            <a:spAutoFit/>
          </a:bodyPr>
          <a:lstStyle/>
          <a:p>
            <a:pPr algn="ctr">
              <a:lnSpc>
                <a:spcPts val="2015"/>
              </a:lnSpc>
            </a:pPr>
            <a:r>
              <a:rPr lang="en-US" sz="1440">
                <a:solidFill>
                  <a:srgbClr val="100F0D"/>
                </a:solidFill>
                <a:latin typeface="Montserrat Light"/>
              </a:rPr>
              <a:t>MongoDB is a NoSQL database that stores data in flexible, JSON-like documents. It offers scalability, high performance, and flexibility, making it suitable for handling various types of data in a social media application, such as user profiles, posts, comments, and likes.</a:t>
            </a:r>
            <a:endParaRPr lang="en-US" sz="1440">
              <a:solidFill>
                <a:srgbClr val="100F0D"/>
              </a:solidFill>
              <a:latin typeface="Montserrat Light"/>
            </a:endParaRPr>
          </a:p>
        </p:txBody>
      </p:sp>
      <p:sp>
        <p:nvSpPr>
          <p:cNvPr id="30" name="Freeform 30"/>
          <p:cNvSpPr/>
          <p:nvPr/>
        </p:nvSpPr>
        <p:spPr>
          <a:xfrm rot="11854260" flipH="1">
            <a:off x="4780922" y="7298583"/>
            <a:ext cx="1776375" cy="501826"/>
          </a:xfrm>
          <a:custGeom>
            <a:avLst/>
            <a:gdLst/>
            <a:ahLst/>
            <a:cxnLst/>
            <a:rect l="l" t="t" r="r" b="b"/>
            <a:pathLst>
              <a:path w="1776375" h="501826">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TextBox 31"/>
          <p:cNvSpPr txBox="1"/>
          <p:nvPr/>
        </p:nvSpPr>
        <p:spPr>
          <a:xfrm>
            <a:off x="1836286" y="2853600"/>
            <a:ext cx="10694787" cy="1125568"/>
          </a:xfrm>
          <a:prstGeom prst="rect">
            <a:avLst/>
          </a:prstGeom>
        </p:spPr>
        <p:txBody>
          <a:bodyPr lIns="0" tIns="0" rIns="0" bIns="0" rtlCol="0" anchor="t">
            <a:spAutoFit/>
          </a:bodyPr>
          <a:lstStyle/>
          <a:p>
            <a:pPr>
              <a:lnSpc>
                <a:spcPts val="3060"/>
              </a:lnSpc>
            </a:pPr>
            <a:r>
              <a:rPr lang="en-US" sz="2185">
                <a:solidFill>
                  <a:srgbClr val="100F0D"/>
                </a:solidFill>
                <a:latin typeface="Montserrat Light"/>
              </a:rPr>
              <a:t>The project stack includes React.js for frontend, Node.js with Express.js for backend, MongoDB for database, and Socket.IO for real-time communication, ensuring efficient development, scalability, and dynamic user interactions.</a:t>
            </a:r>
            <a:endParaRPr lang="en-US" sz="2185">
              <a:solidFill>
                <a:srgbClr val="100F0D"/>
              </a:solidFill>
              <a:latin typeface="Montserrat Light"/>
            </a:endParaRPr>
          </a:p>
        </p:txBody>
      </p:sp>
      <p:sp>
        <p:nvSpPr>
          <p:cNvPr id="32" name="Freeform 32"/>
          <p:cNvSpPr/>
          <p:nvPr/>
        </p:nvSpPr>
        <p:spPr>
          <a:xfrm rot="887923">
            <a:off x="-5781616" y="552635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rot="-1885381">
            <a:off x="13090393" y="7166729"/>
            <a:ext cx="1776375" cy="501826"/>
          </a:xfrm>
          <a:custGeom>
            <a:avLst/>
            <a:gdLst/>
            <a:ahLst/>
            <a:cxnLst/>
            <a:rect l="l" t="t" r="r" b="b"/>
            <a:pathLst>
              <a:path w="1776375" h="501826">
                <a:moveTo>
                  <a:pt x="0" y="0"/>
                </a:moveTo>
                <a:lnTo>
                  <a:pt x="1776375" y="0"/>
                </a:lnTo>
                <a:lnTo>
                  <a:pt x="1776375" y="501826"/>
                </a:lnTo>
                <a:lnTo>
                  <a:pt x="0" y="5018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4" name="Group 34"/>
          <p:cNvGrpSpPr/>
          <p:nvPr/>
        </p:nvGrpSpPr>
        <p:grpSpPr>
          <a:xfrm>
            <a:off x="10071706" y="4160922"/>
            <a:ext cx="2932415" cy="3046834"/>
            <a:chOff x="0" y="0"/>
            <a:chExt cx="1075555" cy="1117522"/>
          </a:xfrm>
        </p:grpSpPr>
        <p:sp>
          <p:nvSpPr>
            <p:cNvPr id="35" name="Freeform 35"/>
            <p:cNvSpPr/>
            <p:nvPr/>
          </p:nvSpPr>
          <p:spPr>
            <a:xfrm>
              <a:off x="0" y="0"/>
              <a:ext cx="1075555" cy="1117522"/>
            </a:xfrm>
            <a:custGeom>
              <a:avLst/>
              <a:gdLst/>
              <a:ahLst/>
              <a:cxnLst/>
              <a:rect l="l" t="t" r="r" b="b"/>
              <a:pathLst>
                <a:path w="1075555" h="1117522">
                  <a:moveTo>
                    <a:pt x="81844" y="0"/>
                  </a:moveTo>
                  <a:lnTo>
                    <a:pt x="993712" y="0"/>
                  </a:lnTo>
                  <a:cubicBezTo>
                    <a:pt x="1015418" y="0"/>
                    <a:pt x="1036235" y="8623"/>
                    <a:pt x="1051584" y="23971"/>
                  </a:cubicBezTo>
                  <a:cubicBezTo>
                    <a:pt x="1066932" y="39320"/>
                    <a:pt x="1075555" y="60137"/>
                    <a:pt x="1075555" y="81844"/>
                  </a:cubicBezTo>
                  <a:lnTo>
                    <a:pt x="1075555" y="1035679"/>
                  </a:lnTo>
                  <a:cubicBezTo>
                    <a:pt x="1075555" y="1057385"/>
                    <a:pt x="1066932" y="1078202"/>
                    <a:pt x="1051584" y="1093551"/>
                  </a:cubicBezTo>
                  <a:cubicBezTo>
                    <a:pt x="1036235" y="1108899"/>
                    <a:pt x="1015418" y="1117522"/>
                    <a:pt x="993712" y="1117522"/>
                  </a:cubicBezTo>
                  <a:lnTo>
                    <a:pt x="81844" y="1117522"/>
                  </a:lnTo>
                  <a:cubicBezTo>
                    <a:pt x="36643" y="1117522"/>
                    <a:pt x="0" y="1080880"/>
                    <a:pt x="0" y="1035679"/>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6" name="TextBox 36"/>
            <p:cNvSpPr txBox="1"/>
            <p:nvPr/>
          </p:nvSpPr>
          <p:spPr>
            <a:xfrm>
              <a:off x="0" y="-19050"/>
              <a:ext cx="1075555" cy="1136572"/>
            </a:xfrm>
            <a:prstGeom prst="rect">
              <a:avLst/>
            </a:prstGeom>
          </p:spPr>
          <p:txBody>
            <a:bodyPr lIns="50800" tIns="50800" rIns="50800" bIns="50800" rtlCol="0" anchor="ctr"/>
            <a:lstStyle/>
            <a:p>
              <a:pPr algn="ctr">
                <a:lnSpc>
                  <a:spcPts val="2860"/>
                </a:lnSpc>
              </a:pPr>
            </a:p>
          </p:txBody>
        </p:sp>
      </p:grpSp>
      <p:grpSp>
        <p:nvGrpSpPr>
          <p:cNvPr id="37" name="Group 37"/>
          <p:cNvGrpSpPr/>
          <p:nvPr/>
        </p:nvGrpSpPr>
        <p:grpSpPr>
          <a:xfrm>
            <a:off x="10071706" y="7311272"/>
            <a:ext cx="2932415" cy="847111"/>
            <a:chOff x="0" y="0"/>
            <a:chExt cx="1075555" cy="310705"/>
          </a:xfrm>
        </p:grpSpPr>
        <p:sp>
          <p:nvSpPr>
            <p:cNvPr id="38" name="Freeform 3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9" name="TextBox 3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40" name="TextBox 40"/>
          <p:cNvSpPr txBox="1"/>
          <p:nvPr/>
        </p:nvSpPr>
        <p:spPr>
          <a:xfrm>
            <a:off x="10259622" y="7481014"/>
            <a:ext cx="2556583" cy="458848"/>
          </a:xfrm>
          <a:prstGeom prst="rect">
            <a:avLst/>
          </a:prstGeom>
        </p:spPr>
        <p:txBody>
          <a:bodyPr lIns="0" tIns="0" rIns="0" bIns="0" rtlCol="0" anchor="t">
            <a:spAutoFit/>
          </a:bodyPr>
          <a:lstStyle/>
          <a:p>
            <a:pPr marL="0" lvl="0" indent="0" algn="ctr">
              <a:lnSpc>
                <a:spcPts val="3735"/>
              </a:lnSpc>
              <a:spcBef>
                <a:spcPct val="0"/>
              </a:spcBef>
            </a:pPr>
            <a:r>
              <a:rPr lang="en-US" sz="2710" spc="265">
                <a:solidFill>
                  <a:srgbClr val="231F20"/>
                </a:solidFill>
                <a:latin typeface="Oswald"/>
              </a:rPr>
              <a:t>SOCKET.IO</a:t>
            </a:r>
            <a:endParaRPr lang="en-US" sz="2710" spc="265">
              <a:solidFill>
                <a:srgbClr val="231F20"/>
              </a:solidFill>
              <a:latin typeface="Oswald"/>
            </a:endParaRPr>
          </a:p>
        </p:txBody>
      </p:sp>
      <p:sp>
        <p:nvSpPr>
          <p:cNvPr id="41" name="TextBox 41"/>
          <p:cNvSpPr txBox="1"/>
          <p:nvPr/>
        </p:nvSpPr>
        <p:spPr>
          <a:xfrm>
            <a:off x="10271731" y="4291913"/>
            <a:ext cx="2544474" cy="2915843"/>
          </a:xfrm>
          <a:prstGeom prst="rect">
            <a:avLst/>
          </a:prstGeom>
        </p:spPr>
        <p:txBody>
          <a:bodyPr lIns="0" tIns="0" rIns="0" bIns="0" rtlCol="0" anchor="t">
            <a:spAutoFit/>
          </a:bodyPr>
          <a:lstStyle/>
          <a:p>
            <a:pPr algn="ctr">
              <a:lnSpc>
                <a:spcPts val="1955"/>
              </a:lnSpc>
            </a:pPr>
            <a:r>
              <a:rPr lang="en-US" sz="1400">
                <a:solidFill>
                  <a:srgbClr val="100F0D"/>
                </a:solidFill>
                <a:latin typeface="Montserrat Light"/>
              </a:rPr>
              <a:t>Socket.IO: JavaScript library enabling real-time bidirectional communication between web clients and servers. Enhances interactivity and responsiveness, facilitating instant messaging, notifications, and live updates in social media applications.</a:t>
            </a:r>
            <a:endParaRPr lang="en-US" sz="1400">
              <a:solidFill>
                <a:srgbClr val="100F0D"/>
              </a:solidFill>
              <a:latin typeface="Montserrat Light"/>
            </a:endParaRPr>
          </a:p>
          <a:p>
            <a:pPr algn="ctr">
              <a:lnSpc>
                <a:spcPts val="1955"/>
              </a:lnSpc>
            </a:pPr>
            <a:endParaRPr lang="en-US" sz="1400">
              <a:solidFill>
                <a:srgbClr val="100F0D"/>
              </a:solidFill>
              <a:latin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34379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0" spc="924">
                <a:solidFill>
                  <a:srgbClr val="231F20"/>
                </a:solidFill>
                <a:latin typeface="Oswald Bold"/>
              </a:rPr>
              <a:t>DATA DICTIONARY</a:t>
            </a:r>
            <a:endParaRPr lang="en-US" sz="9430" spc="924">
              <a:solidFill>
                <a:srgbClr val="231F20"/>
              </a:solidFill>
              <a:latin typeface="Oswald Bold"/>
            </a:endParaRPr>
          </a:p>
        </p:txBody>
      </p:sp>
      <p:sp>
        <p:nvSpPr>
          <p:cNvPr id="6" name="TextBox 6"/>
          <p:cNvSpPr txBox="1"/>
          <p:nvPr/>
        </p:nvSpPr>
        <p:spPr>
          <a:xfrm>
            <a:off x="12475037" y="7781814"/>
            <a:ext cx="2974893" cy="520828"/>
          </a:xfrm>
          <a:prstGeom prst="rect">
            <a:avLst/>
          </a:prstGeom>
        </p:spPr>
        <p:txBody>
          <a:bodyPr lIns="0" tIns="0" rIns="0" bIns="0" rtlCol="0" anchor="t">
            <a:spAutoFit/>
          </a:bodyPr>
          <a:lstStyle/>
          <a:p>
            <a:pPr marL="0" lvl="0" indent="0" algn="ctr">
              <a:lnSpc>
                <a:spcPts val="4210"/>
              </a:lnSpc>
              <a:spcBef>
                <a:spcPct val="0"/>
              </a:spcBef>
            </a:pPr>
            <a:r>
              <a:rPr lang="en-US" sz="3050" spc="298">
                <a:solidFill>
                  <a:srgbClr val="FDFBFB"/>
                </a:solidFill>
                <a:latin typeface="Oswald"/>
                <a:ea typeface="Oswald"/>
              </a:rPr>
              <a:t>STRATEGY N°3</a:t>
            </a:r>
            <a:endParaRPr lang="en-US" sz="3050" spc="298">
              <a:solidFill>
                <a:srgbClr val="FDFBFB"/>
              </a:solidFill>
              <a:latin typeface="Oswald"/>
              <a:ea typeface="Oswald"/>
            </a:endParaRPr>
          </a:p>
        </p:txBody>
      </p:sp>
      <p:pic>
        <p:nvPicPr>
          <p:cNvPr id="7" name="Picture 6"/>
          <p:cNvPicPr>
            <a:picLocks noChangeAspect="1"/>
          </p:cNvPicPr>
          <p:nvPr/>
        </p:nvPicPr>
        <p:blipFill>
          <a:blip r:embed="rId4"/>
          <a:stretch>
            <a:fillRect/>
          </a:stretch>
        </p:blipFill>
        <p:spPr>
          <a:xfrm>
            <a:off x="1295400" y="2400300"/>
            <a:ext cx="16021050" cy="7324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0" y="4009263"/>
            <a:ext cx="18288000" cy="2706624"/>
          </a:xfrm>
          <a:custGeom>
            <a:avLst/>
            <a:gdLst/>
            <a:ahLst/>
            <a:cxnLst/>
            <a:rect l="l" t="t" r="r" b="b"/>
            <a:pathLst>
              <a:path w="18288000" h="2706624">
                <a:moveTo>
                  <a:pt x="0" y="0"/>
                </a:moveTo>
                <a:lnTo>
                  <a:pt x="18288000" y="0"/>
                </a:lnTo>
                <a:lnTo>
                  <a:pt x="18288000" y="2706624"/>
                </a:lnTo>
                <a:lnTo>
                  <a:pt x="0" y="2706624"/>
                </a:lnTo>
                <a:lnTo>
                  <a:pt x="0" y="0"/>
                </a:lnTo>
                <a:close/>
              </a:path>
            </a:pathLst>
          </a:custGeom>
          <a:blipFill>
            <a:blip r:embed="rId2"/>
            <a:stretch>
              <a:fillRect/>
            </a:stretch>
          </a:blipFill>
        </p:spPr>
      </p:sp>
      <p:sp>
        <p:nvSpPr>
          <p:cNvPr id="11" name="TextBox 11"/>
          <p:cNvSpPr txBox="1"/>
          <p:nvPr/>
        </p:nvSpPr>
        <p:spPr>
          <a:xfrm>
            <a:off x="337682" y="1106332"/>
            <a:ext cx="11678293" cy="1594138"/>
          </a:xfrm>
          <a:prstGeom prst="rect">
            <a:avLst/>
          </a:prstGeom>
        </p:spPr>
        <p:txBody>
          <a:bodyPr lIns="0" tIns="0" rIns="0" bIns="0" rtlCol="0" anchor="t">
            <a:spAutoFit/>
          </a:bodyPr>
          <a:lstStyle/>
          <a:p>
            <a:pPr marL="0" lvl="0" indent="0">
              <a:lnSpc>
                <a:spcPts val="13015"/>
              </a:lnSpc>
              <a:spcBef>
                <a:spcPct val="0"/>
              </a:spcBef>
            </a:pPr>
            <a:r>
              <a:rPr lang="en-US" sz="9430" spc="924">
                <a:solidFill>
                  <a:srgbClr val="231F20"/>
                </a:solidFill>
                <a:latin typeface="Oswald Bold"/>
              </a:rPr>
              <a:t>USE CASE DIAGRAM</a:t>
            </a:r>
            <a:endParaRPr lang="en-US" sz="9430" spc="924">
              <a:solidFill>
                <a:srgbClr val="231F20"/>
              </a:solidFill>
              <a:latin typeface="Oswald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3879925" y="1432213"/>
            <a:ext cx="11959202" cy="8854787"/>
          </a:xfrm>
          <a:custGeom>
            <a:avLst/>
            <a:gdLst/>
            <a:ahLst/>
            <a:cxnLst/>
            <a:rect l="l" t="t" r="r" b="b"/>
            <a:pathLst>
              <a:path w="11959202" h="8854787">
                <a:moveTo>
                  <a:pt x="0" y="0"/>
                </a:moveTo>
                <a:lnTo>
                  <a:pt x="11959202" y="0"/>
                </a:lnTo>
                <a:lnTo>
                  <a:pt x="11959202" y="8854787"/>
                </a:lnTo>
                <a:lnTo>
                  <a:pt x="0" y="8854787"/>
                </a:lnTo>
                <a:lnTo>
                  <a:pt x="0" y="0"/>
                </a:lnTo>
                <a:close/>
              </a:path>
            </a:pathLst>
          </a:custGeom>
          <a:blipFill>
            <a:blip r:embed="rId2"/>
            <a:stretch>
              <a:fillRect/>
            </a:stretch>
          </a:blipFill>
        </p:spPr>
      </p:sp>
      <p:sp>
        <p:nvSpPr>
          <p:cNvPr id="11" name="TextBox 11"/>
          <p:cNvSpPr txBox="1"/>
          <p:nvPr/>
        </p:nvSpPr>
        <p:spPr>
          <a:xfrm>
            <a:off x="42545" y="-161925"/>
            <a:ext cx="1824545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a:rPr>
              <a:t>FLOWCHART DIAGRAM</a:t>
            </a:r>
            <a:endParaRPr lang="en-US" sz="6000" spc="924">
              <a:solidFill>
                <a:srgbClr val="231F20"/>
              </a:solidFill>
              <a:latin typeface="Oswald Bold"/>
            </a:endParaRPr>
          </a:p>
        </p:txBody>
      </p:sp>
      <p:sp>
        <p:nvSpPr>
          <p:cNvPr id="12" name="Rectangles 11"/>
          <p:cNvSpPr/>
          <p:nvPr/>
        </p:nvSpPr>
        <p:spPr>
          <a:xfrm>
            <a:off x="7086600" y="1485900"/>
            <a:ext cx="25146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7315200" y="1638300"/>
            <a:ext cx="2140585" cy="429895"/>
          </a:xfrm>
          <a:prstGeom prst="rect">
            <a:avLst/>
          </a:prstGeom>
          <a:noFill/>
        </p:spPr>
        <p:txBody>
          <a:bodyPr wrap="none" rtlCol="0">
            <a:spAutoFit/>
          </a:bodyPr>
          <a:p>
            <a:r>
              <a:rPr lang="en-US" sz="2200"/>
              <a:t>Shivam Social</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1"/>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1"/>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4305401" y="1318736"/>
            <a:ext cx="9871173" cy="8968264"/>
          </a:xfrm>
          <a:custGeom>
            <a:avLst/>
            <a:gdLst/>
            <a:ahLst/>
            <a:cxnLst/>
            <a:rect l="l" t="t" r="r" b="b"/>
            <a:pathLst>
              <a:path w="9871173" h="8968264">
                <a:moveTo>
                  <a:pt x="0" y="0"/>
                </a:moveTo>
                <a:lnTo>
                  <a:pt x="9871173" y="0"/>
                </a:lnTo>
                <a:lnTo>
                  <a:pt x="9871173" y="8968264"/>
                </a:lnTo>
                <a:lnTo>
                  <a:pt x="0" y="8968264"/>
                </a:lnTo>
                <a:lnTo>
                  <a:pt x="0" y="0"/>
                </a:lnTo>
                <a:close/>
              </a:path>
            </a:pathLst>
          </a:custGeom>
          <a:blipFill>
            <a:blip r:embed="rId2"/>
            <a:stretch>
              <a:fillRect t="-215" b="-215"/>
            </a:stretch>
          </a:blipFill>
        </p:spPr>
      </p:sp>
      <p:sp>
        <p:nvSpPr>
          <p:cNvPr id="11" name="TextBox 11"/>
          <p:cNvSpPr txBox="1"/>
          <p:nvPr/>
        </p:nvSpPr>
        <p:spPr>
          <a:xfrm>
            <a:off x="13335" y="-161925"/>
            <a:ext cx="18274665" cy="1668780"/>
          </a:xfrm>
          <a:prstGeom prst="rect">
            <a:avLst/>
          </a:prstGeom>
        </p:spPr>
        <p:txBody>
          <a:bodyPr wrap="square" lIns="0" tIns="0" rIns="0" bIns="0" rtlCol="0" anchor="t">
            <a:spAutoFit/>
          </a:bodyPr>
          <a:lstStyle/>
          <a:p>
            <a:pPr marL="0" lvl="0" indent="0" algn="ctr">
              <a:lnSpc>
                <a:spcPts val="13015"/>
              </a:lnSpc>
              <a:spcBef>
                <a:spcPct val="0"/>
              </a:spcBef>
            </a:pPr>
            <a:r>
              <a:rPr lang="en-US" sz="6000" spc="924">
                <a:solidFill>
                  <a:srgbClr val="231F20"/>
                </a:solidFill>
                <a:latin typeface="Oswald Bold"/>
              </a:rPr>
              <a:t>CLASS DIAGRAM</a:t>
            </a:r>
            <a:endParaRPr lang="en-US" sz="6000" spc="924">
              <a:solidFill>
                <a:srgbClr val="231F20"/>
              </a:solidFill>
              <a:latin typeface="Oswald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3835</Words>
  <Application>WPS Presentation</Application>
  <PresentationFormat>Custom</PresentationFormat>
  <Paragraphs>133</Paragraphs>
  <Slides>21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SimSun</vt:lpstr>
      <vt:lpstr>Wingdings</vt:lpstr>
      <vt:lpstr>Nimbus Roman No9 L</vt:lpstr>
      <vt:lpstr>Oswald Bold</vt:lpstr>
      <vt:lpstr>Gubbi</vt:lpstr>
      <vt:lpstr>Montserrat Classic Bold</vt:lpstr>
      <vt:lpstr>DM Sans</vt:lpstr>
      <vt:lpstr>Oswald Bold Italics</vt:lpstr>
      <vt:lpstr>Oswald</vt:lpstr>
      <vt:lpstr>Montserrat Light</vt:lpstr>
      <vt:lpstr>Microsoft YaHei</vt:lpstr>
      <vt:lpstr>Droid Sans Fallback</vt:lpstr>
      <vt:lpstr>Arial Unicode MS</vt:lpstr>
      <vt:lpstr>Calibri</vt:lpstr>
      <vt:lpstr>DejaVu Sans</vt:lpstr>
      <vt:lpstr>DM Sans Bold</vt:lpstr>
      <vt:lpstr>DM Sans Italics</vt:lpstr>
      <vt:lpstr>Abyssinica SIL</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Admin</dc:creator>
  <cp:lastModifiedBy>varunsalat</cp:lastModifiedBy>
  <cp:revision>7</cp:revision>
  <dcterms:created xsi:type="dcterms:W3CDTF">2024-07-13T06:03:04Z</dcterms:created>
  <dcterms:modified xsi:type="dcterms:W3CDTF">2024-07-13T06:03:04Z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