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3.svg" ContentType="image/svg+xml"/>
  <Override PartName="/ppt/media/image15.svg" ContentType="image/svg+xml"/>
  <Override PartName="/ppt/media/image18.svg" ContentType="image/svg+xml"/>
  <Override PartName="/ppt/media/image3.svg" ContentType="image/svg+xml"/>
  <Override PartName="/ppt/media/image31.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3"/>
    <p:sldId id="258" r:id="rId4"/>
    <p:sldId id="260" r:id="rId5"/>
    <p:sldId id="261" r:id="rId6"/>
    <p:sldId id="262" r:id="rId7"/>
    <p:sldId id="283" r:id="rId8"/>
    <p:sldId id="285"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Lst>
  <p:sldSz cx="18288000" cy="10287000"/>
  <p:notesSz cx="6858000" cy="9144000"/>
  <p:embeddedFontLst>
    <p:embeddedFont>
      <p:font typeface="Oswald Bold" panose="00000800000000000000"/>
      <p:bold r:id="rId30"/>
    </p:embeddedFont>
    <p:embeddedFont>
      <p:font typeface="Montserrat Classic Bold" panose="00000800000000000000"/>
      <p:bold r:id="rId31"/>
    </p:embeddedFont>
    <p:embeddedFont>
      <p:font typeface="DM Sans"/>
      <p:regular r:id="rId32"/>
      <p:bold r:id="rId33"/>
      <p:italic r:id="rId34"/>
      <p:boldItalic r:id="rId35"/>
    </p:embeddedFont>
    <p:embeddedFont>
      <p:font typeface="Oswald" panose="00000500000000000000"/>
      <p:regular r:id="rId36"/>
    </p:embeddedFont>
    <p:embeddedFont>
      <p:font typeface="Montserrat Light" panose="00000400000000000000"/>
      <p:regular r:id="rId37"/>
      <p:italic r:id="rId38"/>
    </p:embeddedFont>
    <p:embeddedFont>
      <p:font typeface="Calibri" panose="020F0502020204030204" charset="0"/>
      <p:regular r:id="rId39"/>
      <p:bold r:id="rId40"/>
      <p:italic r:id="rId41"/>
      <p:boldItalic r:id="rId42"/>
    </p:embeddedFont>
    <p:embeddedFont>
      <p:font typeface="DM Sans Bold"/>
      <p:bold r:id="rId43"/>
    </p:embeddedFont>
    <p:embeddedFont>
      <p:font typeface="DM Sans Italics"/>
      <p: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2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931" y="29"/>
      </p:cViewPr>
      <p:guideLst>
        <p:guide orient="horz" pos="2152"/>
        <p:guide pos="28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2.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11.svg"/><Relationship Id="rId8" Type="http://schemas.openxmlformats.org/officeDocument/2006/relationships/image" Target="../media/image10.png"/><Relationship Id="rId7" Type="http://schemas.openxmlformats.org/officeDocument/2006/relationships/image" Target="../media/image9.sv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4" Type="http://schemas.openxmlformats.org/officeDocument/2006/relationships/slideLayout" Target="../slideLayouts/slideLayout7.xml"/><Relationship Id="rId13" Type="http://schemas.openxmlformats.org/officeDocument/2006/relationships/image" Target="../media/image3.svg"/><Relationship Id="rId12" Type="http://schemas.openxmlformats.org/officeDocument/2006/relationships/image" Target="../media/image2.png"/><Relationship Id="rId11" Type="http://schemas.openxmlformats.org/officeDocument/2006/relationships/image" Target="../media/image13.svg"/><Relationship Id="rId10" Type="http://schemas.openxmlformats.org/officeDocument/2006/relationships/image" Target="../media/image1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png"/><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png"/><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1.svg"/><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3.sv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60"/>
                </a:lnSpc>
              </a:pPr>
            </a:p>
          </p:txBody>
        </p:sp>
      </p:grpSp>
      <p:sp>
        <p:nvSpPr>
          <p:cNvPr id="10" name="TextBox 10"/>
          <p:cNvSpPr txBox="1"/>
          <p:nvPr/>
        </p:nvSpPr>
        <p:spPr>
          <a:xfrm>
            <a:off x="4281945" y="3346335"/>
            <a:ext cx="9815307" cy="3818866"/>
          </a:xfrm>
          <a:prstGeom prst="rect">
            <a:avLst/>
          </a:prstGeom>
        </p:spPr>
        <p:txBody>
          <a:bodyPr lIns="0" tIns="0" rIns="0" bIns="0" rtlCol="0" anchor="t">
            <a:spAutoFit/>
          </a:bodyPr>
          <a:lstStyle/>
          <a:p>
            <a:pPr algn="ctr">
              <a:lnSpc>
                <a:spcPct val="150000"/>
              </a:lnSpc>
            </a:pPr>
            <a:r>
              <a:rPr lang="en-US" sz="8800" spc="1610" dirty="0">
                <a:solidFill>
                  <a:srgbClr val="231F20"/>
                </a:solidFill>
                <a:latin typeface="Oswald Bold" panose="00000800000000000000"/>
              </a:rPr>
              <a:t>SOCIAL MEDIA APP</a:t>
            </a:r>
            <a:endParaRPr lang="en-US" sz="8800" spc="1610" dirty="0">
              <a:solidFill>
                <a:srgbClr val="231F20"/>
              </a:solidFill>
              <a:latin typeface="Oswald Bold" panose="00000800000000000000"/>
            </a:endParaRPr>
          </a:p>
        </p:txBody>
      </p:sp>
      <p:sp>
        <p:nvSpPr>
          <p:cNvPr id="12" name="TextBox 12"/>
          <p:cNvSpPr txBox="1"/>
          <p:nvPr/>
        </p:nvSpPr>
        <p:spPr>
          <a:xfrm>
            <a:off x="2719596" y="7482578"/>
            <a:ext cx="12848809" cy="896336"/>
          </a:xfrm>
          <a:prstGeom prst="rect">
            <a:avLst/>
          </a:prstGeom>
        </p:spPr>
        <p:txBody>
          <a:bodyPr lIns="0" tIns="0" rIns="0" bIns="0" rtlCol="0" anchor="t">
            <a:spAutoFit/>
          </a:bodyPr>
          <a:lstStyle/>
          <a:p>
            <a:pPr algn="ctr">
              <a:lnSpc>
                <a:spcPts val="3660"/>
              </a:lnSpc>
            </a:pPr>
            <a:r>
              <a:rPr lang="en-US" sz="2655" spc="140" dirty="0">
                <a:solidFill>
                  <a:srgbClr val="231F20"/>
                </a:solidFill>
                <a:latin typeface="Montserrat Classic Bold" panose="00000800000000000000"/>
              </a:rPr>
              <a:t>DESIGNED BY: </a:t>
            </a:r>
            <a:endParaRPr lang="en-US" sz="2655" spc="140" dirty="0">
              <a:solidFill>
                <a:srgbClr val="231F20"/>
              </a:solidFill>
              <a:latin typeface="Montserrat Classic Bold" panose="00000800000000000000"/>
            </a:endParaRPr>
          </a:p>
          <a:p>
            <a:pPr algn="ctr">
              <a:lnSpc>
                <a:spcPts val="3660"/>
              </a:lnSpc>
            </a:pPr>
            <a:r>
              <a:rPr lang="en-US" sz="2655" spc="140" dirty="0">
                <a:solidFill>
                  <a:srgbClr val="231F20"/>
                </a:solidFill>
                <a:latin typeface="Montserrat Classic Bold" panose="00000800000000000000"/>
              </a:rPr>
              <a:t>Enrollment: </a:t>
            </a:r>
            <a:endParaRPr lang="en-US" sz="2655" spc="140" dirty="0">
              <a:solidFill>
                <a:srgbClr val="231F20"/>
              </a:solidFill>
              <a:latin typeface="Montserrat Classic Bold"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3879925" y="1432213"/>
            <a:ext cx="11959202" cy="8854787"/>
          </a:xfrm>
          <a:custGeom>
            <a:avLst/>
            <a:gdLst/>
            <a:ahLst/>
            <a:cxnLst/>
            <a:rect l="l" t="t" r="r" b="b"/>
            <a:pathLst>
              <a:path w="11959202" h="8854787">
                <a:moveTo>
                  <a:pt x="0" y="0"/>
                </a:moveTo>
                <a:lnTo>
                  <a:pt x="11959202" y="0"/>
                </a:lnTo>
                <a:lnTo>
                  <a:pt x="11959202" y="8854787"/>
                </a:lnTo>
                <a:lnTo>
                  <a:pt x="0" y="8854787"/>
                </a:lnTo>
                <a:lnTo>
                  <a:pt x="0" y="0"/>
                </a:lnTo>
                <a:close/>
              </a:path>
            </a:pathLst>
          </a:custGeom>
          <a:blipFill>
            <a:blip r:embed="rId2"/>
            <a:stretch>
              <a:fillRect/>
            </a:stretch>
          </a:blipFill>
        </p:spPr>
      </p:sp>
      <p:sp>
        <p:nvSpPr>
          <p:cNvPr id="11" name="TextBox 11"/>
          <p:cNvSpPr txBox="1"/>
          <p:nvPr/>
        </p:nvSpPr>
        <p:spPr>
          <a:xfrm>
            <a:off x="42545" y="-161925"/>
            <a:ext cx="18245455"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FLOWCHART DIAGRAM</a:t>
            </a:r>
            <a:endParaRPr lang="en-US" sz="6000" spc="924">
              <a:solidFill>
                <a:srgbClr val="231F20"/>
              </a:solidFill>
              <a:latin typeface="Oswald Bold" panose="00000800000000000000"/>
            </a:endParaRPr>
          </a:p>
        </p:txBody>
      </p:sp>
      <p:sp>
        <p:nvSpPr>
          <p:cNvPr id="12" name="Rectangles 11"/>
          <p:cNvSpPr/>
          <p:nvPr/>
        </p:nvSpPr>
        <p:spPr>
          <a:xfrm>
            <a:off x="7086600" y="1485900"/>
            <a:ext cx="25146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7315200" y="1638300"/>
            <a:ext cx="2140585" cy="429895"/>
          </a:xfrm>
          <a:prstGeom prst="rect">
            <a:avLst/>
          </a:prstGeom>
          <a:noFill/>
        </p:spPr>
        <p:txBody>
          <a:bodyPr wrap="none" rtlCol="0">
            <a:spAutoFit/>
          </a:bodyPr>
          <a:p>
            <a:r>
              <a:rPr lang="en-US" sz="2200"/>
              <a:t>Shivam Social</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4305401" y="1318736"/>
            <a:ext cx="9871173" cy="8968264"/>
          </a:xfrm>
          <a:custGeom>
            <a:avLst/>
            <a:gdLst/>
            <a:ahLst/>
            <a:cxnLst/>
            <a:rect l="l" t="t" r="r" b="b"/>
            <a:pathLst>
              <a:path w="9871173" h="8968264">
                <a:moveTo>
                  <a:pt x="0" y="0"/>
                </a:moveTo>
                <a:lnTo>
                  <a:pt x="9871173" y="0"/>
                </a:lnTo>
                <a:lnTo>
                  <a:pt x="9871173" y="8968264"/>
                </a:lnTo>
                <a:lnTo>
                  <a:pt x="0" y="8968264"/>
                </a:lnTo>
                <a:lnTo>
                  <a:pt x="0" y="0"/>
                </a:lnTo>
                <a:close/>
              </a:path>
            </a:pathLst>
          </a:custGeom>
          <a:blipFill>
            <a:blip r:embed="rId2"/>
            <a:stretch>
              <a:fillRect t="-215" b="-215"/>
            </a:stretch>
          </a:blipFill>
        </p:spPr>
      </p:sp>
      <p:sp>
        <p:nvSpPr>
          <p:cNvPr id="11" name="TextBox 11"/>
          <p:cNvSpPr txBox="1"/>
          <p:nvPr/>
        </p:nvSpPr>
        <p:spPr>
          <a:xfrm>
            <a:off x="13335" y="-161925"/>
            <a:ext cx="18274665"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CLASS DIAGRAM</a:t>
            </a:r>
            <a:endParaRPr lang="en-US" sz="6000" spc="924">
              <a:solidFill>
                <a:srgbClr val="231F20"/>
              </a:solidFill>
              <a:latin typeface="Oswald Bold" panose="000008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0" y="2160604"/>
            <a:ext cx="18288000" cy="8126396"/>
          </a:xfrm>
          <a:custGeom>
            <a:avLst/>
            <a:gdLst/>
            <a:ahLst/>
            <a:cxnLst/>
            <a:rect l="l" t="t" r="r" b="b"/>
            <a:pathLst>
              <a:path w="18288000" h="8126396">
                <a:moveTo>
                  <a:pt x="0" y="0"/>
                </a:moveTo>
                <a:lnTo>
                  <a:pt x="18288000" y="0"/>
                </a:lnTo>
                <a:lnTo>
                  <a:pt x="18288000" y="8126396"/>
                </a:lnTo>
                <a:lnTo>
                  <a:pt x="0" y="8126396"/>
                </a:lnTo>
                <a:lnTo>
                  <a:pt x="0" y="0"/>
                </a:lnTo>
                <a:close/>
              </a:path>
            </a:pathLst>
          </a:custGeom>
          <a:blipFill>
            <a:blip r:embed="rId2"/>
            <a:stretch>
              <a:fillRect/>
            </a:stretch>
          </a:blipFill>
        </p:spPr>
      </p:sp>
      <p:sp>
        <p:nvSpPr>
          <p:cNvPr id="11" name="TextBox 11"/>
          <p:cNvSpPr txBox="1"/>
          <p:nvPr/>
        </p:nvSpPr>
        <p:spPr>
          <a:xfrm>
            <a:off x="0" y="-161925"/>
            <a:ext cx="18288000"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CLASS DIAGRAM</a:t>
            </a:r>
            <a:endParaRPr lang="en-US" sz="6000" spc="924">
              <a:solidFill>
                <a:srgbClr val="231F20"/>
              </a:solidFill>
              <a:latin typeface="Oswald Bold" panose="000008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523117" y="1801177"/>
            <a:ext cx="17259300" cy="8485822"/>
          </a:xfrm>
          <a:custGeom>
            <a:avLst/>
            <a:gdLst/>
            <a:ahLst/>
            <a:cxnLst/>
            <a:rect l="l" t="t" r="r" b="b"/>
            <a:pathLst>
              <a:path w="17259300" h="8485822">
                <a:moveTo>
                  <a:pt x="0" y="0"/>
                </a:moveTo>
                <a:lnTo>
                  <a:pt x="17259300" y="0"/>
                </a:lnTo>
                <a:lnTo>
                  <a:pt x="17259300" y="8485823"/>
                </a:lnTo>
                <a:lnTo>
                  <a:pt x="0" y="8485823"/>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PROJECT IMAGES</a:t>
            </a:r>
            <a:endParaRPr lang="en-US" sz="6000" spc="924">
              <a:solidFill>
                <a:srgbClr val="231F20"/>
              </a:solidFill>
              <a:latin typeface="Oswald Bold" panose="000008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619986" y="1931986"/>
            <a:ext cx="17065561" cy="8355014"/>
          </a:xfrm>
          <a:custGeom>
            <a:avLst/>
            <a:gdLst/>
            <a:ahLst/>
            <a:cxnLst/>
            <a:rect l="l" t="t" r="r" b="b"/>
            <a:pathLst>
              <a:path w="17065561" h="8355014">
                <a:moveTo>
                  <a:pt x="0" y="0"/>
                </a:moveTo>
                <a:lnTo>
                  <a:pt x="17065561" y="0"/>
                </a:lnTo>
                <a:lnTo>
                  <a:pt x="17065561" y="8355014"/>
                </a:lnTo>
                <a:lnTo>
                  <a:pt x="0" y="8355014"/>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PROJECT IMAGES</a:t>
            </a:r>
            <a:endParaRPr lang="en-US" sz="6000" spc="924">
              <a:solidFill>
                <a:srgbClr val="231F20"/>
              </a:solidFill>
              <a:latin typeface="Oswald Bold" panose="000008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PROJECT IMAGES</a:t>
            </a:r>
            <a:endParaRPr lang="en-US" sz="6000" spc="924">
              <a:solidFill>
                <a:srgbClr val="231F20"/>
              </a:solidFill>
              <a:latin typeface="Oswald Bold" panose="00000800000000000000"/>
            </a:endParaRPr>
          </a:p>
        </p:txBody>
      </p:sp>
      <p:pic>
        <p:nvPicPr>
          <p:cNvPr id="7" name="Picture 6"/>
          <p:cNvPicPr>
            <a:picLocks noChangeAspect="1"/>
          </p:cNvPicPr>
          <p:nvPr/>
        </p:nvPicPr>
        <p:blipFill>
          <a:blip r:embed="rId3"/>
          <a:stretch>
            <a:fillRect/>
          </a:stretch>
        </p:blipFill>
        <p:spPr>
          <a:xfrm>
            <a:off x="890270" y="1457325"/>
            <a:ext cx="16506825" cy="8743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PROJECT IMAGES</a:t>
            </a:r>
            <a:endParaRPr lang="en-US" sz="6000" spc="924">
              <a:solidFill>
                <a:srgbClr val="231F20"/>
              </a:solidFill>
              <a:latin typeface="Oswald Bold" panose="00000800000000000000"/>
            </a:endParaRPr>
          </a:p>
        </p:txBody>
      </p:sp>
      <p:pic>
        <p:nvPicPr>
          <p:cNvPr id="6" name="Picture 5"/>
          <p:cNvPicPr>
            <a:picLocks noChangeAspect="1"/>
          </p:cNvPicPr>
          <p:nvPr/>
        </p:nvPicPr>
        <p:blipFill>
          <a:blip r:embed="rId3"/>
          <a:stretch>
            <a:fillRect/>
          </a:stretch>
        </p:blipFill>
        <p:spPr>
          <a:xfrm>
            <a:off x="914400" y="1257300"/>
            <a:ext cx="16506825" cy="87439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751889" y="2104691"/>
            <a:ext cx="16784223" cy="8182309"/>
          </a:xfrm>
          <a:custGeom>
            <a:avLst/>
            <a:gdLst/>
            <a:ahLst/>
            <a:cxnLst/>
            <a:rect l="l" t="t" r="r" b="b"/>
            <a:pathLst>
              <a:path w="16784223" h="8182309">
                <a:moveTo>
                  <a:pt x="0" y="0"/>
                </a:moveTo>
                <a:lnTo>
                  <a:pt x="16784222" y="0"/>
                </a:lnTo>
                <a:lnTo>
                  <a:pt x="16784222" y="8182309"/>
                </a:lnTo>
                <a:lnTo>
                  <a:pt x="0" y="8182309"/>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PROJECT IMAGES</a:t>
            </a:r>
            <a:endParaRPr lang="en-US" sz="6000" spc="924">
              <a:solidFill>
                <a:srgbClr val="231F20"/>
              </a:solidFill>
              <a:latin typeface="Oswald Bold" panose="000008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766260" y="2092523"/>
            <a:ext cx="16755480" cy="8194477"/>
          </a:xfrm>
          <a:custGeom>
            <a:avLst/>
            <a:gdLst/>
            <a:ahLst/>
            <a:cxnLst/>
            <a:rect l="l" t="t" r="r" b="b"/>
            <a:pathLst>
              <a:path w="16755480" h="8194477">
                <a:moveTo>
                  <a:pt x="0" y="0"/>
                </a:moveTo>
                <a:lnTo>
                  <a:pt x="16755480" y="0"/>
                </a:lnTo>
                <a:lnTo>
                  <a:pt x="16755480" y="8194477"/>
                </a:lnTo>
                <a:lnTo>
                  <a:pt x="0" y="8194477"/>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PROJECT IMAGES</a:t>
            </a:r>
            <a:endParaRPr lang="en-US" sz="6000" spc="924">
              <a:solidFill>
                <a:srgbClr val="231F20"/>
              </a:solidFill>
              <a:latin typeface="Oswald Bold" panose="000008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5" name="Group 5"/>
          <p:cNvGrpSpPr/>
          <p:nvPr/>
        </p:nvGrpSpPr>
        <p:grpSpPr>
          <a:xfrm>
            <a:off x="11900353" y="4678112"/>
            <a:ext cx="4113179" cy="4087473"/>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3"/>
            <a:stretch>
              <a:fillRect t="-86495"/>
            </a:stretch>
          </a:blipFill>
        </p:spPr>
      </p:sp>
      <p:grpSp>
        <p:nvGrpSpPr>
          <p:cNvPr id="9" name="Group 9"/>
          <p:cNvGrpSpPr/>
          <p:nvPr/>
        </p:nvGrpSpPr>
        <p:grpSpPr>
          <a:xfrm>
            <a:off x="7095033" y="4678112"/>
            <a:ext cx="4113179" cy="4087473"/>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13" name="Group 13"/>
          <p:cNvGrpSpPr/>
          <p:nvPr/>
        </p:nvGrpSpPr>
        <p:grpSpPr>
          <a:xfrm>
            <a:off x="2289311" y="4678112"/>
            <a:ext cx="4113179" cy="4087473"/>
            <a:chOff x="0" y="0"/>
            <a:chExt cx="1279723" cy="1271725"/>
          </a:xfrm>
        </p:grpSpPr>
        <p:sp>
          <p:nvSpPr>
            <p:cNvPr id="14" name="Freeform 1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5" name="TextBox 15"/>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6" name="TextBox 16"/>
          <p:cNvSpPr txBox="1"/>
          <p:nvPr/>
        </p:nvSpPr>
        <p:spPr>
          <a:xfrm>
            <a:off x="2343797" y="1155414"/>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LIMITATION</a:t>
            </a:r>
            <a:endParaRPr lang="en-US" sz="6000" spc="924">
              <a:solidFill>
                <a:srgbClr val="231F20"/>
              </a:solidFill>
              <a:latin typeface="Oswald Bold" panose="00000800000000000000"/>
            </a:endParaRPr>
          </a:p>
        </p:txBody>
      </p:sp>
      <p:sp>
        <p:nvSpPr>
          <p:cNvPr id="17" name="TextBox 17"/>
          <p:cNvSpPr txBox="1"/>
          <p:nvPr/>
        </p:nvSpPr>
        <p:spPr>
          <a:xfrm>
            <a:off x="2574589" y="5105400"/>
            <a:ext cx="3542623" cy="238530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Scalability: MERN stack may struggle to handle increased user load efficiently as the application grows.</a:t>
            </a:r>
            <a:endParaRPr lang="en-US" sz="2320" spc="227">
              <a:solidFill>
                <a:srgbClr val="FFFBFB"/>
              </a:solidFill>
              <a:latin typeface="DM Sans"/>
            </a:endParaRPr>
          </a:p>
        </p:txBody>
      </p:sp>
      <p:sp>
        <p:nvSpPr>
          <p:cNvPr id="18" name="TextBox 18"/>
          <p:cNvSpPr txBox="1"/>
          <p:nvPr/>
        </p:nvSpPr>
        <p:spPr>
          <a:xfrm>
            <a:off x="7372688" y="5105400"/>
            <a:ext cx="3542623" cy="278535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Security: Robust security measures must be implemented separately to protect user data from various threats.</a:t>
            </a:r>
            <a:endParaRPr lang="en-US" sz="2320" spc="227">
              <a:solidFill>
                <a:srgbClr val="FFFBFB"/>
              </a:solidFill>
              <a:latin typeface="DM Sans"/>
            </a:endParaRPr>
          </a:p>
        </p:txBody>
      </p:sp>
      <p:sp>
        <p:nvSpPr>
          <p:cNvPr id="19" name="TextBox 19"/>
          <p:cNvSpPr txBox="1"/>
          <p:nvPr/>
        </p:nvSpPr>
        <p:spPr>
          <a:xfrm>
            <a:off x="12178209" y="5105400"/>
            <a:ext cx="3542623" cy="278535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Real-time Communication: Ensuring efficient real-time chat functionality can be challenging, especially at scale.</a:t>
            </a:r>
            <a:endParaRPr lang="en-US" sz="2320" spc="227">
              <a:solidFill>
                <a:srgbClr val="FFFBFB"/>
              </a:solidFill>
              <a:latin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5307472" y="8406216"/>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024816" y="7287032"/>
            <a:ext cx="2238367" cy="2238367"/>
          </a:xfrm>
          <a:custGeom>
            <a:avLst/>
            <a:gdLst/>
            <a:ahLst/>
            <a:cxnLst/>
            <a:rect l="l" t="t" r="r" b="b"/>
            <a:pathLst>
              <a:path w="2238367" h="2238367">
                <a:moveTo>
                  <a:pt x="0" y="0"/>
                </a:moveTo>
                <a:lnTo>
                  <a:pt x="2238368" y="0"/>
                </a:lnTo>
                <a:lnTo>
                  <a:pt x="2238368"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663659" y="7857887"/>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274579" y="8910428"/>
            <a:ext cx="2238367" cy="2238367"/>
          </a:xfrm>
          <a:custGeom>
            <a:avLst/>
            <a:gdLst/>
            <a:ahLst/>
            <a:cxnLst/>
            <a:rect l="l" t="t" r="r" b="b"/>
            <a:pathLst>
              <a:path w="2238367" h="2238367">
                <a:moveTo>
                  <a:pt x="0" y="0"/>
                </a:moveTo>
                <a:lnTo>
                  <a:pt x="2238367" y="0"/>
                </a:lnTo>
                <a:lnTo>
                  <a:pt x="2238367" y="2238367"/>
                </a:lnTo>
                <a:lnTo>
                  <a:pt x="0" y="22383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4693037" y="9167816"/>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177874" y="9681487"/>
            <a:ext cx="1268693" cy="1211025"/>
          </a:xfrm>
          <a:custGeom>
            <a:avLst/>
            <a:gdLst/>
            <a:ahLst/>
            <a:cxnLst/>
            <a:rect l="l" t="t" r="r" b="b"/>
            <a:pathLst>
              <a:path w="1268693" h="1211025">
                <a:moveTo>
                  <a:pt x="0" y="0"/>
                </a:moveTo>
                <a:lnTo>
                  <a:pt x="1268693" y="0"/>
                </a:lnTo>
                <a:lnTo>
                  <a:pt x="1268693" y="1211026"/>
                </a:lnTo>
                <a:lnTo>
                  <a:pt x="0" y="12110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1841360" y="9469056"/>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2887170" y="1277407"/>
            <a:ext cx="11552977" cy="1166783"/>
          </a:xfrm>
          <a:prstGeom prst="rect">
            <a:avLst/>
          </a:prstGeom>
        </p:spPr>
        <p:txBody>
          <a:bodyPr lIns="0" tIns="0" rIns="0" bIns="0" rtlCol="0" anchor="t">
            <a:spAutoFit/>
          </a:bodyPr>
          <a:lstStyle/>
          <a:p>
            <a:pPr algn="ctr">
              <a:lnSpc>
                <a:spcPts val="9585"/>
              </a:lnSpc>
            </a:pPr>
            <a:r>
              <a:rPr lang="en-US" sz="6945" spc="368">
                <a:solidFill>
                  <a:srgbClr val="231F20"/>
                </a:solidFill>
                <a:latin typeface="Oswald Bold" panose="00000800000000000000"/>
              </a:rPr>
              <a:t>OBJECTIVES</a:t>
            </a:r>
            <a:endParaRPr lang="en-US" sz="6945" spc="368">
              <a:solidFill>
                <a:srgbClr val="231F20"/>
              </a:solidFill>
              <a:latin typeface="Oswald Bold" panose="00000800000000000000"/>
            </a:endParaRPr>
          </a:p>
        </p:txBody>
      </p:sp>
      <p:sp>
        <p:nvSpPr>
          <p:cNvPr id="11" name="TextBox 11"/>
          <p:cNvSpPr txBox="1"/>
          <p:nvPr/>
        </p:nvSpPr>
        <p:spPr>
          <a:xfrm>
            <a:off x="1028700" y="3287802"/>
            <a:ext cx="16230600" cy="3645551"/>
          </a:xfrm>
          <a:prstGeom prst="rect">
            <a:avLst/>
          </a:prstGeom>
        </p:spPr>
        <p:txBody>
          <a:bodyPr lIns="0" tIns="0" rIns="0" bIns="0" rtlCol="0" anchor="t">
            <a:spAutoFit/>
          </a:bodyPr>
          <a:lstStyle/>
          <a:p>
            <a:pPr algn="ctr">
              <a:lnSpc>
                <a:spcPts val="3600"/>
              </a:lnSpc>
            </a:pPr>
            <a:r>
              <a:rPr lang="en-US" sz="2610" spc="255" dirty="0">
                <a:solidFill>
                  <a:srgbClr val="231F20"/>
                </a:solidFill>
                <a:latin typeface="DM Sans"/>
              </a:rPr>
              <a:t>The objective of This project is to create a secure and user-friendly web platform for social interaction. Users can log in, create posts, engage with friends through likes and comments, and utilize real-time chat. The application focuses on privacy with customizable settings and ensures responsiveness across devices. Security measures include encryption, and scalability is considered. Notifications keep users informed, while analytics provide insights. The platform encourages positive interactions through feedback and moderation tools.</a:t>
            </a:r>
            <a:endParaRPr lang="en-US" sz="2610" spc="255" dirty="0">
              <a:solidFill>
                <a:srgbClr val="231F20"/>
              </a:solidFill>
              <a:latin typeface="DM Sans"/>
            </a:endParaRPr>
          </a:p>
          <a:p>
            <a:pPr marL="0" lvl="0" indent="0" algn="ctr">
              <a:lnSpc>
                <a:spcPts val="3600"/>
              </a:lnSpc>
              <a:spcBef>
                <a:spcPct val="0"/>
              </a:spcBef>
            </a:pPr>
            <a:endParaRPr lang="en-US" sz="2610" spc="255" dirty="0">
              <a:solidFill>
                <a:srgbClr val="231F20"/>
              </a:solidFill>
              <a:latin typeface="DM Sans"/>
            </a:endParaRPr>
          </a:p>
        </p:txBody>
      </p:sp>
      <p:sp>
        <p:nvSpPr>
          <p:cNvPr id="12" name="Freeform 1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5" name="Group 5"/>
          <p:cNvGrpSpPr/>
          <p:nvPr/>
        </p:nvGrpSpPr>
        <p:grpSpPr>
          <a:xfrm>
            <a:off x="11900353" y="4678112"/>
            <a:ext cx="4113179" cy="4087473"/>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3"/>
            <a:stretch>
              <a:fillRect t="-86495"/>
            </a:stretch>
          </a:blipFill>
        </p:spPr>
      </p:sp>
      <p:grpSp>
        <p:nvGrpSpPr>
          <p:cNvPr id="9" name="Group 9"/>
          <p:cNvGrpSpPr/>
          <p:nvPr/>
        </p:nvGrpSpPr>
        <p:grpSpPr>
          <a:xfrm>
            <a:off x="7095033" y="4678112"/>
            <a:ext cx="4113179" cy="4087473"/>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13" name="Group 13"/>
          <p:cNvGrpSpPr/>
          <p:nvPr/>
        </p:nvGrpSpPr>
        <p:grpSpPr>
          <a:xfrm>
            <a:off x="2289311" y="4678112"/>
            <a:ext cx="4113179" cy="4087473"/>
            <a:chOff x="0" y="0"/>
            <a:chExt cx="1279723" cy="1271725"/>
          </a:xfrm>
        </p:grpSpPr>
        <p:sp>
          <p:nvSpPr>
            <p:cNvPr id="14" name="Freeform 1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5" name="TextBox 15"/>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6" name="TextBox 16"/>
          <p:cNvSpPr txBox="1"/>
          <p:nvPr/>
        </p:nvSpPr>
        <p:spPr>
          <a:xfrm>
            <a:off x="2343797" y="1155414"/>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LIMITATION</a:t>
            </a:r>
            <a:endParaRPr lang="en-US" sz="6000" spc="924">
              <a:solidFill>
                <a:srgbClr val="231F20"/>
              </a:solidFill>
              <a:latin typeface="Oswald Bold" panose="00000800000000000000"/>
            </a:endParaRPr>
          </a:p>
        </p:txBody>
      </p:sp>
      <p:sp>
        <p:nvSpPr>
          <p:cNvPr id="17" name="TextBox 17"/>
          <p:cNvSpPr txBox="1"/>
          <p:nvPr/>
        </p:nvSpPr>
        <p:spPr>
          <a:xfrm>
            <a:off x="2597689" y="4929122"/>
            <a:ext cx="3542623" cy="3585451"/>
          </a:xfrm>
          <a:prstGeom prst="rect">
            <a:avLst/>
          </a:prstGeom>
        </p:spPr>
        <p:txBody>
          <a:bodyPr lIns="0" tIns="0" rIns="0" bIns="0" rtlCol="0" anchor="t">
            <a:spAutoFit/>
          </a:bodyPr>
          <a:lstStyle/>
          <a:p>
            <a:pPr algn="ctr">
              <a:lnSpc>
                <a:spcPts val="3205"/>
              </a:lnSpc>
            </a:pPr>
            <a:r>
              <a:rPr lang="en-US" sz="2320" spc="227" dirty="0">
                <a:solidFill>
                  <a:srgbClr val="FFFBFB"/>
                </a:solidFill>
                <a:latin typeface="DM Sans"/>
              </a:rPr>
              <a:t>Maintenance Complexity: Managing  application can become complex as the codebase grows, coordination across multiple technologies and frameworks.</a:t>
            </a:r>
            <a:endParaRPr lang="en-US" sz="2320" spc="227" dirty="0">
              <a:solidFill>
                <a:srgbClr val="FFFBFB"/>
              </a:solidFill>
              <a:latin typeface="DM Sans"/>
            </a:endParaRPr>
          </a:p>
        </p:txBody>
      </p:sp>
      <p:sp>
        <p:nvSpPr>
          <p:cNvPr id="18" name="TextBox 18"/>
          <p:cNvSpPr txBox="1"/>
          <p:nvPr/>
        </p:nvSpPr>
        <p:spPr>
          <a:xfrm>
            <a:off x="7372688" y="5105400"/>
            <a:ext cx="3542623" cy="278535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lacked full support for multi-document transactions. Flexibility can lead to data consistency issues in complex schemas</a:t>
            </a:r>
            <a:endParaRPr lang="en-US" sz="2320" spc="227">
              <a:solidFill>
                <a:srgbClr val="FFFBFB"/>
              </a:solidFill>
              <a:latin typeface="DM Sans"/>
            </a:endParaRPr>
          </a:p>
        </p:txBody>
      </p:sp>
      <p:sp>
        <p:nvSpPr>
          <p:cNvPr id="19" name="TextBox 19"/>
          <p:cNvSpPr txBox="1"/>
          <p:nvPr/>
        </p:nvSpPr>
        <p:spPr>
          <a:xfrm>
            <a:off x="12178209" y="5105400"/>
            <a:ext cx="3542623" cy="158520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memory-intensive; entire dataset may need to fit in RAM for optimal performance</a:t>
            </a:r>
            <a:endParaRPr lang="en-US" sz="2320" spc="227">
              <a:solidFill>
                <a:srgbClr val="FFFBFB"/>
              </a:solidFill>
              <a:latin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2"/>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3"/>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4"/>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6"/>
            <a:stretch>
              <a:fillRect/>
            </a:stretch>
          </a:blipFill>
        </p:spPr>
      </p:sp>
      <p:grpSp>
        <p:nvGrpSpPr>
          <p:cNvPr id="10" name="Group 10"/>
          <p:cNvGrpSpPr/>
          <p:nvPr/>
        </p:nvGrpSpPr>
        <p:grpSpPr>
          <a:xfrm>
            <a:off x="1774426" y="3206190"/>
            <a:ext cx="3474003" cy="647719"/>
            <a:chOff x="0" y="0"/>
            <a:chExt cx="914964" cy="17059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2" name="TextBox 12"/>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1</a:t>
              </a:r>
              <a:endParaRPr lang="en-US" sz="2980" spc="29">
                <a:solidFill>
                  <a:srgbClr val="FFFFFF"/>
                </a:solidFill>
                <a:latin typeface="DM Sans Bold"/>
              </a:endParaRPr>
            </a:p>
          </p:txBody>
        </p:sp>
      </p:grpSp>
      <p:sp>
        <p:nvSpPr>
          <p:cNvPr id="13" name="TextBox 13"/>
          <p:cNvSpPr txBox="1"/>
          <p:nvPr/>
        </p:nvSpPr>
        <p:spPr>
          <a:xfrm>
            <a:off x="1676399" y="571226"/>
            <a:ext cx="14935200" cy="2458085"/>
          </a:xfrm>
          <a:prstGeom prst="rect">
            <a:avLst/>
          </a:prstGeom>
        </p:spPr>
        <p:txBody>
          <a:bodyPr wrap="square" lIns="0" tIns="0" rIns="0" bIns="0" rtlCol="0" anchor="t">
            <a:spAutoFit/>
          </a:bodyPr>
          <a:lstStyle/>
          <a:p>
            <a:pPr algn="ctr">
              <a:lnSpc>
                <a:spcPts val="9585"/>
              </a:lnSpc>
            </a:pPr>
            <a:r>
              <a:rPr lang="en-US" sz="6000" spc="368" dirty="0">
                <a:solidFill>
                  <a:srgbClr val="231F20"/>
                </a:solidFill>
                <a:latin typeface="Oswald Bold" panose="00000800000000000000"/>
              </a:rPr>
              <a:t>FUTURE ENHANCEMENT &amp; OUR GOALS</a:t>
            </a:r>
            <a:endParaRPr lang="en-US" sz="6000" spc="368" dirty="0">
              <a:solidFill>
                <a:srgbClr val="231F20"/>
              </a:solidFill>
              <a:latin typeface="Oswald Bold" panose="00000800000000000000"/>
            </a:endParaRPr>
          </a:p>
        </p:txBody>
      </p:sp>
      <p:sp>
        <p:nvSpPr>
          <p:cNvPr id="14" name="TextBox 14"/>
          <p:cNvSpPr txBox="1"/>
          <p:nvPr/>
        </p:nvSpPr>
        <p:spPr>
          <a:xfrm>
            <a:off x="1830975" y="4045241"/>
            <a:ext cx="3360904" cy="27353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Enhanced User Experience: Continuously improving user interface design and incorporating user feedback to enhance user engagement and satisfaction.</a:t>
            </a:r>
            <a:endParaRPr lang="en-US" sz="2010" spc="197">
              <a:solidFill>
                <a:srgbClr val="231F20"/>
              </a:solidFill>
              <a:latin typeface="DM Sans"/>
            </a:endParaRPr>
          </a:p>
        </p:txBody>
      </p:sp>
      <p:grpSp>
        <p:nvGrpSpPr>
          <p:cNvPr id="15" name="Group 15"/>
          <p:cNvGrpSpPr/>
          <p:nvPr/>
        </p:nvGrpSpPr>
        <p:grpSpPr>
          <a:xfrm>
            <a:off x="7218805" y="3206190"/>
            <a:ext cx="3474003" cy="647719"/>
            <a:chOff x="0" y="0"/>
            <a:chExt cx="914964" cy="170593"/>
          </a:xfrm>
        </p:grpSpPr>
        <p:sp>
          <p:nvSpPr>
            <p:cNvPr id="16" name="Freeform 1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7" name="TextBox 17"/>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2</a:t>
              </a:r>
              <a:endParaRPr lang="en-US" sz="2980" spc="29">
                <a:solidFill>
                  <a:srgbClr val="FFFFFF"/>
                </a:solidFill>
                <a:latin typeface="DM Sans Bold"/>
              </a:endParaRPr>
            </a:p>
          </p:txBody>
        </p:sp>
      </p:grpSp>
      <p:sp>
        <p:nvSpPr>
          <p:cNvPr id="18" name="TextBox 18"/>
          <p:cNvSpPr txBox="1"/>
          <p:nvPr/>
        </p:nvSpPr>
        <p:spPr>
          <a:xfrm>
            <a:off x="6138875" y="4042536"/>
            <a:ext cx="6254887" cy="13637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Global Expansion: Scaling the application to reach a wider audience by expanding to new geographical regions and supporting multiple languages and cultures.</a:t>
            </a:r>
            <a:endParaRPr lang="en-US" sz="2010" spc="197">
              <a:solidFill>
                <a:srgbClr val="231F20"/>
              </a:solidFill>
              <a:latin typeface="DM Sans"/>
            </a:endParaRPr>
          </a:p>
        </p:txBody>
      </p:sp>
      <p:grpSp>
        <p:nvGrpSpPr>
          <p:cNvPr id="19" name="Group 19"/>
          <p:cNvGrpSpPr/>
          <p:nvPr/>
        </p:nvGrpSpPr>
        <p:grpSpPr>
          <a:xfrm>
            <a:off x="13284209" y="3206190"/>
            <a:ext cx="3474003" cy="647719"/>
            <a:chOff x="0" y="0"/>
            <a:chExt cx="914964" cy="170593"/>
          </a:xfrm>
        </p:grpSpPr>
        <p:sp>
          <p:nvSpPr>
            <p:cNvPr id="20" name="Freeform 2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21" name="TextBox 21"/>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3</a:t>
              </a:r>
              <a:endParaRPr lang="en-US" sz="2980" spc="29">
                <a:solidFill>
                  <a:srgbClr val="FFFFFF"/>
                </a:solidFill>
                <a:latin typeface="DM Sans Bold"/>
              </a:endParaRPr>
            </a:p>
          </p:txBody>
        </p:sp>
      </p:grpSp>
      <p:sp>
        <p:nvSpPr>
          <p:cNvPr id="22" name="TextBox 22"/>
          <p:cNvSpPr txBox="1"/>
          <p:nvPr/>
        </p:nvSpPr>
        <p:spPr>
          <a:xfrm>
            <a:off x="13340758" y="4045241"/>
            <a:ext cx="3360904" cy="27353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Global Expansion: Scaling the application to reach a wider audience by expanding to new geographical regions and supporting multiple languages and cultures.</a:t>
            </a:r>
            <a:endParaRPr lang="en-US" sz="2010" spc="197">
              <a:solidFill>
                <a:srgbClr val="231F20"/>
              </a:solidFill>
              <a:latin typeface="DM Sans"/>
            </a:endParaRP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2"/>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3"/>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4"/>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6"/>
            <a:stretch>
              <a:fillRect/>
            </a:stretch>
          </a:blipFill>
        </p:spPr>
      </p:sp>
      <p:grpSp>
        <p:nvGrpSpPr>
          <p:cNvPr id="11" name="Group 11"/>
          <p:cNvGrpSpPr/>
          <p:nvPr/>
        </p:nvGrpSpPr>
        <p:grpSpPr>
          <a:xfrm>
            <a:off x="7218805" y="3206190"/>
            <a:ext cx="3474003" cy="647719"/>
            <a:chOff x="0" y="0"/>
            <a:chExt cx="914964" cy="170593"/>
          </a:xfrm>
        </p:grpSpPr>
        <p:sp>
          <p:nvSpPr>
            <p:cNvPr id="12" name="Freeform 12"/>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3" name="TextBox 13"/>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4</a:t>
              </a:r>
              <a:endParaRPr lang="en-US" sz="2980" spc="29">
                <a:solidFill>
                  <a:srgbClr val="FFFFFF"/>
                </a:solidFill>
                <a:latin typeface="DM Sans Bold"/>
              </a:endParaRPr>
            </a:p>
          </p:txBody>
        </p:sp>
      </p:grpSp>
      <p:sp>
        <p:nvSpPr>
          <p:cNvPr id="14" name="TextBox 14"/>
          <p:cNvSpPr txBox="1"/>
          <p:nvPr/>
        </p:nvSpPr>
        <p:spPr>
          <a:xfrm>
            <a:off x="3324649" y="4042536"/>
            <a:ext cx="11155073" cy="13637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Integration of Advanced Features: Introducing innovative features such as AI-powered content recommendations, augmented reality (AR) filters for photos/videos, or blockchain-based identity verification for enhanced security and trust.</a:t>
            </a:r>
            <a:endParaRPr lang="en-US" sz="2010" spc="197">
              <a:solidFill>
                <a:srgbClr val="231F20"/>
              </a:solidFill>
              <a:latin typeface="DM Sans"/>
            </a:endParaRPr>
          </a:p>
        </p:txBody>
      </p:sp>
      <p:sp>
        <p:nvSpPr>
          <p:cNvPr id="15" name="Freeform 1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stretch>
              <a:fillRect/>
            </a:stretch>
          </a:blipFill>
        </p:spPr>
      </p:sp>
      <p:sp>
        <p:nvSpPr>
          <p:cNvPr id="16" name="Freeform 1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stretch>
              <a:fillRect/>
            </a:stretch>
          </a:blipFill>
        </p:spPr>
      </p:sp>
      <p:sp>
        <p:nvSpPr>
          <p:cNvPr id="17" name="TextBox 13"/>
          <p:cNvSpPr txBox="1"/>
          <p:nvPr/>
        </p:nvSpPr>
        <p:spPr>
          <a:xfrm>
            <a:off x="1676399" y="669016"/>
            <a:ext cx="14935200" cy="2458085"/>
          </a:xfrm>
          <a:prstGeom prst="rect">
            <a:avLst/>
          </a:prstGeom>
        </p:spPr>
        <p:txBody>
          <a:bodyPr wrap="square" lIns="0" tIns="0" rIns="0" bIns="0" rtlCol="0" anchor="t">
            <a:spAutoFit/>
          </a:bodyPr>
          <a:lstStyle/>
          <a:p>
            <a:pPr algn="ctr">
              <a:lnSpc>
                <a:spcPts val="9585"/>
              </a:lnSpc>
            </a:pPr>
            <a:r>
              <a:rPr lang="en-US" sz="6000" spc="368" dirty="0">
                <a:solidFill>
                  <a:srgbClr val="231F20"/>
                </a:solidFill>
                <a:latin typeface="Oswald Bold" panose="00000800000000000000"/>
              </a:rPr>
              <a:t>FUTURE ENHANCEMENT &amp; OUR GOALS</a:t>
            </a:r>
            <a:endParaRPr lang="en-US" sz="6000" spc="368" dirty="0">
              <a:solidFill>
                <a:srgbClr val="231F20"/>
              </a:solidFill>
              <a:latin typeface="Oswald Bold" panose="000008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stretch>
              <a:fillRect/>
            </a:stretch>
          </a:blipFill>
        </p:spPr>
      </p:sp>
      <p:sp>
        <p:nvSpPr>
          <p:cNvPr id="4" name="TextBox 4"/>
          <p:cNvSpPr txBox="1"/>
          <p:nvPr/>
        </p:nvSpPr>
        <p:spPr>
          <a:xfrm>
            <a:off x="1561733" y="5095875"/>
            <a:ext cx="6065708" cy="1440651"/>
          </a:xfrm>
          <a:prstGeom prst="rect">
            <a:avLst/>
          </a:prstGeom>
        </p:spPr>
        <p:txBody>
          <a:bodyPr lIns="0" tIns="0" rIns="0" bIns="0" rtlCol="0" anchor="t">
            <a:spAutoFit/>
          </a:bodyPr>
          <a:lstStyle/>
          <a:p>
            <a:pPr marL="0" lvl="0" indent="0">
              <a:lnSpc>
                <a:spcPts val="3840"/>
              </a:lnSpc>
              <a:spcBef>
                <a:spcPct val="0"/>
              </a:spcBef>
            </a:pPr>
            <a:r>
              <a:rPr lang="en-US" sz="2745" dirty="0">
                <a:solidFill>
                  <a:srgbClr val="000000"/>
                </a:solidFill>
                <a:latin typeface="DM Sans Italics"/>
              </a:rPr>
              <a:t>Success is not just about reaching the destination, but also about enjoying the journey. </a:t>
            </a:r>
            <a:endParaRPr lang="en-US" sz="2745" dirty="0">
              <a:solidFill>
                <a:srgbClr val="000000"/>
              </a:solidFill>
              <a:latin typeface="DM Sans Italics"/>
            </a:endParaRP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72081" y="3185226"/>
            <a:ext cx="6445011" cy="1668780"/>
          </a:xfrm>
          <a:prstGeom prst="rect">
            <a:avLst/>
          </a:prstGeom>
        </p:spPr>
        <p:txBody>
          <a:bodyPr lIns="0" tIns="0" rIns="0" bIns="0" rtlCol="0" anchor="t">
            <a:spAutoFit/>
          </a:bodyPr>
          <a:lstStyle/>
          <a:p>
            <a:pPr marL="0" lvl="0" indent="0">
              <a:lnSpc>
                <a:spcPts val="13015"/>
              </a:lnSpc>
              <a:spcBef>
                <a:spcPct val="0"/>
              </a:spcBef>
            </a:pPr>
            <a:r>
              <a:rPr lang="en-US" sz="6000" spc="924">
                <a:solidFill>
                  <a:srgbClr val="231F20"/>
                </a:solidFill>
                <a:latin typeface="Oswald Bold" panose="00000800000000000000"/>
              </a:rPr>
              <a:t>THANKYOU</a:t>
            </a:r>
            <a:endParaRPr lang="en-US" sz="6000" spc="924">
              <a:solidFill>
                <a:srgbClr val="231F20"/>
              </a:solidFill>
              <a:latin typeface="Oswald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a:off x="5019320" y="2901697"/>
            <a:ext cx="1400485" cy="6128003"/>
            <a:chOff x="0" y="0"/>
            <a:chExt cx="368852" cy="1825618"/>
          </a:xfrm>
        </p:grpSpPr>
        <p:sp>
          <p:nvSpPr>
            <p:cNvPr id="4" name="Freeform 4"/>
            <p:cNvSpPr/>
            <p:nvPr/>
          </p:nvSpPr>
          <p:spPr>
            <a:xfrm>
              <a:off x="0" y="0"/>
              <a:ext cx="368852" cy="1825618"/>
            </a:xfrm>
            <a:custGeom>
              <a:avLst/>
              <a:gdLst/>
              <a:ahLst/>
              <a:cxnLst/>
              <a:rect l="l" t="t" r="r" b="b"/>
              <a:pathLst>
                <a:path w="368852" h="1825618">
                  <a:moveTo>
                    <a:pt x="0" y="0"/>
                  </a:moveTo>
                  <a:lnTo>
                    <a:pt x="368852" y="0"/>
                  </a:lnTo>
                  <a:lnTo>
                    <a:pt x="368852" y="1825618"/>
                  </a:lnTo>
                  <a:lnTo>
                    <a:pt x="0" y="1825618"/>
                  </a:lnTo>
                  <a:close/>
                </a:path>
              </a:pathLst>
            </a:custGeom>
            <a:solidFill>
              <a:srgbClr val="CCCCCC"/>
            </a:solidFill>
          </p:spPr>
        </p:sp>
        <p:sp>
          <p:nvSpPr>
            <p:cNvPr id="5" name="TextBox 5"/>
            <p:cNvSpPr txBox="1"/>
            <p:nvPr/>
          </p:nvSpPr>
          <p:spPr>
            <a:xfrm>
              <a:off x="0" y="-19050"/>
              <a:ext cx="368852" cy="1844668"/>
            </a:xfrm>
            <a:prstGeom prst="rect">
              <a:avLst/>
            </a:prstGeom>
          </p:spPr>
          <p:txBody>
            <a:bodyPr lIns="50800" tIns="50800" rIns="50800" bIns="50800" rtlCol="0" anchor="ctr"/>
            <a:lstStyle/>
            <a:p>
              <a:pPr algn="ctr">
                <a:lnSpc>
                  <a:spcPts val="2860"/>
                </a:lnSpc>
              </a:p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5"/>
              </a:lnSpc>
            </a:pPr>
            <a:r>
              <a:rPr lang="en-US" sz="9980" spc="978">
                <a:solidFill>
                  <a:srgbClr val="231F20"/>
                </a:solidFill>
                <a:latin typeface="Oswald Bold" panose="00000800000000000000"/>
              </a:rPr>
              <a:t>CONTENT</a:t>
            </a:r>
            <a:endParaRPr lang="en-US" sz="9980" spc="978">
              <a:solidFill>
                <a:srgbClr val="231F20"/>
              </a:solidFill>
              <a:latin typeface="Oswald Bold" panose="00000800000000000000"/>
            </a:endParaRP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01</a:t>
            </a:r>
            <a:endParaRPr lang="en-US" sz="4270">
              <a:solidFill>
                <a:srgbClr val="363636"/>
              </a:solidFill>
              <a:latin typeface="Oswald Bold Italics"/>
            </a:endParaRP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02</a:t>
            </a:r>
            <a:endParaRPr lang="en-US" sz="4270">
              <a:solidFill>
                <a:srgbClr val="363636"/>
              </a:solidFill>
              <a:latin typeface="Oswald Bold Italics"/>
            </a:endParaRP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03</a:t>
            </a:r>
            <a:endParaRPr lang="en-US" sz="4270">
              <a:solidFill>
                <a:srgbClr val="363636"/>
              </a:solidFill>
              <a:latin typeface="Oswald Bold Italics"/>
            </a:endParaRP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04</a:t>
            </a:r>
            <a:endParaRPr lang="en-US" sz="4270">
              <a:solidFill>
                <a:srgbClr val="363636"/>
              </a:solidFill>
              <a:latin typeface="Oswald Bold Italics"/>
            </a:endParaRP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05</a:t>
            </a:r>
            <a:endParaRPr lang="en-US" sz="4270">
              <a:solidFill>
                <a:srgbClr val="363636"/>
              </a:solidFill>
              <a:latin typeface="Oswald Bold Italics"/>
            </a:endParaRP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06</a:t>
            </a:r>
            <a:endParaRPr lang="en-US" sz="4270">
              <a:solidFill>
                <a:srgbClr val="363636"/>
              </a:solidFill>
              <a:latin typeface="Oswald Bold Italics"/>
            </a:endParaRP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nSpc>
                <a:spcPts val="3485"/>
              </a:lnSpc>
            </a:pPr>
            <a:r>
              <a:rPr lang="en-US" sz="2525" spc="247" dirty="0">
                <a:solidFill>
                  <a:srgbClr val="231F20"/>
                </a:solidFill>
                <a:latin typeface="DM Sans"/>
              </a:rPr>
              <a:t>ABOUT PROJECT</a:t>
            </a:r>
            <a:endParaRPr lang="en-US" sz="2525" spc="247" dirty="0">
              <a:solidFill>
                <a:srgbClr val="231F20"/>
              </a:solidFill>
              <a:latin typeface="DM Sans"/>
            </a:endParaRP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PROJECT STACK</a:t>
            </a:r>
            <a:endParaRPr lang="en-US" sz="2525" spc="247">
              <a:solidFill>
                <a:srgbClr val="231F20"/>
              </a:solidFill>
              <a:latin typeface="DM Sans"/>
            </a:endParaRP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5"/>
              </a:lnSpc>
              <a:spcBef>
                <a:spcPct val="0"/>
              </a:spcBef>
            </a:pPr>
            <a:r>
              <a:rPr lang="en-US" sz="2525" spc="247">
                <a:solidFill>
                  <a:srgbClr val="231F20"/>
                </a:solidFill>
                <a:latin typeface="DM Sans"/>
              </a:rPr>
              <a:t>DATA DICTIONARY</a:t>
            </a:r>
            <a:endParaRPr lang="en-US" sz="2525" spc="247">
              <a:solidFill>
                <a:srgbClr val="231F20"/>
              </a:solidFill>
              <a:latin typeface="DM Sans"/>
            </a:endParaRP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5"/>
              </a:lnSpc>
              <a:spcBef>
                <a:spcPct val="0"/>
              </a:spcBef>
            </a:pPr>
            <a:r>
              <a:rPr lang="en-US" sz="2525" spc="247" dirty="0">
                <a:solidFill>
                  <a:srgbClr val="231F20"/>
                </a:solidFill>
                <a:latin typeface="DM Sans"/>
              </a:rPr>
              <a:t>DIAGRAM AND IMAGES</a:t>
            </a:r>
            <a:endParaRPr lang="en-US" sz="2525" spc="247" dirty="0">
              <a:solidFill>
                <a:srgbClr val="231F20"/>
              </a:solidFill>
              <a:latin typeface="DM Sans"/>
            </a:endParaRPr>
          </a:p>
        </p:txBody>
      </p:sp>
      <p:sp>
        <p:nvSpPr>
          <p:cNvPr id="19" name="TextBox 19"/>
          <p:cNvSpPr txBox="1"/>
          <p:nvPr/>
        </p:nvSpPr>
        <p:spPr>
          <a:xfrm>
            <a:off x="6607430" y="6642507"/>
            <a:ext cx="8134042" cy="429092"/>
          </a:xfrm>
          <a:prstGeom prst="rect">
            <a:avLst/>
          </a:prstGeom>
        </p:spPr>
        <p:txBody>
          <a:bodyPr lIns="0" tIns="0" rIns="0" bIns="0" rtlCol="0" anchor="t">
            <a:spAutoFit/>
          </a:bodyPr>
          <a:lstStyle/>
          <a:p>
            <a:pPr marL="0" lvl="0" indent="0" algn="l">
              <a:lnSpc>
                <a:spcPts val="3485"/>
              </a:lnSpc>
              <a:spcBef>
                <a:spcPct val="0"/>
              </a:spcBef>
            </a:pPr>
            <a:r>
              <a:rPr lang="en-US" sz="2525" spc="247" dirty="0">
                <a:solidFill>
                  <a:srgbClr val="231F20"/>
                </a:solidFill>
                <a:latin typeface="DM Sans"/>
              </a:rPr>
              <a:t>LIMITATION</a:t>
            </a:r>
            <a:endParaRPr lang="en-US" sz="2525" spc="247" dirty="0">
              <a:solidFill>
                <a:srgbClr val="231F20"/>
              </a:solidFill>
              <a:latin typeface="DM Sans"/>
            </a:endParaRPr>
          </a:p>
        </p:txBody>
      </p:sp>
      <p:sp>
        <p:nvSpPr>
          <p:cNvPr id="20" name="TextBox 20"/>
          <p:cNvSpPr txBox="1"/>
          <p:nvPr/>
        </p:nvSpPr>
        <p:spPr>
          <a:xfrm>
            <a:off x="6607430" y="7434884"/>
            <a:ext cx="6879970" cy="429092"/>
          </a:xfrm>
          <a:prstGeom prst="rect">
            <a:avLst/>
          </a:prstGeom>
        </p:spPr>
        <p:txBody>
          <a:bodyPr wrap="square" lIns="0" tIns="0" rIns="0" bIns="0" rtlCol="0" anchor="t">
            <a:spAutoFit/>
          </a:bodyPr>
          <a:lstStyle/>
          <a:p>
            <a:pPr marL="0" lvl="0" indent="0" algn="l">
              <a:lnSpc>
                <a:spcPts val="3485"/>
              </a:lnSpc>
              <a:spcBef>
                <a:spcPct val="0"/>
              </a:spcBef>
            </a:pPr>
            <a:r>
              <a:rPr lang="en-US" sz="2525" spc="247" dirty="0">
                <a:solidFill>
                  <a:srgbClr val="231F20"/>
                </a:solidFill>
                <a:latin typeface="DM Sans"/>
              </a:rPr>
              <a:t>FUTURE ENHANCEMENT &amp; OUR GOALS</a:t>
            </a:r>
            <a:endParaRPr lang="en-US" sz="2525" spc="247" dirty="0">
              <a:solidFill>
                <a:srgbClr val="231F20"/>
              </a:solidFill>
              <a:latin typeface="DM Sans"/>
            </a:endParaRPr>
          </a:p>
        </p:txBody>
      </p:sp>
      <p:sp>
        <p:nvSpPr>
          <p:cNvPr id="22" name="TextBox 22"/>
          <p:cNvSpPr txBox="1"/>
          <p:nvPr/>
        </p:nvSpPr>
        <p:spPr>
          <a:xfrm>
            <a:off x="5257200" y="8098177"/>
            <a:ext cx="937219" cy="657225"/>
          </a:xfrm>
          <a:prstGeom prst="rect">
            <a:avLst/>
          </a:prstGeom>
        </p:spPr>
        <p:txBody>
          <a:bodyPr lIns="0" tIns="0" rIns="0" bIns="0" rtlCol="0" anchor="t">
            <a:spAutoFit/>
          </a:bodyPr>
          <a:lstStyle/>
          <a:p>
            <a:pPr algn="ctr">
              <a:lnSpc>
                <a:spcPts val="5125"/>
              </a:lnSpc>
            </a:pPr>
            <a:r>
              <a:rPr lang="en-US" sz="4270" dirty="0">
                <a:solidFill>
                  <a:srgbClr val="363636"/>
                </a:solidFill>
                <a:latin typeface="Oswald Bold Italics"/>
              </a:rPr>
              <a:t>07</a:t>
            </a:r>
            <a:endParaRPr lang="en-US" sz="4270" dirty="0">
              <a:solidFill>
                <a:srgbClr val="363636"/>
              </a:solidFill>
              <a:latin typeface="Oswald Bold Italics"/>
            </a:endParaRPr>
          </a:p>
        </p:txBody>
      </p:sp>
      <p:sp>
        <p:nvSpPr>
          <p:cNvPr id="23" name="TextBox 23"/>
          <p:cNvSpPr txBox="1"/>
          <p:nvPr/>
        </p:nvSpPr>
        <p:spPr>
          <a:xfrm>
            <a:off x="6607430" y="8209130"/>
            <a:ext cx="6076629" cy="418548"/>
          </a:xfrm>
          <a:prstGeom prst="rect">
            <a:avLst/>
          </a:prstGeom>
        </p:spPr>
        <p:txBody>
          <a:bodyPr lIns="0" tIns="0" rIns="0" bIns="0" rtlCol="0" anchor="t">
            <a:spAutoFit/>
          </a:bodyPr>
          <a:lstStyle/>
          <a:p>
            <a:pPr marL="0" lvl="0" indent="0" algn="l">
              <a:lnSpc>
                <a:spcPts val="3485"/>
              </a:lnSpc>
              <a:spcBef>
                <a:spcPct val="0"/>
              </a:spcBef>
            </a:pPr>
            <a:r>
              <a:rPr lang="en-US" sz="2525" spc="247" dirty="0">
                <a:solidFill>
                  <a:srgbClr val="231F20"/>
                </a:solidFill>
                <a:latin typeface="DM Sans"/>
              </a:rPr>
              <a:t>THANKYOU</a:t>
            </a:r>
            <a:endParaRPr lang="en-US" sz="2525" spc="247" dirty="0">
              <a:solidFill>
                <a:srgbClr val="231F20"/>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a:off x="10694922" y="337474"/>
            <a:ext cx="7264620" cy="9570246"/>
            <a:chOff x="0" y="0"/>
            <a:chExt cx="1913316" cy="2520559"/>
          </a:xfrm>
        </p:grpSpPr>
        <p:sp>
          <p:nvSpPr>
            <p:cNvPr id="4" name="Freeform 4"/>
            <p:cNvSpPr/>
            <p:nvPr/>
          </p:nvSpPr>
          <p:spPr>
            <a:xfrm>
              <a:off x="0" y="0"/>
              <a:ext cx="1913316" cy="2520559"/>
            </a:xfrm>
            <a:custGeom>
              <a:avLst/>
              <a:gdLst/>
              <a:ahLst/>
              <a:cxnLst/>
              <a:rect l="l" t="t" r="r" b="b"/>
              <a:pathLst>
                <a:path w="1913316" h="2520559">
                  <a:moveTo>
                    <a:pt x="0" y="0"/>
                  </a:moveTo>
                  <a:lnTo>
                    <a:pt x="1913316" y="0"/>
                  </a:lnTo>
                  <a:lnTo>
                    <a:pt x="1913316" y="2520559"/>
                  </a:lnTo>
                  <a:lnTo>
                    <a:pt x="0" y="2520559"/>
                  </a:lnTo>
                  <a:close/>
                </a:path>
              </a:pathLst>
            </a:custGeom>
            <a:solidFill>
              <a:srgbClr val="F2F2F2"/>
            </a:solidFill>
          </p:spPr>
        </p:sp>
        <p:sp>
          <p:nvSpPr>
            <p:cNvPr id="5" name="TextBox 5"/>
            <p:cNvSpPr txBox="1"/>
            <p:nvPr/>
          </p:nvSpPr>
          <p:spPr>
            <a:xfrm>
              <a:off x="0" y="-19050"/>
              <a:ext cx="1913316" cy="2539609"/>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999270" y="734131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grpSp>
        <p:nvGrpSpPr>
          <p:cNvPr id="7" name="Group 7"/>
          <p:cNvGrpSpPr/>
          <p:nvPr/>
        </p:nvGrpSpPr>
        <p:grpSpPr>
          <a:xfrm>
            <a:off x="1999270" y="2688016"/>
            <a:ext cx="9752965" cy="4653302"/>
            <a:chOff x="0" y="0"/>
            <a:chExt cx="3736783" cy="1782881"/>
          </a:xfrm>
        </p:grpSpPr>
        <p:sp>
          <p:nvSpPr>
            <p:cNvPr id="8" name="Freeform 8"/>
            <p:cNvSpPr/>
            <p:nvPr/>
          </p:nvSpPr>
          <p:spPr>
            <a:xfrm>
              <a:off x="0" y="0"/>
              <a:ext cx="3736783" cy="1782881"/>
            </a:xfrm>
            <a:custGeom>
              <a:avLst/>
              <a:gdLst/>
              <a:ahLst/>
              <a:cxnLst/>
              <a:rect l="l" t="t" r="r" b="b"/>
              <a:pathLst>
                <a:path w="3736783" h="1782881">
                  <a:moveTo>
                    <a:pt x="0" y="0"/>
                  </a:moveTo>
                  <a:lnTo>
                    <a:pt x="3736783" y="0"/>
                  </a:lnTo>
                  <a:lnTo>
                    <a:pt x="3736783" y="1782881"/>
                  </a:lnTo>
                  <a:lnTo>
                    <a:pt x="0" y="1782881"/>
                  </a:lnTo>
                  <a:close/>
                </a:path>
              </a:pathLst>
            </a:custGeom>
            <a:solidFill>
              <a:srgbClr val="EFEFEF"/>
            </a:solidFill>
          </p:spPr>
        </p:sp>
        <p:sp>
          <p:nvSpPr>
            <p:cNvPr id="9" name="TextBox 9"/>
            <p:cNvSpPr txBox="1"/>
            <p:nvPr/>
          </p:nvSpPr>
          <p:spPr>
            <a:xfrm>
              <a:off x="0" y="-19050"/>
              <a:ext cx="3736783" cy="180193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142191" y="888605"/>
            <a:ext cx="14240809" cy="3396507"/>
          </a:xfrm>
          <a:prstGeom prst="rect">
            <a:avLst/>
          </a:prstGeom>
        </p:spPr>
        <p:txBody>
          <a:bodyPr wrap="square" lIns="0" tIns="0" rIns="0" bIns="0" rtlCol="0" anchor="t">
            <a:spAutoFit/>
          </a:bodyPr>
          <a:lstStyle/>
          <a:p>
            <a:pPr>
              <a:lnSpc>
                <a:spcPts val="13775"/>
              </a:lnSpc>
            </a:pPr>
            <a:r>
              <a:rPr lang="en-US" sz="9980" spc="978" dirty="0">
                <a:solidFill>
                  <a:srgbClr val="231F20"/>
                </a:solidFill>
                <a:latin typeface="Oswald Bold" panose="00000800000000000000"/>
              </a:rPr>
              <a:t>ABOUT PROJECT</a:t>
            </a:r>
            <a:endParaRPr lang="en-US" sz="9980" spc="978" dirty="0">
              <a:solidFill>
                <a:srgbClr val="231F20"/>
              </a:solidFill>
              <a:latin typeface="Oswald Bold" panose="00000800000000000000"/>
            </a:endParaRPr>
          </a:p>
          <a:p>
            <a:pPr>
              <a:lnSpc>
                <a:spcPts val="13775"/>
              </a:lnSpc>
            </a:pPr>
            <a:r>
              <a:rPr lang="en-US" sz="9980" spc="978" dirty="0">
                <a:solidFill>
                  <a:srgbClr val="231F20"/>
                </a:solidFill>
                <a:latin typeface="Oswald Bold" panose="00000800000000000000"/>
              </a:rPr>
              <a:t> 	</a:t>
            </a:r>
            <a:endParaRPr lang="en-US" sz="9980" spc="978" dirty="0">
              <a:solidFill>
                <a:srgbClr val="231F20"/>
              </a:solidFill>
              <a:latin typeface="Oswald Bold" panose="00000800000000000000"/>
            </a:endParaRPr>
          </a:p>
        </p:txBody>
      </p:sp>
      <p:sp>
        <p:nvSpPr>
          <p:cNvPr id="13" name="TextBox 13"/>
          <p:cNvSpPr txBox="1"/>
          <p:nvPr/>
        </p:nvSpPr>
        <p:spPr>
          <a:xfrm>
            <a:off x="3908899" y="3624745"/>
            <a:ext cx="7132181" cy="1969322"/>
          </a:xfrm>
          <a:prstGeom prst="rect">
            <a:avLst/>
          </a:prstGeom>
        </p:spPr>
        <p:txBody>
          <a:bodyPr lIns="0" tIns="0" rIns="0" bIns="0" rtlCol="0" anchor="t">
            <a:spAutoFit/>
          </a:bodyPr>
          <a:lstStyle/>
          <a:p>
            <a:pPr>
              <a:lnSpc>
                <a:spcPts val="3050"/>
              </a:lnSpc>
            </a:pPr>
            <a:r>
              <a:rPr lang="en-US" sz="2210" spc="216" dirty="0">
                <a:solidFill>
                  <a:srgbClr val="231F20"/>
                </a:solidFill>
                <a:latin typeface="DM Sans"/>
              </a:rPr>
              <a:t>This project is a social media platform facilitating seamless communication with friends through features like creating posts, liking, commenting, and chatting.</a:t>
            </a:r>
            <a:endParaRPr lang="en-US" sz="2210" spc="216" dirty="0">
              <a:solidFill>
                <a:srgbClr val="231F20"/>
              </a:solidFill>
              <a:latin typeface="DM Sans"/>
            </a:endParaRPr>
          </a:p>
          <a:p>
            <a:pPr marL="0" lvl="0" indent="0" algn="l">
              <a:lnSpc>
                <a:spcPts val="3050"/>
              </a:lnSpc>
              <a:spcBef>
                <a:spcPct val="0"/>
              </a:spcBef>
            </a:pPr>
            <a:endParaRPr lang="en-US" sz="2210" spc="216" dirty="0">
              <a:solidFill>
                <a:srgbClr val="231F2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rot="887923">
            <a:off x="-5781616" y="552635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7" name="Group 7"/>
          <p:cNvGrpSpPr/>
          <p:nvPr/>
        </p:nvGrpSpPr>
        <p:grpSpPr>
          <a:xfrm>
            <a:off x="1836322" y="3214185"/>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9" name="TextBox 9"/>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23" name="TextBox 23"/>
          <p:cNvSpPr txBox="1"/>
          <p:nvPr/>
        </p:nvSpPr>
        <p:spPr>
          <a:xfrm>
            <a:off x="1538605" y="52070"/>
            <a:ext cx="7996555"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panose="00000800000000000000"/>
              </a:rPr>
              <a:t>PROJECT STACK</a:t>
            </a:r>
            <a:endParaRPr lang="en-US" sz="6000" spc="924">
              <a:solidFill>
                <a:srgbClr val="231F20"/>
              </a:solidFill>
              <a:latin typeface="Oswald Bold" panose="00000800000000000000"/>
            </a:endParaRPr>
          </a:p>
        </p:txBody>
      </p:sp>
      <p:sp>
        <p:nvSpPr>
          <p:cNvPr id="24" name="TextBox 24"/>
          <p:cNvSpPr txBox="1"/>
          <p:nvPr/>
        </p:nvSpPr>
        <p:spPr>
          <a:xfrm>
            <a:off x="2024238" y="3384504"/>
            <a:ext cx="2556583" cy="478790"/>
          </a:xfrm>
          <a:prstGeom prst="rect">
            <a:avLst/>
          </a:prstGeom>
        </p:spPr>
        <p:txBody>
          <a:bodyPr lIns="0" tIns="0" rIns="0" bIns="0" rtlCol="0" anchor="t">
            <a:spAutoFit/>
          </a:bodyPr>
          <a:lstStyle/>
          <a:p>
            <a:pPr marL="0" lvl="0" indent="0" algn="ctr">
              <a:lnSpc>
                <a:spcPts val="3735"/>
              </a:lnSpc>
              <a:spcBef>
                <a:spcPct val="0"/>
              </a:spcBef>
            </a:pPr>
            <a:r>
              <a:rPr lang="en-US" sz="2710" spc="265" dirty="0">
                <a:solidFill>
                  <a:srgbClr val="231F20"/>
                </a:solidFill>
                <a:latin typeface="Oswald" panose="00000500000000000000"/>
              </a:rPr>
              <a:t>React JS</a:t>
            </a:r>
            <a:endParaRPr lang="en-US" sz="2710" spc="265" dirty="0">
              <a:solidFill>
                <a:srgbClr val="231F20"/>
              </a:solidFill>
              <a:latin typeface="Oswald" panose="00000500000000000000"/>
            </a:endParaRPr>
          </a:p>
        </p:txBody>
      </p:sp>
      <p:sp>
        <p:nvSpPr>
          <p:cNvPr id="25" name="TextBox 25"/>
          <p:cNvSpPr txBox="1"/>
          <p:nvPr/>
        </p:nvSpPr>
        <p:spPr>
          <a:xfrm>
            <a:off x="1828800" y="4533900"/>
            <a:ext cx="12141200" cy="5443855"/>
          </a:xfrm>
          <a:prstGeom prst="rect">
            <a:avLst/>
          </a:prstGeom>
        </p:spPr>
        <p:txBody>
          <a:bodyPr wrap="square" lIns="0" tIns="0" rIns="0" bIns="0" rtlCol="0" anchor="t">
            <a:noAutofit/>
          </a:bodyPr>
          <a:lstStyle/>
          <a:p>
            <a:pPr algn="l">
              <a:lnSpc>
                <a:spcPts val="1995"/>
              </a:lnSpc>
            </a:pPr>
            <a:r>
              <a:rPr lang="en-US" sz="2200" b="1" dirty="0">
                <a:solidFill>
                  <a:srgbClr val="100F0D"/>
                </a:solidFill>
                <a:latin typeface="Montserrat Light" panose="00000400000000000000"/>
              </a:rPr>
              <a:t>Usage: </a:t>
            </a: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sz="2200" dirty="0">
                <a:solidFill>
                  <a:srgbClr val="100F0D"/>
                </a:solidFill>
                <a:latin typeface="Montserrat Light" panose="00000400000000000000"/>
                <a:sym typeface="+mn-ea"/>
              </a:rPr>
              <a:t>We used React to build the frontend of our ChatApp.</a:t>
            </a:r>
            <a:endParaRPr lang="en-US" sz="2200" dirty="0">
              <a:solidFill>
                <a:srgbClr val="100F0D"/>
              </a:solidFill>
              <a:latin typeface="Montserrat Light" panose="00000400000000000000"/>
              <a:sym typeface="+mn-ea"/>
            </a:endParaRPr>
          </a:p>
          <a:p>
            <a:pPr algn="l">
              <a:lnSpc>
                <a:spcPts val="1995"/>
              </a:lnSpc>
            </a:pP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sz="2200" b="1" dirty="0">
                <a:solidFill>
                  <a:srgbClr val="100F0D"/>
                </a:solidFill>
                <a:latin typeface="Montserrat Light" panose="00000400000000000000"/>
              </a:rPr>
              <a:t>Implementation:</a:t>
            </a:r>
            <a:endParaRPr lang="en-US" sz="2200" b="1" dirty="0">
              <a:solidFill>
                <a:srgbClr val="100F0D"/>
              </a:solidFill>
              <a:latin typeface="Montserrat Light" panose="00000400000000000000"/>
            </a:endParaRPr>
          </a:p>
          <a:p>
            <a:pPr algn="l">
              <a:lnSpc>
                <a:spcPts val="1995"/>
              </a:lnSpc>
            </a:pPr>
            <a:endParaRPr lang="en-US" sz="1400" dirty="0">
              <a:solidFill>
                <a:srgbClr val="100F0D"/>
              </a:solidFill>
              <a:latin typeface="Montserrat Light" panose="00000400000000000000"/>
            </a:endParaRPr>
          </a:p>
          <a:p>
            <a:pPr algn="l">
              <a:lnSpc>
                <a:spcPts val="1995"/>
              </a:lnSpc>
            </a:pPr>
            <a:r>
              <a:rPr lang="en-US" dirty="0">
                <a:solidFill>
                  <a:schemeClr val="tx1"/>
                </a:solidFill>
                <a:latin typeface="Montserrat Light" panose="00000400000000000000"/>
              </a:rPr>
              <a:t>BrowserRouter: For handling client-side routing and navigation.</a:t>
            </a:r>
            <a:endParaRPr lang="en-US" dirty="0">
              <a:solidFill>
                <a:schemeClr val="tx1"/>
              </a:solidFill>
              <a:latin typeface="Montserrat Light" panose="00000400000000000000"/>
            </a:endParaRPr>
          </a:p>
          <a:p>
            <a:pPr algn="l">
              <a:lnSpc>
                <a:spcPts val="1995"/>
              </a:lnSpc>
            </a:pPr>
            <a:endParaRPr lang="en-US" dirty="0">
              <a:solidFill>
                <a:schemeClr val="tx1"/>
              </a:solidFill>
              <a:latin typeface="Montserrat Light" panose="00000400000000000000"/>
            </a:endParaRPr>
          </a:p>
          <a:p>
            <a:pPr algn="l">
              <a:lnSpc>
                <a:spcPts val="1995"/>
              </a:lnSpc>
            </a:pPr>
            <a:r>
              <a:rPr lang="en-US" dirty="0">
                <a:solidFill>
                  <a:schemeClr val="tx1"/>
                </a:solidFill>
                <a:latin typeface="Montserrat Light" panose="00000400000000000000"/>
              </a:rPr>
              <a:t>MUI: For designing responsive and visually appealing user interfaces.</a:t>
            </a:r>
            <a:endParaRPr lang="en-US" dirty="0">
              <a:solidFill>
                <a:schemeClr val="tx1"/>
              </a:solidFill>
              <a:latin typeface="Montserrat Light" panose="00000400000000000000"/>
            </a:endParaRPr>
          </a:p>
          <a:p>
            <a:pPr algn="l">
              <a:lnSpc>
                <a:spcPts val="1995"/>
              </a:lnSpc>
            </a:pPr>
            <a:endParaRPr lang="en-US" dirty="0">
              <a:solidFill>
                <a:schemeClr val="tx1"/>
              </a:solidFill>
              <a:latin typeface="Montserrat Light" panose="00000400000000000000"/>
            </a:endParaRPr>
          </a:p>
          <a:p>
            <a:pPr algn="l">
              <a:lnSpc>
                <a:spcPts val="1995"/>
              </a:lnSpc>
            </a:pPr>
            <a:r>
              <a:rPr lang="en-US" dirty="0">
                <a:solidFill>
                  <a:schemeClr val="tx1"/>
                </a:solidFill>
                <a:latin typeface="Montserrat Light" panose="00000400000000000000"/>
              </a:rPr>
              <a:t>socket.io-client: For enabling real-time communication between the client and server.</a:t>
            </a:r>
            <a:endParaRPr lang="en-US" dirty="0">
              <a:solidFill>
                <a:schemeClr val="tx1"/>
              </a:solidFill>
              <a:latin typeface="Montserrat Light" panose="00000400000000000000"/>
            </a:endParaRPr>
          </a:p>
          <a:p>
            <a:pPr algn="l">
              <a:lnSpc>
                <a:spcPts val="1995"/>
              </a:lnSpc>
            </a:pPr>
            <a:endParaRPr lang="en-US" dirty="0">
              <a:solidFill>
                <a:schemeClr val="tx1"/>
              </a:solidFill>
              <a:latin typeface="Montserrat Light" panose="00000400000000000000"/>
            </a:endParaRPr>
          </a:p>
          <a:p>
            <a:pPr algn="l">
              <a:lnSpc>
                <a:spcPts val="1995"/>
              </a:lnSpc>
            </a:pPr>
            <a:r>
              <a:rPr lang="en-US" dirty="0">
                <a:solidFill>
                  <a:schemeClr val="tx1"/>
                </a:solidFill>
                <a:latin typeface="Montserrat Light" panose="00000400000000000000"/>
              </a:rPr>
              <a:t>Yup and Formik: For form validation and management.</a:t>
            </a:r>
            <a:endParaRPr lang="en-US" dirty="0">
              <a:solidFill>
                <a:schemeClr val="tx1"/>
              </a:solidFill>
              <a:latin typeface="Montserrat Light" panose="00000400000000000000"/>
            </a:endParaRPr>
          </a:p>
          <a:p>
            <a:pPr algn="l">
              <a:lnSpc>
                <a:spcPts val="1995"/>
              </a:lnSpc>
            </a:pPr>
            <a:endParaRPr lang="en-US" dirty="0">
              <a:solidFill>
                <a:schemeClr val="tx1"/>
              </a:solidFill>
              <a:latin typeface="Montserrat Light" panose="00000400000000000000"/>
            </a:endParaRPr>
          </a:p>
          <a:p>
            <a:pPr algn="l">
              <a:lnSpc>
                <a:spcPts val="1995"/>
              </a:lnSpc>
            </a:pPr>
            <a:r>
              <a:rPr lang="en-US" dirty="0">
                <a:solidFill>
                  <a:schemeClr val="tx1"/>
                </a:solidFill>
                <a:latin typeface="Montserrat Light" panose="00000400000000000000"/>
              </a:rPr>
              <a:t>google-map-react: For integrating Google Maps to enable location sharing.</a:t>
            </a:r>
            <a:endParaRPr lang="en-US" dirty="0">
              <a:solidFill>
                <a:schemeClr val="tx1"/>
              </a:solidFill>
              <a:latin typeface="Montserrat Light" panose="00000400000000000000"/>
            </a:endParaRPr>
          </a:p>
          <a:p>
            <a:pPr algn="l">
              <a:lnSpc>
                <a:spcPts val="1995"/>
              </a:lnSpc>
            </a:pPr>
            <a:endParaRPr lang="en-US" dirty="0">
              <a:solidFill>
                <a:schemeClr val="tx1"/>
              </a:solidFill>
              <a:latin typeface="Montserrat Light" panose="00000400000000000000"/>
            </a:endParaRPr>
          </a:p>
          <a:p>
            <a:pPr algn="l">
              <a:lnSpc>
                <a:spcPts val="1995"/>
              </a:lnSpc>
            </a:pPr>
            <a:r>
              <a:rPr lang="en-US" dirty="0">
                <a:solidFill>
                  <a:schemeClr val="tx1"/>
                </a:solidFill>
                <a:latin typeface="Montserrat Light" panose="00000400000000000000"/>
              </a:rPr>
              <a:t>Moment: For managing and displaying dates and times.</a:t>
            </a:r>
            <a:endParaRPr lang="en-US" dirty="0">
              <a:solidFill>
                <a:schemeClr val="tx1"/>
              </a:solidFill>
              <a:latin typeface="Montserrat Light" panose="00000400000000000000"/>
            </a:endParaRPr>
          </a:p>
          <a:p>
            <a:pPr algn="l">
              <a:lnSpc>
                <a:spcPts val="1995"/>
              </a:lnSpc>
            </a:pPr>
            <a:endParaRPr lang="en-US" dirty="0">
              <a:solidFill>
                <a:schemeClr val="tx1"/>
              </a:solidFill>
              <a:latin typeface="Montserrat Light" panose="00000400000000000000"/>
            </a:endParaRPr>
          </a:p>
          <a:p>
            <a:pPr algn="l">
              <a:lnSpc>
                <a:spcPts val="1995"/>
              </a:lnSpc>
            </a:pPr>
            <a:r>
              <a:rPr lang="en-US" dirty="0">
                <a:solidFill>
                  <a:schemeClr val="tx1"/>
                </a:solidFill>
                <a:latin typeface="Montserrat Light" panose="00000400000000000000"/>
              </a:rPr>
              <a:t>Redux: For maintaining a consistent application state across different components.</a:t>
            </a:r>
            <a:endParaRPr lang="en-US" dirty="0">
              <a:solidFill>
                <a:schemeClr val="tx1"/>
              </a:solidFill>
              <a:latin typeface="Montserrat Light" panose="00000400000000000000"/>
            </a:endParaRPr>
          </a:p>
        </p:txBody>
      </p:sp>
      <p:sp>
        <p:nvSpPr>
          <p:cNvPr id="31" name="TextBox 31"/>
          <p:cNvSpPr txBox="1"/>
          <p:nvPr/>
        </p:nvSpPr>
        <p:spPr>
          <a:xfrm>
            <a:off x="1836286" y="1710600"/>
            <a:ext cx="10694787" cy="1125568"/>
          </a:xfrm>
          <a:prstGeom prst="rect">
            <a:avLst/>
          </a:prstGeom>
        </p:spPr>
        <p:txBody>
          <a:bodyPr lIns="0" tIns="0" rIns="0" bIns="0" rtlCol="0" anchor="t">
            <a:spAutoFit/>
          </a:bodyPr>
          <a:lstStyle/>
          <a:p>
            <a:pPr>
              <a:lnSpc>
                <a:spcPts val="3060"/>
              </a:lnSpc>
            </a:pPr>
            <a:r>
              <a:rPr lang="en-US" sz="2185">
                <a:solidFill>
                  <a:srgbClr val="100F0D"/>
                </a:solidFill>
                <a:latin typeface="Montserrat Light" panose="00000400000000000000"/>
              </a:rPr>
              <a:t>The project stack includes React.js for frontend, Node.js with Express.js for backend, MongoDB for database, and Socket.IO for real-time communication, ensuring efficient development, scalability, and dynamic user interactions.</a:t>
            </a:r>
            <a:endParaRPr lang="en-US" sz="2185">
              <a:solidFill>
                <a:srgbClr val="100F0D"/>
              </a:solidFill>
              <a:latin typeface="Montserrat Light" panose="000004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rot="887923">
            <a:off x="-5781616" y="552635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7" name="Group 7"/>
          <p:cNvGrpSpPr/>
          <p:nvPr/>
        </p:nvGrpSpPr>
        <p:grpSpPr>
          <a:xfrm>
            <a:off x="1869342" y="324935"/>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9" name="TextBox 9"/>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24" name="TextBox 24"/>
          <p:cNvSpPr txBox="1"/>
          <p:nvPr/>
        </p:nvSpPr>
        <p:spPr>
          <a:xfrm>
            <a:off x="2057258" y="495254"/>
            <a:ext cx="2556583" cy="478790"/>
          </a:xfrm>
          <a:prstGeom prst="rect">
            <a:avLst/>
          </a:prstGeom>
        </p:spPr>
        <p:txBody>
          <a:bodyPr lIns="0" tIns="0" rIns="0" bIns="0" rtlCol="0" anchor="t">
            <a:spAutoFit/>
          </a:bodyPr>
          <a:lstStyle/>
          <a:p>
            <a:pPr marL="0" lvl="0" indent="0" algn="ctr">
              <a:lnSpc>
                <a:spcPts val="3735"/>
              </a:lnSpc>
              <a:spcBef>
                <a:spcPct val="0"/>
              </a:spcBef>
            </a:pPr>
            <a:r>
              <a:rPr lang="en-US" sz="2710" spc="265" dirty="0">
                <a:solidFill>
                  <a:srgbClr val="231F20"/>
                </a:solidFill>
                <a:latin typeface="Oswald" panose="00000500000000000000"/>
              </a:rPr>
              <a:t>NodeJS</a:t>
            </a:r>
            <a:endParaRPr lang="en-US" sz="2710" spc="265" dirty="0">
              <a:solidFill>
                <a:srgbClr val="231F20"/>
              </a:solidFill>
              <a:latin typeface="Oswald" panose="00000500000000000000"/>
            </a:endParaRPr>
          </a:p>
        </p:txBody>
      </p:sp>
      <p:sp>
        <p:nvSpPr>
          <p:cNvPr id="25" name="TextBox 25"/>
          <p:cNvSpPr txBox="1"/>
          <p:nvPr/>
        </p:nvSpPr>
        <p:spPr>
          <a:xfrm>
            <a:off x="1861820" y="1550670"/>
            <a:ext cx="12141200" cy="6579870"/>
          </a:xfrm>
          <a:prstGeom prst="rect">
            <a:avLst/>
          </a:prstGeom>
        </p:spPr>
        <p:txBody>
          <a:bodyPr wrap="square" lIns="0" tIns="0" rIns="0" bIns="0" rtlCol="0" anchor="t">
            <a:noAutofit/>
          </a:bodyPr>
          <a:lstStyle/>
          <a:p>
            <a:pPr algn="l">
              <a:lnSpc>
                <a:spcPts val="1995"/>
              </a:lnSpc>
            </a:pPr>
            <a:r>
              <a:rPr lang="en-US" sz="2200" b="1" dirty="0">
                <a:solidFill>
                  <a:srgbClr val="100F0D"/>
                </a:solidFill>
                <a:latin typeface="Montserrat Light" panose="00000400000000000000"/>
                <a:sym typeface="+mn-ea"/>
              </a:rPr>
              <a:t>Usage: </a:t>
            </a: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sz="2200" dirty="0">
                <a:solidFill>
                  <a:srgbClr val="100F0D"/>
                </a:solidFill>
                <a:latin typeface="Montserrat Light" panose="00000400000000000000"/>
                <a:sym typeface="+mn-ea"/>
              </a:rPr>
              <a:t>We used NodeJS to develop the backend server of our ChatApp.</a:t>
            </a:r>
            <a:endParaRPr lang="en-US" sz="2200" dirty="0">
              <a:solidFill>
                <a:srgbClr val="100F0D"/>
              </a:solidFill>
              <a:latin typeface="Montserrat Light" panose="00000400000000000000"/>
              <a:sym typeface="+mn-ea"/>
            </a:endParaRPr>
          </a:p>
          <a:p>
            <a:pPr algn="l">
              <a:lnSpc>
                <a:spcPts val="1995"/>
              </a:lnSpc>
            </a:pP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sz="2200" b="1" dirty="0">
                <a:solidFill>
                  <a:srgbClr val="100F0D"/>
                </a:solidFill>
                <a:latin typeface="Montserrat Light" panose="00000400000000000000"/>
              </a:rPr>
              <a:t>Implementation:</a:t>
            </a: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ExpressJS: To create a RESTful API and handle HTTP requests and responses.</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Multer: For handling file uploads, such as user profile pictures and chat attachments.</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Bcrypt: For hashing passwords to ensure secure user authentication.</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Body-parser: To parse incoming request bodies for easy data handling.</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Cors: To enable secure cross-origin requests.</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Dotenv: For managing environment variables securely.</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Helmet: For enhancing the security of the application by setting various HTTP headers.</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Socket.io: To enable real-time, bidirectional communication between clients and server.</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Nodemon: For automatically restarting the server during development when file changes are detected.</a:t>
            </a:r>
            <a:endParaRPr lang="en-US" dirty="0">
              <a:solidFill>
                <a:srgbClr val="100F0D"/>
              </a:solidFill>
              <a:latin typeface="Montserrat Light" panose="000004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rot="887923">
            <a:off x="-5781616" y="552635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7" name="Group 7"/>
          <p:cNvGrpSpPr/>
          <p:nvPr/>
        </p:nvGrpSpPr>
        <p:grpSpPr>
          <a:xfrm>
            <a:off x="1869342" y="324935"/>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9" name="TextBox 9"/>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24" name="TextBox 24"/>
          <p:cNvSpPr txBox="1"/>
          <p:nvPr/>
        </p:nvSpPr>
        <p:spPr>
          <a:xfrm>
            <a:off x="2057258" y="495254"/>
            <a:ext cx="2556583" cy="478790"/>
          </a:xfrm>
          <a:prstGeom prst="rect">
            <a:avLst/>
          </a:prstGeom>
        </p:spPr>
        <p:txBody>
          <a:bodyPr lIns="0" tIns="0" rIns="0" bIns="0" rtlCol="0" anchor="t">
            <a:spAutoFit/>
          </a:bodyPr>
          <a:lstStyle/>
          <a:p>
            <a:pPr marL="0" lvl="0" indent="0" algn="ctr">
              <a:lnSpc>
                <a:spcPts val="3735"/>
              </a:lnSpc>
              <a:spcBef>
                <a:spcPct val="0"/>
              </a:spcBef>
            </a:pPr>
            <a:r>
              <a:rPr lang="en-US" sz="2710" spc="265" dirty="0">
                <a:solidFill>
                  <a:srgbClr val="231F20"/>
                </a:solidFill>
                <a:latin typeface="Oswald" panose="00000500000000000000"/>
              </a:rPr>
              <a:t>MongoDB</a:t>
            </a:r>
            <a:endParaRPr lang="en-US" sz="2710" spc="265" dirty="0">
              <a:solidFill>
                <a:srgbClr val="231F20"/>
              </a:solidFill>
              <a:latin typeface="Oswald" panose="00000500000000000000"/>
            </a:endParaRPr>
          </a:p>
        </p:txBody>
      </p:sp>
      <p:sp>
        <p:nvSpPr>
          <p:cNvPr id="25" name="TextBox 25"/>
          <p:cNvSpPr txBox="1"/>
          <p:nvPr/>
        </p:nvSpPr>
        <p:spPr>
          <a:xfrm>
            <a:off x="1861820" y="1550670"/>
            <a:ext cx="12141200" cy="6579870"/>
          </a:xfrm>
          <a:prstGeom prst="rect">
            <a:avLst/>
          </a:prstGeom>
        </p:spPr>
        <p:txBody>
          <a:bodyPr wrap="square" lIns="0" tIns="0" rIns="0" bIns="0" rtlCol="0" anchor="t">
            <a:noAutofit/>
          </a:bodyPr>
          <a:lstStyle/>
          <a:p>
            <a:pPr algn="l">
              <a:lnSpc>
                <a:spcPts val="1995"/>
              </a:lnSpc>
            </a:pPr>
            <a:r>
              <a:rPr lang="en-US" sz="2200" b="1" dirty="0">
                <a:solidFill>
                  <a:srgbClr val="100F0D"/>
                </a:solidFill>
                <a:latin typeface="Montserrat Light" panose="00000400000000000000"/>
                <a:sym typeface="+mn-ea"/>
              </a:rPr>
              <a:t>Usage: </a:t>
            </a: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sz="2200" dirty="0">
                <a:solidFill>
                  <a:srgbClr val="100F0D"/>
                </a:solidFill>
                <a:latin typeface="Montserrat Light" panose="00000400000000000000"/>
                <a:sym typeface="+mn-ea"/>
              </a:rPr>
              <a:t>We used MongoDB as the database for our ChatApp.</a:t>
            </a:r>
            <a:endParaRPr lang="en-US" sz="2200" dirty="0">
              <a:solidFill>
                <a:srgbClr val="100F0D"/>
              </a:solidFill>
              <a:latin typeface="Montserrat Light" panose="00000400000000000000"/>
              <a:sym typeface="+mn-ea"/>
            </a:endParaRPr>
          </a:p>
          <a:p>
            <a:pPr algn="l">
              <a:lnSpc>
                <a:spcPts val="1995"/>
              </a:lnSpc>
            </a:pP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sz="2200" b="1" dirty="0">
                <a:solidFill>
                  <a:srgbClr val="100F0D"/>
                </a:solidFill>
                <a:latin typeface="Montserrat Light" panose="00000400000000000000"/>
              </a:rPr>
              <a:t>Implementation:</a:t>
            </a:r>
            <a:endParaRPr lang="en-US" sz="2200" b="1" dirty="0">
              <a:solidFill>
                <a:srgbClr val="100F0D"/>
              </a:solidFill>
              <a:latin typeface="Montserrat Light" panose="00000400000000000000"/>
            </a:endParaRPr>
          </a:p>
          <a:p>
            <a:pPr algn="l">
              <a:lnSpc>
                <a:spcPts val="1995"/>
              </a:lnSpc>
            </a:pPr>
            <a:endParaRPr lang="en-US" sz="2200" b="1"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Mongoose: For creating schemas and interacting with MongoDB.</a:t>
            </a:r>
            <a:endParaRPr lang="en-US" dirty="0">
              <a:solidFill>
                <a:srgbClr val="100F0D"/>
              </a:solidFill>
              <a:latin typeface="Montserrat Light" panose="00000400000000000000"/>
            </a:endParaRPr>
          </a:p>
          <a:p>
            <a:pPr algn="l">
              <a:lnSpc>
                <a:spcPts val="1995"/>
              </a:lnSpc>
            </a:pPr>
            <a:endParaRPr lang="en-US" dirty="0">
              <a:solidFill>
                <a:srgbClr val="100F0D"/>
              </a:solidFill>
              <a:latin typeface="Montserrat Light" panose="00000400000000000000"/>
            </a:endParaRPr>
          </a:p>
          <a:p>
            <a:pPr algn="l">
              <a:lnSpc>
                <a:spcPts val="1995"/>
              </a:lnSpc>
            </a:pPr>
            <a:r>
              <a:rPr lang="en-US" dirty="0">
                <a:solidFill>
                  <a:srgbClr val="100F0D"/>
                </a:solidFill>
                <a:latin typeface="Montserrat Light" panose="00000400000000000000"/>
              </a:rPr>
              <a:t>Document-Oriented Storage: To store user data, chat messages, and other relevant information in a flexible and scalable manner.</a:t>
            </a:r>
            <a:endParaRPr lang="en-US" dirty="0">
              <a:solidFill>
                <a:srgbClr val="100F0D"/>
              </a:solidFill>
              <a:latin typeface="Montserrat Light" panose="000004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34379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0" spc="924">
                <a:solidFill>
                  <a:srgbClr val="231F20"/>
                </a:solidFill>
                <a:latin typeface="Oswald Bold" panose="00000800000000000000"/>
              </a:rPr>
              <a:t>DATA DICTIONARY</a:t>
            </a:r>
            <a:endParaRPr lang="en-US" sz="9430" spc="924">
              <a:solidFill>
                <a:srgbClr val="231F20"/>
              </a:solidFill>
              <a:latin typeface="Oswald Bold" panose="00000800000000000000"/>
            </a:endParaRPr>
          </a:p>
        </p:txBody>
      </p:sp>
      <p:sp>
        <p:nvSpPr>
          <p:cNvPr id="6" name="TextBox 6"/>
          <p:cNvSpPr txBox="1"/>
          <p:nvPr/>
        </p:nvSpPr>
        <p:spPr>
          <a:xfrm>
            <a:off x="12475037" y="7781814"/>
            <a:ext cx="2974893" cy="520828"/>
          </a:xfrm>
          <a:prstGeom prst="rect">
            <a:avLst/>
          </a:prstGeom>
        </p:spPr>
        <p:txBody>
          <a:bodyPr lIns="0" tIns="0" rIns="0" bIns="0" rtlCol="0" anchor="t">
            <a:spAutoFit/>
          </a:bodyPr>
          <a:lstStyle/>
          <a:p>
            <a:pPr marL="0" lvl="0" indent="0" algn="ctr">
              <a:lnSpc>
                <a:spcPts val="4210"/>
              </a:lnSpc>
              <a:spcBef>
                <a:spcPct val="0"/>
              </a:spcBef>
            </a:pPr>
            <a:r>
              <a:rPr lang="en-US" sz="3050" spc="298">
                <a:solidFill>
                  <a:srgbClr val="FDFBFB"/>
                </a:solidFill>
                <a:latin typeface="Oswald" panose="00000500000000000000"/>
                <a:ea typeface="Oswald" panose="00000500000000000000"/>
              </a:rPr>
              <a:t>STRATEGY N°3</a:t>
            </a:r>
            <a:endParaRPr lang="en-US" sz="3050" spc="298">
              <a:solidFill>
                <a:srgbClr val="FDFBFB"/>
              </a:solidFill>
              <a:latin typeface="Oswald" panose="00000500000000000000"/>
              <a:ea typeface="Oswald" panose="00000500000000000000"/>
            </a:endParaRPr>
          </a:p>
        </p:txBody>
      </p:sp>
      <p:pic>
        <p:nvPicPr>
          <p:cNvPr id="7" name="Picture 6"/>
          <p:cNvPicPr>
            <a:picLocks noChangeAspect="1"/>
          </p:cNvPicPr>
          <p:nvPr/>
        </p:nvPicPr>
        <p:blipFill>
          <a:blip r:embed="rId4"/>
          <a:stretch>
            <a:fillRect/>
          </a:stretch>
        </p:blipFill>
        <p:spPr>
          <a:xfrm>
            <a:off x="1295400" y="2400300"/>
            <a:ext cx="16021050" cy="7324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0" y="4009263"/>
            <a:ext cx="18288000" cy="2706624"/>
          </a:xfrm>
          <a:custGeom>
            <a:avLst/>
            <a:gdLst/>
            <a:ahLst/>
            <a:cxnLst/>
            <a:rect l="l" t="t" r="r" b="b"/>
            <a:pathLst>
              <a:path w="18288000" h="2706624">
                <a:moveTo>
                  <a:pt x="0" y="0"/>
                </a:moveTo>
                <a:lnTo>
                  <a:pt x="18288000" y="0"/>
                </a:lnTo>
                <a:lnTo>
                  <a:pt x="18288000" y="2706624"/>
                </a:lnTo>
                <a:lnTo>
                  <a:pt x="0" y="2706624"/>
                </a:lnTo>
                <a:lnTo>
                  <a:pt x="0" y="0"/>
                </a:lnTo>
                <a:close/>
              </a:path>
            </a:pathLst>
          </a:custGeom>
          <a:blipFill>
            <a:blip r:embed="rId2"/>
            <a:stretch>
              <a:fillRect/>
            </a:stretch>
          </a:blipFill>
        </p:spPr>
      </p:sp>
      <p:sp>
        <p:nvSpPr>
          <p:cNvPr id="11" name="TextBox 11"/>
          <p:cNvSpPr txBox="1"/>
          <p:nvPr/>
        </p:nvSpPr>
        <p:spPr>
          <a:xfrm>
            <a:off x="337682" y="1106332"/>
            <a:ext cx="11678293" cy="1594138"/>
          </a:xfrm>
          <a:prstGeom prst="rect">
            <a:avLst/>
          </a:prstGeom>
        </p:spPr>
        <p:txBody>
          <a:bodyPr lIns="0" tIns="0" rIns="0" bIns="0" rtlCol="0" anchor="t">
            <a:spAutoFit/>
          </a:bodyPr>
          <a:lstStyle/>
          <a:p>
            <a:pPr marL="0" lvl="0" indent="0">
              <a:lnSpc>
                <a:spcPts val="13015"/>
              </a:lnSpc>
              <a:spcBef>
                <a:spcPct val="0"/>
              </a:spcBef>
            </a:pPr>
            <a:r>
              <a:rPr lang="en-US" sz="9430" spc="924">
                <a:solidFill>
                  <a:srgbClr val="231F20"/>
                </a:solidFill>
                <a:latin typeface="Oswald Bold" panose="00000800000000000000"/>
              </a:rPr>
              <a:t>USE CASE DIAGRAM</a:t>
            </a:r>
            <a:endParaRPr lang="en-US" sz="9430" spc="924">
              <a:solidFill>
                <a:srgbClr val="231F20"/>
              </a:solidFill>
              <a:latin typeface="Oswald Bold" panose="000008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4434</Words>
  <Application>WPS Presentation</Application>
  <PresentationFormat>Custom</PresentationFormat>
  <Paragraphs>179</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SimSun</vt:lpstr>
      <vt:lpstr>Wingdings</vt:lpstr>
      <vt:lpstr>Oswald Bold</vt:lpstr>
      <vt:lpstr>Montserrat Classic Bold</vt:lpstr>
      <vt:lpstr>DM Sans</vt:lpstr>
      <vt:lpstr>Oswald Bold Italics</vt:lpstr>
      <vt:lpstr>Segoe Print</vt:lpstr>
      <vt:lpstr>Oswald</vt:lpstr>
      <vt:lpstr>Montserrat Light</vt:lpstr>
      <vt:lpstr>Microsoft YaHei</vt:lpstr>
      <vt:lpstr>Arial Unicode MS</vt:lpstr>
      <vt:lpstr>Calibri</vt:lpstr>
      <vt:lpstr>DM Sans Bold</vt:lpstr>
      <vt:lpstr>DM Sans Italics</vt:lpstr>
      <vt:lpstr>Montserrat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Admin</dc:creator>
  <cp:lastModifiedBy>varun</cp:lastModifiedBy>
  <cp:revision>10</cp:revision>
  <dcterms:created xsi:type="dcterms:W3CDTF">2024-07-13T06:03:00Z</dcterms:created>
  <dcterms:modified xsi:type="dcterms:W3CDTF">2024-07-14T09:55:42Z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1033-12.2.0.17153</vt:lpwstr>
  </property>
</Properties>
</file>