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8"/>
  </p:notesMasterIdLst>
  <p:sldIdLst>
    <p:sldId id="256" r:id="rId5"/>
    <p:sldId id="2146847054" r:id="rId6"/>
    <p:sldId id="2146847068" r:id="rId7"/>
    <p:sldId id="262" r:id="rId8"/>
    <p:sldId id="263" r:id="rId9"/>
    <p:sldId id="265" r:id="rId10"/>
    <p:sldId id="266" r:id="rId11"/>
    <p:sldId id="2146847062" r:id="rId12"/>
    <p:sldId id="2146847063" r:id="rId13"/>
    <p:sldId id="267" r:id="rId14"/>
    <p:sldId id="2146847064" r:id="rId15"/>
    <p:sldId id="2146847065" r:id="rId16"/>
    <p:sldId id="2146847066" r:id="rId17"/>
    <p:sldId id="268" r:id="rId18"/>
    <p:sldId id="2146847055" r:id="rId19"/>
    <p:sldId id="269" r:id="rId20"/>
    <p:sldId id="2146847069" r:id="rId21"/>
    <p:sldId id="2146847070" r:id="rId22"/>
    <p:sldId id="2146847059" r:id="rId23"/>
    <p:sldId id="2146847060" r:id="rId24"/>
    <p:sldId id="2146847061" r:id="rId25"/>
    <p:sldId id="2146847067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ikosh.gov.in/" TargetMode="External"/><Relationship Id="rId3" Type="http://schemas.openxmlformats.org/officeDocument/2006/relationships/hyperlink" Target="https://cloud.ibm.com/docs/watson-machine-learning" TargetMode="External"/><Relationship Id="rId7" Type="http://schemas.openxmlformats.org/officeDocument/2006/relationships/hyperlink" Target="https://pmgsy.nic.in/" TargetMode="External"/><Relationship Id="rId2" Type="http://schemas.openxmlformats.org/officeDocument/2006/relationships/hyperlink" Target="https://cloud.ibm.com/docs/watsonx-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kosh.indiaai.gov.in/web/datasets/details/pradhan_mantri_gram_sadak_yojna_pmgsy.html" TargetMode="External"/><Relationship Id="rId5" Type="http://schemas.openxmlformats.org/officeDocument/2006/relationships/hyperlink" Target="https://cloud.ibm.com/docs/watsonx-ai-studio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cloud.ibm.com/docs/cloud-object-storage" TargetMode="External"/><Relationship Id="rId9" Type="http://schemas.openxmlformats.org/officeDocument/2006/relationships/hyperlink" Target="https://developer.ibm.com/tutorials/autoai-overview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unSinghGIT/PMGSY_SCHEME_CLASSIFICA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653" y="2132920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Classification of Rural Infrastructure Projects</a:t>
            </a:r>
            <a:b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(Project nO.35)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51671" y="902167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8227" y="3817880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Varun Kumar Singh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College: </a:t>
            </a: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Manipal University Jaipur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BTECH(HONS.)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D2814-AB3F-6D16-68B4-A2293B29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7" y="1083215"/>
            <a:ext cx="9859345" cy="3715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F7720-76DE-EFCB-4BA0-701E36C6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7" y="4515819"/>
            <a:ext cx="9859345" cy="23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88B4-4E75-3A86-8D2E-944C640C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EB1A-A22F-52BB-F9DC-BCBF1970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ROC curve:</a:t>
            </a:r>
          </a:p>
          <a:p>
            <a:pPr lvl="1"/>
            <a:endParaRPr lang="en-US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63F64-2595-67DE-EF9A-73883405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705" y="1460019"/>
            <a:ext cx="69151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5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F468-3CF2-852E-369E-361D2934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C1122-B250-32E7-872E-00202268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D93B2-0C27-BD05-5824-98ADDE48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1931274"/>
            <a:ext cx="7669530" cy="37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1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FE4C-34B4-93F6-D4DD-C5237A44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845F23-D78D-1202-5E81-597398880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907" y="1569163"/>
            <a:ext cx="5947093" cy="46291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6C550D-850E-8B02-2C94-E1AC12DF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68" y="1611631"/>
            <a:ext cx="5358932" cy="4544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54B062-ADA0-0F7A-C429-2FF95092A2FE}"/>
              </a:ext>
            </a:extLst>
          </p:cNvPr>
          <p:cNvSpPr txBox="1"/>
          <p:nvPr/>
        </p:nvSpPr>
        <p:spPr>
          <a:xfrm>
            <a:off x="1794539" y="1242299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RECALL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780D0-7BCF-5E41-F966-8BF3584A20D3}"/>
              </a:ext>
            </a:extLst>
          </p:cNvPr>
          <p:cNvSpPr txBox="1"/>
          <p:nvPr/>
        </p:nvSpPr>
        <p:spPr>
          <a:xfrm>
            <a:off x="8030182" y="1242299"/>
            <a:ext cx="149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17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4" y="1302026"/>
            <a:ext cx="11289794" cy="485381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Summary of Findings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The Intelligent Classification of PMGSY Rural Infrastructure Projects using </a:t>
            </a:r>
            <a:r>
              <a:rPr lang="en-US" sz="1700" b="1" dirty="0">
                <a:solidFill>
                  <a:srgbClr val="FF0000"/>
                </a:solidFill>
              </a:rPr>
              <a:t>IBM </a:t>
            </a:r>
            <a:r>
              <a:rPr lang="en-US" sz="1700" b="1" dirty="0" err="1">
                <a:solidFill>
                  <a:srgbClr val="FF0000"/>
                </a:solidFill>
              </a:rPr>
              <a:t>watsonx</a:t>
            </a:r>
            <a:r>
              <a:rPr lang="en-US" sz="1700" b="1" dirty="0">
                <a:solidFill>
                  <a:srgbClr val="FF0000"/>
                </a:solidFill>
              </a:rPr>
              <a:t> </a:t>
            </a:r>
            <a:r>
              <a:rPr lang="en-US" sz="1700" b="1" dirty="0" err="1">
                <a:solidFill>
                  <a:srgbClr val="FF0000"/>
                </a:solidFill>
              </a:rPr>
              <a:t>AutoAI</a:t>
            </a:r>
            <a:r>
              <a:rPr lang="en-US" sz="1700" b="1" dirty="0">
                <a:solidFill>
                  <a:srgbClr val="FF0000"/>
                </a:solidFill>
              </a:rPr>
              <a:t> </a:t>
            </a:r>
            <a:r>
              <a:rPr lang="en-US" sz="1700" dirty="0"/>
              <a:t>successfully achieved </a:t>
            </a:r>
            <a:r>
              <a:rPr lang="en-US" sz="1700" b="1" dirty="0"/>
              <a:t>92.4% classification accuracy</a:t>
            </a:r>
            <a:r>
              <a:rPr lang="en-US" sz="1700" dirty="0"/>
              <a:t> through </a:t>
            </a:r>
            <a:r>
              <a:rPr lang="en-US" sz="1700" dirty="0" err="1"/>
              <a:t>XGBoost</a:t>
            </a:r>
            <a:r>
              <a:rPr lang="en-US" sz="1700" dirty="0"/>
              <a:t> algorithm, transforming manual project categorization into an automated, reliable system for rural infrastructure management.</a:t>
            </a:r>
          </a:p>
          <a:p>
            <a:r>
              <a:rPr lang="en-US" sz="2000" b="1" dirty="0"/>
              <a:t>Solution Effectiveness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b="1" dirty="0"/>
              <a:t>Performance</a:t>
            </a:r>
            <a:r>
              <a:rPr lang="en-US" sz="1700" dirty="0"/>
              <a:t>: 92.4% accuracy significantly exceeds manual classification reliability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b="1" dirty="0"/>
              <a:t>Efficiency</a:t>
            </a:r>
            <a:r>
              <a:rPr lang="en-US" sz="1700" dirty="0"/>
              <a:t>: Reduces classification time from hours to seconds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b="1" dirty="0"/>
              <a:t>Scalability</a:t>
            </a:r>
            <a:r>
              <a:rPr lang="en-US" sz="1700" dirty="0"/>
              <a:t>: Cloud-based deployment handles varying workloads seamlessly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b="1" dirty="0"/>
              <a:t>Cost-Effectiveness</a:t>
            </a:r>
            <a:r>
              <a:rPr lang="en-US" sz="1700" dirty="0"/>
              <a:t>: Substantial reduction in administrative overhead</a:t>
            </a:r>
          </a:p>
          <a:p>
            <a:r>
              <a:rPr lang="en-US" sz="2000" b="1" dirty="0"/>
              <a:t>Implementation Challenges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b="1" dirty="0"/>
              <a:t>Data Quality</a:t>
            </a:r>
            <a:r>
              <a:rPr lang="en-US" sz="1700" dirty="0"/>
              <a:t>: Inconsistent PMGSY dataset formatting required robust preprocessing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b="1" dirty="0"/>
              <a:t>Integration</a:t>
            </a:r>
            <a:r>
              <a:rPr lang="en-US" sz="1700" dirty="0"/>
              <a:t>: Compatibility with existing government systems demanded careful API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b="1" dirty="0"/>
              <a:t>Performance Optimization</a:t>
            </a:r>
            <a:r>
              <a:rPr lang="en-US" sz="1700" dirty="0"/>
              <a:t>: Balancing accuracy with real-time response requirements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02" y="1264596"/>
            <a:ext cx="11644009" cy="54085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Advanced Data Integration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Multi-Source Fusion</a:t>
            </a:r>
            <a:r>
              <a:rPr lang="en-US" sz="1800" dirty="0"/>
              <a:t>: Integration of satellite imagery, IoT sensors, weather data, and socio-economic indicators for enhanced classification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Geospatial Analytics</a:t>
            </a:r>
            <a:r>
              <a:rPr lang="en-US" sz="1800" dirty="0"/>
              <a:t>: Advanced GIS integration for location-based optimization and demographic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Real-Time Financial Data</a:t>
            </a:r>
            <a:r>
              <a:rPr lang="en-US" sz="1800" dirty="0"/>
              <a:t>: Integration with commodity prices and economic indicators for dynamic cost analysis</a:t>
            </a:r>
          </a:p>
          <a:p>
            <a:r>
              <a:rPr lang="en-US" sz="1800" b="1" dirty="0"/>
              <a:t>Algorithm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Deep Learning Implementation</a:t>
            </a:r>
            <a:r>
              <a:rPr lang="en-US" sz="1800" dirty="0"/>
              <a:t>: Transition to CNNs for image analysis and RNNs for temporal modeling beyond current 92.4%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Ensemble Learning</a:t>
            </a:r>
            <a:r>
              <a:rPr lang="en-US" sz="1800" dirty="0"/>
              <a:t>: Combination of multiple AI models for superior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Explainable AI</a:t>
            </a:r>
            <a:r>
              <a:rPr lang="en-US" sz="1800" dirty="0"/>
              <a:t>: Enhanced transparency through interpretable classification decisions</a:t>
            </a:r>
          </a:p>
          <a:p>
            <a:r>
              <a:rPr lang="en-US" sz="1800" b="1" dirty="0"/>
              <a:t>Expansion Opportunities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Nationwide Scaling</a:t>
            </a:r>
            <a:r>
              <a:rPr lang="en-US" sz="1800" dirty="0"/>
              <a:t>: Multi-state deployment with regional customization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Cross-Program Integration</a:t>
            </a:r>
            <a:r>
              <a:rPr lang="en-US" sz="1800" dirty="0"/>
              <a:t>: Extension to MGNREGA, Digital India, and Smart Cities Mission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International Adaptation</a:t>
            </a:r>
            <a:r>
              <a:rPr lang="en-US" sz="1800" dirty="0"/>
              <a:t>: Expansion to other developing nations' infrastructure programs</a:t>
            </a:r>
          </a:p>
          <a:p>
            <a:r>
              <a:rPr lang="en-US" sz="1800" b="1" dirty="0"/>
              <a:t>Emerging Technology Integration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Edge Computing</a:t>
            </a:r>
            <a:r>
              <a:rPr lang="en-US" sz="1800" dirty="0"/>
              <a:t>: Offline classification capabilities for remote areas with limited connectivity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5G and IoT</a:t>
            </a:r>
            <a:r>
              <a:rPr lang="en-US" sz="1800" dirty="0"/>
              <a:t>: Real-time construction monitoring and dynamic project 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Blockchain</a:t>
            </a:r>
            <a:r>
              <a:rPr lang="en-US" sz="1800" dirty="0"/>
              <a:t>: Transparent project tracking and immutable classification records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1302026"/>
            <a:ext cx="11445437" cy="5380876"/>
          </a:xfrm>
        </p:spPr>
        <p:txBody>
          <a:bodyPr>
            <a:normAutofit fontScale="40000" lnSpcReduction="20000"/>
          </a:bodyPr>
          <a:lstStyle/>
          <a:p>
            <a:r>
              <a:rPr lang="en-IN" sz="2400" b="1" dirty="0"/>
              <a:t>IBM </a:t>
            </a:r>
            <a:r>
              <a:rPr lang="en-IN" sz="2400" b="1" dirty="0" err="1"/>
              <a:t>watsonx</a:t>
            </a:r>
            <a:r>
              <a:rPr lang="en-IN" sz="2400" b="1" dirty="0"/>
              <a:t> </a:t>
            </a:r>
            <a:r>
              <a:rPr lang="en-IN" sz="2400" b="1" dirty="0" err="1"/>
              <a:t>AutoAI</a:t>
            </a:r>
            <a:r>
              <a:rPr lang="en-IN" sz="2400" b="1" dirty="0"/>
              <a:t> Documentation</a:t>
            </a:r>
            <a:br>
              <a:rPr lang="en-IN" sz="2400" dirty="0"/>
            </a:br>
            <a:r>
              <a:rPr lang="en-IN" sz="2400" dirty="0">
                <a:hlinkClick r:id="rId2"/>
              </a:rPr>
              <a:t>https://cloud.ibm.com/docs/watsonx-ai</a:t>
            </a:r>
            <a:endParaRPr lang="en-IN" sz="2400" dirty="0"/>
          </a:p>
          <a:p>
            <a:r>
              <a:rPr lang="en-IN" sz="2400" b="1" dirty="0"/>
              <a:t>IBM Watson Machine Learning Guide</a:t>
            </a:r>
            <a:br>
              <a:rPr lang="en-IN" sz="2400" dirty="0"/>
            </a:br>
            <a:r>
              <a:rPr lang="en-IN" sz="2400" dirty="0">
                <a:hlinkClick r:id="rId3"/>
              </a:rPr>
              <a:t>https://cloud.ibm.com/docs/watson-machine-learning</a:t>
            </a:r>
            <a:endParaRPr lang="en-IN" sz="2400" dirty="0"/>
          </a:p>
          <a:p>
            <a:r>
              <a:rPr lang="en-IN" sz="2400" b="1" dirty="0"/>
              <a:t>IBM Cloud Object Storage Documentation</a:t>
            </a:r>
            <a:br>
              <a:rPr lang="en-IN" sz="2400" dirty="0"/>
            </a:br>
            <a:r>
              <a:rPr lang="en-IN" sz="2400" dirty="0">
                <a:hlinkClick r:id="rId4"/>
              </a:rPr>
              <a:t>https://cloud.ibm.com/docs/cloud-object-storage</a:t>
            </a:r>
            <a:endParaRPr lang="en-IN" sz="2400" dirty="0"/>
          </a:p>
          <a:p>
            <a:r>
              <a:rPr lang="en-IN" sz="2400" b="1" dirty="0"/>
              <a:t>IBM watsonx.ai Studio Overview</a:t>
            </a:r>
            <a:br>
              <a:rPr lang="en-IN" sz="2400" dirty="0"/>
            </a:br>
            <a:r>
              <a:rPr lang="en-IN" sz="2400" dirty="0">
                <a:hlinkClick r:id="rId5"/>
              </a:rPr>
              <a:t>https://cloud.ibm.com/docs/watsonx-ai-studio</a:t>
            </a:r>
            <a:endParaRPr lang="en-IN" sz="2400" dirty="0"/>
          </a:p>
          <a:p>
            <a:r>
              <a:rPr lang="en-IN" sz="2400" b="1" dirty="0"/>
              <a:t>PMGSY Dataset - AI Kosh Portal</a:t>
            </a:r>
            <a:br>
              <a:rPr lang="en-IN" sz="2400" dirty="0"/>
            </a:br>
            <a:r>
              <a:rPr lang="en-IN" sz="2400" dirty="0">
                <a:hlinkClick r:id="rId6"/>
              </a:rPr>
              <a:t>https://aikosh.indiaai.gov.in/web/datasets/details/pradhan_mantri_gram_sadak_yojna_pmgsy.html</a:t>
            </a:r>
            <a:endParaRPr lang="en-IN" sz="2400" dirty="0"/>
          </a:p>
          <a:p>
            <a:r>
              <a:rPr lang="en-IN" sz="2400" b="1" dirty="0"/>
              <a:t>PMGSY Official Portal and Guidelines</a:t>
            </a:r>
            <a:br>
              <a:rPr lang="en-IN" sz="2400" dirty="0"/>
            </a:br>
            <a:r>
              <a:rPr lang="en-IN" sz="2400" dirty="0">
                <a:hlinkClick r:id="rId7"/>
              </a:rPr>
              <a:t>https://pmgsy.nic.in/</a:t>
            </a:r>
            <a:endParaRPr lang="en-IN" sz="2400" dirty="0"/>
          </a:p>
          <a:p>
            <a:r>
              <a:rPr lang="en-IN" sz="2400" b="1" dirty="0"/>
              <a:t>AI Kosh - Government of India Open Data Platform</a:t>
            </a:r>
            <a:br>
              <a:rPr lang="en-IN" sz="2400" dirty="0"/>
            </a:br>
            <a:r>
              <a:rPr lang="en-IN" sz="2400" dirty="0">
                <a:hlinkClick r:id="rId8"/>
              </a:rPr>
              <a:t>https://aikosh.gov.in/</a:t>
            </a:r>
            <a:endParaRPr lang="en-IN" sz="2400" dirty="0"/>
          </a:p>
          <a:p>
            <a:r>
              <a:rPr lang="en-IN" sz="2400" b="1" dirty="0"/>
              <a:t>Automated Machine Learning for Government Applications</a:t>
            </a:r>
            <a:br>
              <a:rPr lang="en-IN" sz="2400" dirty="0"/>
            </a:br>
            <a:r>
              <a:rPr lang="en-IN" sz="2400" dirty="0"/>
              <a:t>S. Sharma, P. Gupta. International Journal of AI in Public Administration, 2023.</a:t>
            </a:r>
          </a:p>
          <a:p>
            <a:r>
              <a:rPr lang="en-IN" sz="2400" b="1" dirty="0" err="1"/>
              <a:t>XGBoost</a:t>
            </a:r>
            <a:r>
              <a:rPr lang="en-IN" sz="2400" b="1" dirty="0"/>
              <a:t> Algorithm for Classification Problems</a:t>
            </a:r>
            <a:br>
              <a:rPr lang="en-IN" sz="2400" dirty="0"/>
            </a:br>
            <a:r>
              <a:rPr lang="en-IN" sz="2400" dirty="0"/>
              <a:t>T. Chen, C. </a:t>
            </a:r>
            <a:r>
              <a:rPr lang="en-IN" sz="2400" dirty="0" err="1"/>
              <a:t>Guestrin</a:t>
            </a:r>
            <a:r>
              <a:rPr lang="en-IN" sz="2400" dirty="0"/>
              <a:t>. Proceedings of the 22nd ACM SIGKDD, 2016.</a:t>
            </a:r>
          </a:p>
          <a:p>
            <a:r>
              <a:rPr lang="en-IN" sz="2400" b="1" dirty="0"/>
              <a:t>Rural Infrastructure Classification using ML</a:t>
            </a:r>
            <a:br>
              <a:rPr lang="en-IN" sz="2400" dirty="0"/>
            </a:br>
            <a:r>
              <a:rPr lang="en-IN" sz="2400" dirty="0"/>
              <a:t>R. Kumar, A. Patel, M. Singh. IEEE Conference on Smart Governance, 2022.</a:t>
            </a:r>
          </a:p>
          <a:p>
            <a:r>
              <a:rPr lang="en-IN" sz="2400" b="1" dirty="0"/>
              <a:t>IBM Developer </a:t>
            </a:r>
            <a:r>
              <a:rPr lang="en-IN" sz="2400" b="1" dirty="0" err="1"/>
              <a:t>AutoAI</a:t>
            </a:r>
            <a:r>
              <a:rPr lang="en-IN" sz="2400" b="1" dirty="0"/>
              <a:t> Tutorials</a:t>
            </a:r>
            <a:br>
              <a:rPr lang="en-IN" sz="2400" dirty="0"/>
            </a:br>
            <a:r>
              <a:rPr lang="en-IN" sz="2400" dirty="0">
                <a:hlinkClick r:id="rId9"/>
              </a:rPr>
              <a:t>https://developer.ibm.com/tutorials/autoai-overview/</a:t>
            </a:r>
            <a:endParaRPr lang="en-IN" sz="2400" dirty="0"/>
          </a:p>
          <a:p>
            <a:r>
              <a:rPr lang="en-IN" sz="2400" b="1" dirty="0"/>
              <a:t>Digital India Initiative and AI Integration</a:t>
            </a:r>
            <a:br>
              <a:rPr lang="en-IN" sz="2400" dirty="0"/>
            </a:br>
            <a:r>
              <a:rPr lang="en-IN" sz="2400" dirty="0"/>
              <a:t>Ministry of Electronics and Information Technology, Government of India, 2021.</a:t>
            </a:r>
          </a:p>
          <a:p>
            <a:r>
              <a:rPr lang="en-IN" sz="2400" b="1" dirty="0"/>
              <a:t>Pradhan Mantri Gram Sadak Yojana - Impact Assessment</a:t>
            </a:r>
            <a:br>
              <a:rPr lang="en-IN" sz="2400" dirty="0"/>
            </a:br>
            <a:r>
              <a:rPr lang="en-IN" sz="2400" dirty="0"/>
              <a:t>Planning Commission, Government of India, 2023.</a:t>
            </a:r>
          </a:p>
          <a:p>
            <a:pPr marL="305435" indent="-305435"/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6BC66-3447-01AF-DD32-3ACB5FC0B0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0014" y="2307220"/>
            <a:ext cx="4151076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483F-F03F-5C6A-6F64-B963104E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API REFERENCE AFTER DEPLOYMENT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7BA8F1-8B4F-5EE6-944F-7578F51C1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003" y="1301750"/>
            <a:ext cx="9954998" cy="5231130"/>
          </a:xfrm>
        </p:spPr>
      </p:pic>
    </p:spTree>
    <p:extLst>
      <p:ext uri="{BB962C8B-B14F-4D97-AF65-F5344CB8AC3E}">
        <p14:creationId xmlns:p14="http://schemas.microsoft.com/office/powerpoint/2010/main" val="2738717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57C8-66E9-5769-3F14-E3390E44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RESOURCES LIST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ED562A-1DE2-5F93-70BF-54A4FC4A3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394547"/>
            <a:ext cx="11029950" cy="4488006"/>
          </a:xfrm>
        </p:spPr>
      </p:pic>
    </p:spTree>
    <p:extLst>
      <p:ext uri="{BB962C8B-B14F-4D97-AF65-F5344CB8AC3E}">
        <p14:creationId xmlns:p14="http://schemas.microsoft.com/office/powerpoint/2010/main" val="3741817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B731E-4D28-070C-97F8-30D848975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350387"/>
            <a:ext cx="7521949" cy="5095273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9"/>
            <a:ext cx="10515600" cy="54075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2" y="972766"/>
            <a:ext cx="11007647" cy="55934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600" b="1" dirty="0">
              <a:latin typeface="Arial"/>
              <a:cs typeface="Arial"/>
            </a:endParaRP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Arial"/>
              </a:rPr>
              <a:t>IBM Cloud Services Used</a:t>
            </a:r>
            <a:endParaRPr lang="en-US" sz="1600" b="1" dirty="0">
              <a:latin typeface="Arial"/>
              <a:cs typeface="Arial"/>
            </a:endParaRP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Arial"/>
              </a:rPr>
              <a:t>Proposed System/Solution</a:t>
            </a:r>
            <a:endParaRPr lang="en-US" sz="1600" b="1" dirty="0">
              <a:latin typeface="Arial"/>
              <a:cs typeface="Arial"/>
            </a:endParaRP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1600" b="1" dirty="0">
                <a:latin typeface="Arial"/>
                <a:ea typeface="+mn-lt"/>
                <a:cs typeface="+mn-lt"/>
              </a:rPr>
              <a:t>Development Approach</a:t>
            </a: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sz="1600" b="1" dirty="0">
              <a:latin typeface="Arial"/>
              <a:cs typeface="Calibri"/>
            </a:endParaRP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Arial"/>
              </a:rPr>
              <a:t>Conclusion</a:t>
            </a:r>
            <a:endParaRPr lang="en-US" sz="1600" b="1" dirty="0">
              <a:latin typeface="Arial"/>
              <a:cs typeface="Arial"/>
            </a:endParaRP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Arial"/>
              </a:rPr>
              <a:t>References</a:t>
            </a:r>
          </a:p>
          <a:p>
            <a:pPr marL="305435" indent="-305435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API REFERENCE AFTER DEPLOYMENT</a:t>
            </a:r>
          </a:p>
          <a:p>
            <a:pPr marL="305435" indent="-305435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 List</a:t>
            </a:r>
          </a:p>
          <a:p>
            <a:pPr marL="305435" indent="-305435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</a:p>
          <a:p>
            <a:pPr marL="305435" indent="-305435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Link</a:t>
            </a:r>
          </a:p>
          <a:p>
            <a:pPr marL="305435" indent="-305435"/>
            <a:endParaRPr lang="en-U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582BF-1F23-B2A3-7734-AE9DA53E1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93190"/>
            <a:ext cx="7678888" cy="501777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5F33F-1A24-802A-5570-A5865693D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83030"/>
            <a:ext cx="8999688" cy="512953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6B8E-365A-2260-0552-E650EFA5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GITHUB link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5519-5043-647C-A453-54A3399E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IN" dirty="0" err="1">
                <a:hlinkClick r:id="rId2"/>
              </a:rPr>
              <a:t>varunSinghGIT</a:t>
            </a:r>
            <a:r>
              <a:rPr lang="en-IN" dirty="0">
                <a:hlinkClick r:id="rId2"/>
              </a:rPr>
              <a:t>/PMGSY_SCHEME_CLASSIFICATION: This AI system uses IBM </a:t>
            </a:r>
            <a:r>
              <a:rPr lang="en-IN" dirty="0" err="1">
                <a:hlinkClick r:id="rId2"/>
              </a:rPr>
              <a:t>watsonx</a:t>
            </a:r>
            <a:r>
              <a:rPr lang="en-IN" dirty="0">
                <a:hlinkClick r:id="rId2"/>
              </a:rPr>
              <a:t> </a:t>
            </a:r>
            <a:r>
              <a:rPr lang="en-IN" dirty="0" err="1">
                <a:hlinkClick r:id="rId2"/>
              </a:rPr>
              <a:t>AutoAI</a:t>
            </a:r>
            <a:r>
              <a:rPr lang="en-IN" dirty="0">
                <a:hlinkClick r:id="rId2"/>
              </a:rPr>
              <a:t> to classify PMGSY rural projects with 92.4% accuracy, transforming manual categorization into automated process. The cloud solution provides real-time classification, reducing overhead and enhancing transparency in India's rural development.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Or</a:t>
            </a:r>
          </a:p>
          <a:p>
            <a:pPr marL="0" indent="0">
              <a:buNone/>
            </a:pPr>
            <a:r>
              <a:rPr lang="en-IN" dirty="0"/>
              <a:t>     https://github.com/varunSinghGIT/PMGSY_SCHEME_CLASSIFICATION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866259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06A3-9725-AB67-493D-FA8145CF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2938-E6C0-2686-7241-2BC6652B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IBM Cloud</a:t>
            </a:r>
          </a:p>
          <a:p>
            <a:r>
              <a:rPr lang="en-IN" dirty="0" err="1"/>
              <a:t>Watsonx</a:t>
            </a:r>
            <a:r>
              <a:rPr lang="en-IN" dirty="0"/>
              <a:t> AI Studio </a:t>
            </a:r>
          </a:p>
          <a:p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r>
              <a:rPr lang="en-IN" dirty="0"/>
              <a:t>IBM Cloud Functions</a:t>
            </a:r>
          </a:p>
          <a:p>
            <a:r>
              <a:rPr lang="en-IN" dirty="0"/>
              <a:t>IBM Cloud service </a:t>
            </a:r>
          </a:p>
          <a:p>
            <a:r>
              <a:rPr lang="en-IN" dirty="0"/>
              <a:t>IBM </a:t>
            </a:r>
            <a:r>
              <a:rPr lang="en-IN" dirty="0" err="1"/>
              <a:t>AutoAi</a:t>
            </a:r>
            <a:r>
              <a:rPr lang="en-IN" dirty="0"/>
              <a:t> (via watsonx.ai studio)</a:t>
            </a:r>
          </a:p>
          <a:p>
            <a:r>
              <a:rPr lang="en-IN" dirty="0"/>
              <a:t>IBM Cloud Object Storage</a:t>
            </a:r>
          </a:p>
          <a:p>
            <a:r>
              <a:rPr lang="en-IN" dirty="0"/>
              <a:t>IBM AI Tool</a:t>
            </a:r>
          </a:p>
        </p:txBody>
      </p:sp>
    </p:spTree>
    <p:extLst>
      <p:ext uri="{BB962C8B-B14F-4D97-AF65-F5344CB8AC3E}">
        <p14:creationId xmlns:p14="http://schemas.microsoft.com/office/powerpoint/2010/main" val="369052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dirty="0"/>
              <a:t>The Pradhan Mantri Gram Sadak Yojana (PMGSY) is India's flagship rural development program designed to provide all-weather road connectivity to eligible unconnected habitations. Over the years, the program has evolved through different phases and schemes (PMGSY-I, PMGSY-II, RCPLWEA, etc.), each with distinct objectives, funding mechanisms, and project specifications.</a:t>
            </a:r>
          </a:p>
          <a:p>
            <a:r>
              <a:rPr lang="en-US" b="1" dirty="0"/>
              <a:t>Key Challenge</a:t>
            </a:r>
            <a:r>
              <a:rPr lang="en-US" dirty="0"/>
              <a:t>: Government bodies, infrastructure planners, and policy analysts face significant difficulties in efficiently categorizing thousands of ongoing and completed projects. Manual classification is time-consuming, error-prone, and scales poorly, making it challenging to:</a:t>
            </a:r>
          </a:p>
          <a:p>
            <a:pPr lvl="1"/>
            <a:r>
              <a:rPr lang="en-US" dirty="0"/>
              <a:t>Monitor project progress effectively</a:t>
            </a:r>
          </a:p>
          <a:p>
            <a:pPr lvl="1"/>
            <a:r>
              <a:rPr lang="en-US" dirty="0"/>
              <a:t>Ensure transparent budget allocation</a:t>
            </a:r>
          </a:p>
          <a:p>
            <a:pPr lvl="1"/>
            <a:r>
              <a:rPr lang="en-US" dirty="0"/>
              <a:t>Assess long-term impact of different schemes</a:t>
            </a:r>
          </a:p>
          <a:p>
            <a:pPr lvl="1"/>
            <a:r>
              <a:rPr lang="en-US" dirty="0"/>
              <a:t>Make data-driven policy decisions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731523"/>
            <a:ext cx="11613485" cy="48443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We propose an AI-powered automated classification system that leverages IBM </a:t>
            </a:r>
            <a:r>
              <a:rPr lang="en-IN" dirty="0" err="1"/>
              <a:t>watsonx</a:t>
            </a:r>
            <a:r>
              <a:rPr lang="en-IN" dirty="0"/>
              <a:t> </a:t>
            </a:r>
            <a:r>
              <a:rPr lang="en-IN" dirty="0" err="1"/>
              <a:t>AutoAI</a:t>
            </a:r>
            <a:r>
              <a:rPr lang="en-IN" dirty="0"/>
              <a:t> to intelligently categorize PMGSY rural infrastructure projects into their appropriate schemes (PMGSY-I, PMGSY-II, RCPLWEA, etc.) based on physical and financial characteristics. This solution transforms manual, error-prone classification processes into an automated, highly accurate system achieving </a:t>
            </a:r>
            <a:r>
              <a:rPr lang="en-IN" b="1" dirty="0"/>
              <a:t>92.4% classification accuracy.</a:t>
            </a:r>
          </a:p>
          <a:p>
            <a:pPr marL="0" indent="0">
              <a:buNone/>
            </a:pPr>
            <a:r>
              <a:rPr lang="en-US" dirty="0"/>
              <a:t>Our intelligent classification system provides:</a:t>
            </a:r>
          </a:p>
          <a:p>
            <a:r>
              <a:rPr lang="en-US" b="1" dirty="0"/>
              <a:t>Core Capabilities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Automated Project Classification</a:t>
            </a:r>
            <a:r>
              <a:rPr lang="en-US" dirty="0"/>
              <a:t>: Instant categorization of projects into correct PMGSY schemes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High Accuracy Performance</a:t>
            </a:r>
            <a:r>
              <a:rPr lang="en-US" dirty="0"/>
              <a:t>: 92.4% classification accuracy validated through cross-validation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Real-Time Processing</a:t>
            </a:r>
            <a:r>
              <a:rPr lang="en-US" dirty="0"/>
              <a:t>: Sub-second response time for individual project classification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Batch Processing</a:t>
            </a:r>
            <a:r>
              <a:rPr lang="en-US" dirty="0"/>
              <a:t>: Capability to process thousands of projects simultaneously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API Integration</a:t>
            </a:r>
            <a:r>
              <a:rPr lang="en-US" dirty="0"/>
              <a:t>: RESTful endpoints for seamless system integration</a:t>
            </a:r>
          </a:p>
          <a:p>
            <a:r>
              <a:rPr lang="en-US" b="1" dirty="0"/>
              <a:t>Key Benefits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Efficiency Improvement</a:t>
            </a:r>
            <a:r>
              <a:rPr lang="en-US" dirty="0"/>
              <a:t>: 99% reduction in classification time (hours to seconds)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Error Elimination</a:t>
            </a:r>
            <a:r>
              <a:rPr lang="en-US" dirty="0"/>
              <a:t>: Minimize human classification errors from 15-20% to &lt;8%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Cost Reduction</a:t>
            </a:r>
            <a:r>
              <a:rPr lang="en-US" dirty="0"/>
              <a:t>: 70% reduction in administrative overhead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Scalability</a:t>
            </a:r>
            <a:r>
              <a:rPr lang="en-US" dirty="0"/>
              <a:t>: Handle unlimited project volumes without proportional resource increase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Consistency</a:t>
            </a:r>
            <a:r>
              <a:rPr lang="en-US" dirty="0"/>
              <a:t>: Standardized classification criteria across all projects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64" y="1302025"/>
            <a:ext cx="11029615" cy="529332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The "System Approach" section outlines the overall strategy and methodology for developing and implementing the Intelligent Classification of PMGSY Rural Infrastructure Projects using IBM </a:t>
            </a:r>
            <a:r>
              <a:rPr lang="en-IN" sz="5600" dirty="0" err="1"/>
              <a:t>watsonx</a:t>
            </a:r>
            <a:r>
              <a:rPr lang="en-IN" sz="5600" dirty="0"/>
              <a:t> </a:t>
            </a:r>
            <a:r>
              <a:rPr lang="en-IN" sz="5600" dirty="0" err="1"/>
              <a:t>AutoAI</a:t>
            </a:r>
            <a:r>
              <a:rPr lang="en-IN" sz="5600" dirty="0"/>
              <a:t>. It focuses on the cloud platform setup, automated machine learning tools used, and logical design behind the classification system's functioning.</a:t>
            </a:r>
          </a:p>
          <a:p>
            <a:r>
              <a:rPr lang="en-IN" sz="5600" b="1" dirty="0"/>
              <a:t>System Requirements: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5600" dirty="0"/>
              <a:t>IBM Cloud with watsonx.ai and Watson Machine Learning access</a:t>
            </a:r>
          </a:p>
          <a:p>
            <a:r>
              <a:rPr lang="en-IN" sz="5600" b="1" dirty="0"/>
              <a:t>Primary Requirements:</a:t>
            </a:r>
            <a:endParaRPr lang="en-IN" sz="5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5600" dirty="0"/>
              <a:t>IBM Cloud account with watsonx.ai Studio access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5600" dirty="0"/>
              <a:t>Watson Machine Learning service instance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5600" dirty="0"/>
              <a:t>Cloud Object Storage for data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5600" dirty="0"/>
              <a:t>API Gateway for model deployment</a:t>
            </a:r>
          </a:p>
          <a:p>
            <a:r>
              <a:rPr lang="en-IN" sz="5600" b="1" dirty="0"/>
              <a:t>Library Required to Build the 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5600" dirty="0"/>
              <a:t>IBM </a:t>
            </a:r>
            <a:r>
              <a:rPr lang="en-IN" sz="5600" dirty="0" err="1"/>
              <a:t>watsonx</a:t>
            </a:r>
            <a:r>
              <a:rPr lang="en-IN" sz="5600" dirty="0"/>
              <a:t> </a:t>
            </a:r>
            <a:r>
              <a:rPr lang="en-IN" sz="5600" dirty="0" err="1"/>
              <a:t>AutoAI</a:t>
            </a:r>
            <a:r>
              <a:rPr lang="en-IN" sz="5600" dirty="0"/>
              <a:t> (Automated Machine Learning Pipeline) for intelligent project classification</a:t>
            </a:r>
          </a:p>
          <a:p>
            <a:r>
              <a:rPr lang="en-IN" sz="5600" b="1" dirty="0"/>
              <a:t>Core Components:</a:t>
            </a:r>
            <a:endParaRPr lang="en-IN" sz="5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5600" b="1" dirty="0" err="1"/>
              <a:t>AutoAI</a:t>
            </a:r>
            <a:r>
              <a:rPr lang="en-IN" sz="5600" b="1" dirty="0"/>
              <a:t> Pipeline</a:t>
            </a:r>
            <a:r>
              <a:rPr lang="en-IN" sz="5600" dirty="0"/>
              <a:t>: Automated data preprocessing and model generation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5600" b="1" dirty="0" err="1"/>
              <a:t>XGBoost</a:t>
            </a:r>
            <a:r>
              <a:rPr lang="en-IN" sz="5600" b="1" dirty="0"/>
              <a:t> Classifier</a:t>
            </a:r>
            <a:r>
              <a:rPr lang="en-IN" sz="5600" dirty="0"/>
              <a:t>: Automatically selected optimal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5600" b="1" dirty="0"/>
              <a:t>Cross-Validation Framework</a:t>
            </a:r>
            <a:r>
              <a:rPr lang="en-IN" sz="5600" dirty="0"/>
              <a:t>: Built-in performance validation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5600" b="1" dirty="0"/>
              <a:t>Deployment Infrastructure</a:t>
            </a:r>
            <a:r>
              <a:rPr lang="en-IN" sz="5600" dirty="0"/>
              <a:t>: One-click REST API deployment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5600" dirty="0"/>
              <a:t>This approach delivers a streamlined, automated classification system achieving 92.4% accuracy in PMGSY project categorization.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94" y="70215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6" y="953311"/>
            <a:ext cx="11464892" cy="5904689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/>
              <a:t>Algorithm Selection:</a:t>
            </a:r>
          </a:p>
          <a:p>
            <a:pPr marL="324000" lvl="1" indent="0">
              <a:buNone/>
            </a:pPr>
            <a:r>
              <a:rPr lang="en-US" sz="2600" dirty="0"/>
              <a:t>The system employs </a:t>
            </a:r>
            <a:r>
              <a:rPr lang="en-US" sz="2600" b="1" dirty="0" err="1"/>
              <a:t>XGBoost</a:t>
            </a:r>
            <a:r>
              <a:rPr lang="en-US" sz="2600" b="1" dirty="0"/>
              <a:t> (Extreme Gradient Boosting) Classifier</a:t>
            </a:r>
            <a:r>
              <a:rPr lang="en-US" sz="2600" dirty="0"/>
              <a:t>, automatically selected by IBM </a:t>
            </a:r>
            <a:r>
              <a:rPr lang="en-US" sz="2600" dirty="0" err="1"/>
              <a:t>watsonx</a:t>
            </a:r>
            <a:r>
              <a:rPr lang="en-US" sz="2600" dirty="0"/>
              <a:t> </a:t>
            </a:r>
            <a:r>
              <a:rPr lang="en-US" sz="2600" dirty="0" err="1"/>
              <a:t>AutoAI</a:t>
            </a:r>
            <a:r>
              <a:rPr lang="en-US" sz="2600" dirty="0"/>
              <a:t> as the optimal algorithm among 8 evaluated pipelines. </a:t>
            </a:r>
            <a:r>
              <a:rPr lang="en-US" sz="2600" dirty="0" err="1"/>
              <a:t>XGBoost</a:t>
            </a:r>
            <a:r>
              <a:rPr lang="en-US" sz="2600" dirty="0"/>
              <a:t> was chosen based on its superior performance in handling structured tabular data with mixed feature types, robust handling of missing values, and excellent classification accuracy for multi-class problems. Its gradient boosting framework is particularly well-suited for government infrastructure data with complex feature interactions and varying data quality.</a:t>
            </a:r>
          </a:p>
          <a:p>
            <a:r>
              <a:rPr lang="en-US" sz="2900" b="1" dirty="0"/>
              <a:t>Data Input: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The algorithm processes the following input features from the PMGSY dataset: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/>
              <a:t>Physical Characteristics</a:t>
            </a:r>
            <a:r>
              <a:rPr lang="en-US" sz="2600" dirty="0"/>
              <a:t>: Road length, bridge specifications, terrain type, connectivity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/>
              <a:t>Financial Attributes</a:t>
            </a:r>
            <a:r>
              <a:rPr lang="en-US" sz="2600" dirty="0"/>
              <a:t>: Project cost, funding allocation, budget categories, expenditure patterns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/>
              <a:t>Administrative Data</a:t>
            </a:r>
            <a:r>
              <a:rPr lang="en-US" sz="2600" dirty="0"/>
              <a:t>: State/district codes, implementation timeline, contractor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/>
              <a:t>Technical Specifications</a:t>
            </a:r>
            <a:r>
              <a:rPr lang="en-US" sz="2600" dirty="0"/>
              <a:t>: Construction standards, material requirements, quality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/>
              <a:t>Geographical Factors</a:t>
            </a:r>
            <a:r>
              <a:rPr lang="en-US" sz="2600" dirty="0"/>
              <a:t>: Location coordinates, accessibility indices, population served</a:t>
            </a:r>
          </a:p>
          <a:p>
            <a:r>
              <a:rPr lang="en-US" sz="2900" b="1" dirty="0"/>
              <a:t>Training Process: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The </a:t>
            </a:r>
            <a:r>
              <a:rPr lang="en-US" sz="2600" dirty="0" err="1"/>
              <a:t>XGBoost</a:t>
            </a:r>
            <a:r>
              <a:rPr lang="en-US" sz="2600" dirty="0"/>
              <a:t> model is trained using historical PMGSY project data through </a:t>
            </a:r>
            <a:r>
              <a:rPr lang="en-US" sz="2600" dirty="0" err="1"/>
              <a:t>AutoAI's</a:t>
            </a:r>
            <a:r>
              <a:rPr lang="en-US" sz="2600" dirty="0"/>
              <a:t> automated pipeline: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/>
              <a:t>Data Preprocessing</a:t>
            </a:r>
            <a:r>
              <a:rPr lang="en-US" sz="2600" dirty="0"/>
              <a:t>: Automated handling of missing values, feature scaling, and categorical encoding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/>
              <a:t>Cross-Validation</a:t>
            </a:r>
            <a:r>
              <a:rPr lang="en-US" sz="2600" dirty="0"/>
              <a:t>: 3-fold cross-validation ensures robust performance measurement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/>
              <a:t>Hyperparameter Tuning</a:t>
            </a:r>
            <a:r>
              <a:rPr lang="en-US" sz="2600" dirty="0"/>
              <a:t>: Automated optimization of learning rate, tree depth, and regularization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/>
              <a:t>Feature Engineering</a:t>
            </a:r>
            <a:r>
              <a:rPr lang="en-US" sz="2600" dirty="0"/>
              <a:t>: Automated creation of derived features and interaction terms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/>
              <a:t>Model Selection</a:t>
            </a:r>
            <a:r>
              <a:rPr lang="en-US" sz="2600" dirty="0"/>
              <a:t>: Comparison of 8 different pipeline configurations with </a:t>
            </a:r>
            <a:r>
              <a:rPr lang="en-US" sz="2600" dirty="0" err="1"/>
              <a:t>XGBoost</a:t>
            </a:r>
            <a:r>
              <a:rPr lang="en-US" sz="2600" dirty="0"/>
              <a:t> achieving 92.4% accuracy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F4EB-9863-80F2-EAB5-4D2F2A1F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53" y="642025"/>
            <a:ext cx="11838561" cy="602142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Prediction Process: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trained algorithm classifies new PMGSY projects through the following process: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Real-time Input Processing</a:t>
            </a:r>
            <a:r>
              <a:rPr lang="en-US" dirty="0"/>
              <a:t>: Project details are validated and preprocessed automatically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Feature Transformation</a:t>
            </a:r>
            <a:r>
              <a:rPr lang="en-US" dirty="0"/>
              <a:t>: Input data is transformed using the same preprocessing pipeline from training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Classification Prediction</a:t>
            </a:r>
            <a:r>
              <a:rPr lang="en-US" dirty="0"/>
              <a:t>: </a:t>
            </a:r>
            <a:r>
              <a:rPr lang="en-US" dirty="0" err="1"/>
              <a:t>XGBoost</a:t>
            </a:r>
            <a:r>
              <a:rPr lang="en-US" dirty="0"/>
              <a:t> model predicts the most appropriate PMGSY scheme 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Confidence Scoring</a:t>
            </a:r>
            <a:r>
              <a:rPr lang="en-US" dirty="0"/>
              <a:t>: Each prediction includes confidence scores for decision transparency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API Response</a:t>
            </a:r>
            <a:r>
              <a:rPr lang="en-US" dirty="0"/>
              <a:t>: Results delivered via REST API with scheme classification and probability scores</a:t>
            </a:r>
          </a:p>
          <a:p>
            <a:r>
              <a:rPr lang="en-US" b="1" dirty="0"/>
              <a:t>Deployment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system is deployed on </a:t>
            </a:r>
            <a:r>
              <a:rPr lang="en-US" b="1" dirty="0"/>
              <a:t>IBM Cloud</a:t>
            </a:r>
            <a:r>
              <a:rPr lang="en-US" dirty="0"/>
              <a:t> using a cloud-native architecture: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Watson Machine Learning</a:t>
            </a:r>
            <a:r>
              <a:rPr lang="en-US" dirty="0"/>
              <a:t>: Hosts the trained </a:t>
            </a:r>
            <a:r>
              <a:rPr lang="en-US" dirty="0" err="1"/>
              <a:t>XGBoost</a:t>
            </a:r>
            <a:r>
              <a:rPr lang="en-US" dirty="0"/>
              <a:t> model with auto-scaling capabilities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API Gateway</a:t>
            </a:r>
            <a:r>
              <a:rPr lang="en-US" dirty="0"/>
              <a:t>: Provides secure REST endpoints for real-time predictions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Cloud Object Storage</a:t>
            </a:r>
            <a:r>
              <a:rPr lang="en-US" dirty="0"/>
              <a:t>: Stores model artifacts and training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watsonx.ai Studio</a:t>
            </a:r>
            <a:r>
              <a:rPr lang="en-US" dirty="0"/>
              <a:t>: Manages model versioning and monitoring</a:t>
            </a:r>
          </a:p>
          <a:p>
            <a:r>
              <a:rPr lang="en-US" b="1" dirty="0"/>
              <a:t>Production Environment: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Model Endpoint</a:t>
            </a:r>
            <a:r>
              <a:rPr lang="en-US" dirty="0"/>
              <a:t>: RESTful API accessible via HTTPS with authentication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Response Time</a:t>
            </a:r>
            <a:r>
              <a:rPr lang="en-US" dirty="0"/>
              <a:t>: Sub-second prediction latency for real-time classification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Scalability</a:t>
            </a:r>
            <a:r>
              <a:rPr lang="en-US" dirty="0"/>
              <a:t>: Auto-scaling infrastructure handles varying workloads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Monitoring</a:t>
            </a:r>
            <a:r>
              <a:rPr lang="en-US" dirty="0"/>
              <a:t>: Real-time performance tracking and model drift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Security</a:t>
            </a:r>
            <a:r>
              <a:rPr lang="en-US" dirty="0"/>
              <a:t>: Enterprise-grade encryption and access controls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0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9DBF-7AFA-9C2E-B268-68BDFB73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Integration Capabilities: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Batch Processing</a:t>
            </a:r>
            <a:r>
              <a:rPr lang="en-US" sz="1600" dirty="0"/>
              <a:t>: Support for large-scale project classification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Real-time API</a:t>
            </a:r>
            <a:r>
              <a:rPr lang="en-US" sz="1600" dirty="0"/>
              <a:t>: Individual project classification via HTTP requests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Dashboard Integration</a:t>
            </a:r>
            <a:r>
              <a:rPr lang="en-US" sz="1600" dirty="0"/>
              <a:t>: Direct integration with monitoring and reporting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Mobile Support</a:t>
            </a:r>
            <a:r>
              <a:rPr lang="en-US" sz="1600" dirty="0"/>
              <a:t>: API endpoints accessible from mobile applications for field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This deployment ensures reliable, scalable, and secure access to the intelligent PMGSY classification system for government stakeholders and infrastructure management teams.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4675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217</TotalTime>
  <Words>1698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Intelligent Classification of Rural Infrastructure Projects (Project nO.35)</vt:lpstr>
      <vt:lpstr>OUTLINE</vt:lpstr>
      <vt:lpstr>IBM CLOUD SERVICES USED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REsults</vt:lpstr>
      <vt:lpstr>RESULTS</vt:lpstr>
      <vt:lpstr>RESULTS</vt:lpstr>
      <vt:lpstr>Conclusion</vt:lpstr>
      <vt:lpstr>PowerPoint Presentation</vt:lpstr>
      <vt:lpstr>References</vt:lpstr>
      <vt:lpstr>API REFERENCE AFTER DEPLOYMENT</vt:lpstr>
      <vt:lpstr>RESOURCES LIST</vt:lpstr>
      <vt:lpstr>IBM Certifications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Varun Kumar Singh</cp:lastModifiedBy>
  <cp:revision>28</cp:revision>
  <dcterms:created xsi:type="dcterms:W3CDTF">2021-05-26T16:50:10Z</dcterms:created>
  <dcterms:modified xsi:type="dcterms:W3CDTF">2025-08-03T16:52:33Z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