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grandir Narrow Heavy" charset="1" panose="00000A06000000000000"/>
      <p:regular r:id="rId18"/>
    </p:embeddedFont>
    <p:embeddedFont>
      <p:font typeface="Agrandir Medium" charset="1" panose="00000600000000000000"/>
      <p:regular r:id="rId19"/>
    </p:embeddedFont>
    <p:embeddedFont>
      <p:font typeface="Quicksand Bold" charset="1" panose="00000800000000000000"/>
      <p:regular r:id="rId20"/>
    </p:embeddedFont>
    <p:embeddedFont>
      <p:font typeface="Agrandir Narrow Bold" charset="1" panose="00000806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542790" y="2685888"/>
            <a:ext cx="9621354" cy="4749309"/>
          </a:xfrm>
          <a:prstGeom prst="rect">
            <a:avLst/>
          </a:prstGeom>
        </p:spPr>
        <p:txBody>
          <a:bodyPr anchor="t" rtlCol="false" tIns="0" lIns="0" bIns="0" rIns="0">
            <a:spAutoFit/>
          </a:bodyPr>
          <a:lstStyle/>
          <a:p>
            <a:pPr algn="ctr">
              <a:lnSpc>
                <a:spcPts val="11528"/>
              </a:lnSpc>
            </a:pPr>
            <a:r>
              <a:rPr lang="en-US" sz="10979">
                <a:solidFill>
                  <a:srgbClr val="FCE19A"/>
                </a:solidFill>
                <a:latin typeface="Agrandir Narrow Heavy"/>
              </a:rPr>
              <a:t>RSVP Movies Case Study</a:t>
            </a:r>
          </a:p>
          <a:p>
            <a:pPr algn="ctr">
              <a:lnSpc>
                <a:spcPts val="11528"/>
              </a:lnSpc>
            </a:pPr>
            <a:r>
              <a:rPr lang="en-US" sz="10979">
                <a:solidFill>
                  <a:srgbClr val="FCE19A"/>
                </a:solidFill>
                <a:latin typeface="Agrandir Narrow Heavy"/>
              </a:rPr>
              <a:t>(Segment-2)</a:t>
            </a:r>
          </a:p>
        </p:txBody>
      </p:sp>
      <p:sp>
        <p:nvSpPr>
          <p:cNvPr name="Freeform 3" id="3"/>
          <p:cNvSpPr/>
          <p:nvPr/>
        </p:nvSpPr>
        <p:spPr>
          <a:xfrm flipH="false" flipV="false" rot="1461065">
            <a:off x="15848633" y="839522"/>
            <a:ext cx="1851965" cy="1692233"/>
          </a:xfrm>
          <a:custGeom>
            <a:avLst/>
            <a:gdLst/>
            <a:ahLst/>
            <a:cxnLst/>
            <a:rect r="r" b="b" t="t" l="l"/>
            <a:pathLst>
              <a:path h="1692233" w="1851965">
                <a:moveTo>
                  <a:pt x="0" y="0"/>
                </a:moveTo>
                <a:lnTo>
                  <a:pt x="1851965" y="0"/>
                </a:lnTo>
                <a:lnTo>
                  <a:pt x="1851965" y="1692232"/>
                </a:lnTo>
                <a:lnTo>
                  <a:pt x="0" y="1692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671803" y="7975163"/>
            <a:ext cx="3059640" cy="2566273"/>
          </a:xfrm>
          <a:custGeom>
            <a:avLst/>
            <a:gdLst/>
            <a:ahLst/>
            <a:cxnLst/>
            <a:rect r="r" b="b" t="t" l="l"/>
            <a:pathLst>
              <a:path h="2566273" w="3059640">
                <a:moveTo>
                  <a:pt x="0" y="0"/>
                </a:moveTo>
                <a:lnTo>
                  <a:pt x="3059641" y="0"/>
                </a:lnTo>
                <a:lnTo>
                  <a:pt x="3059641" y="2566274"/>
                </a:lnTo>
                <a:lnTo>
                  <a:pt x="0" y="2566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436429">
            <a:off x="16773424" y="3610516"/>
            <a:ext cx="2387344" cy="2612688"/>
          </a:xfrm>
          <a:custGeom>
            <a:avLst/>
            <a:gdLst/>
            <a:ahLst/>
            <a:cxnLst/>
            <a:rect r="r" b="b" t="t" l="l"/>
            <a:pathLst>
              <a:path h="2612688" w="2387344">
                <a:moveTo>
                  <a:pt x="0" y="0"/>
                </a:moveTo>
                <a:lnTo>
                  <a:pt x="2387343" y="0"/>
                </a:lnTo>
                <a:lnTo>
                  <a:pt x="2387343" y="2612688"/>
                </a:lnTo>
                <a:lnTo>
                  <a:pt x="0" y="2612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47207">
            <a:off x="13149348" y="807442"/>
            <a:ext cx="2033379" cy="1324238"/>
          </a:xfrm>
          <a:custGeom>
            <a:avLst/>
            <a:gdLst/>
            <a:ahLst/>
            <a:cxnLst/>
            <a:rect r="r" b="b" t="t" l="l"/>
            <a:pathLst>
              <a:path h="1324238" w="2033379">
                <a:moveTo>
                  <a:pt x="0" y="0"/>
                </a:moveTo>
                <a:lnTo>
                  <a:pt x="2033379" y="0"/>
                </a:lnTo>
                <a:lnTo>
                  <a:pt x="2033379" y="1324238"/>
                </a:lnTo>
                <a:lnTo>
                  <a:pt x="0" y="1324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55794">
            <a:off x="13711476" y="3637805"/>
            <a:ext cx="2705840" cy="3725769"/>
          </a:xfrm>
          <a:custGeom>
            <a:avLst/>
            <a:gdLst/>
            <a:ahLst/>
            <a:cxnLst/>
            <a:rect r="r" b="b" t="t" l="l"/>
            <a:pathLst>
              <a:path h="3725769" w="2705840">
                <a:moveTo>
                  <a:pt x="0" y="0"/>
                </a:moveTo>
                <a:lnTo>
                  <a:pt x="2705840" y="0"/>
                </a:lnTo>
                <a:lnTo>
                  <a:pt x="2705840" y="3725769"/>
                </a:lnTo>
                <a:lnTo>
                  <a:pt x="0" y="37257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193770">
            <a:off x="16177009" y="7665133"/>
            <a:ext cx="2164583" cy="1531442"/>
          </a:xfrm>
          <a:custGeom>
            <a:avLst/>
            <a:gdLst/>
            <a:ahLst/>
            <a:cxnLst/>
            <a:rect r="r" b="b" t="t" l="l"/>
            <a:pathLst>
              <a:path h="1531442" w="2164583">
                <a:moveTo>
                  <a:pt x="0" y="0"/>
                </a:moveTo>
                <a:lnTo>
                  <a:pt x="2164582" y="0"/>
                </a:lnTo>
                <a:lnTo>
                  <a:pt x="2164582" y="1531442"/>
                </a:lnTo>
                <a:lnTo>
                  <a:pt x="0" y="15314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377386">
            <a:off x="10539817" y="1484698"/>
            <a:ext cx="1593884" cy="1583922"/>
          </a:xfrm>
          <a:custGeom>
            <a:avLst/>
            <a:gdLst/>
            <a:ahLst/>
            <a:cxnLst/>
            <a:rect r="r" b="b" t="t" l="l"/>
            <a:pathLst>
              <a:path h="1583922" w="1593884">
                <a:moveTo>
                  <a:pt x="0" y="0"/>
                </a:moveTo>
                <a:lnTo>
                  <a:pt x="1593884" y="0"/>
                </a:lnTo>
                <a:lnTo>
                  <a:pt x="1593884" y="1583922"/>
                </a:lnTo>
                <a:lnTo>
                  <a:pt x="0" y="15839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426952">
            <a:off x="9386158" y="7882472"/>
            <a:ext cx="2018120" cy="1919737"/>
          </a:xfrm>
          <a:custGeom>
            <a:avLst/>
            <a:gdLst/>
            <a:ahLst/>
            <a:cxnLst/>
            <a:rect r="r" b="b" t="t" l="l"/>
            <a:pathLst>
              <a:path h="1919737" w="2018120">
                <a:moveTo>
                  <a:pt x="0" y="0"/>
                </a:moveTo>
                <a:lnTo>
                  <a:pt x="2018120" y="0"/>
                </a:lnTo>
                <a:lnTo>
                  <a:pt x="2018120" y="1919736"/>
                </a:lnTo>
                <a:lnTo>
                  <a:pt x="0" y="19197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351411">
            <a:off x="10693274" y="4237374"/>
            <a:ext cx="2024800" cy="2351001"/>
          </a:xfrm>
          <a:custGeom>
            <a:avLst/>
            <a:gdLst/>
            <a:ahLst/>
            <a:cxnLst/>
            <a:rect r="r" b="b" t="t" l="l"/>
            <a:pathLst>
              <a:path h="2351001" w="2024800">
                <a:moveTo>
                  <a:pt x="0" y="0"/>
                </a:moveTo>
                <a:lnTo>
                  <a:pt x="2024799" y="0"/>
                </a:lnTo>
                <a:lnTo>
                  <a:pt x="2024799" y="2351001"/>
                </a:lnTo>
                <a:lnTo>
                  <a:pt x="0" y="23510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946833" y="1489857"/>
            <a:ext cx="13694333" cy="3603772"/>
          </a:xfrm>
          <a:custGeom>
            <a:avLst/>
            <a:gdLst/>
            <a:ahLst/>
            <a:cxnLst/>
            <a:rect r="r" b="b" t="t" l="l"/>
            <a:pathLst>
              <a:path h="3603772" w="13694333">
                <a:moveTo>
                  <a:pt x="0" y="0"/>
                </a:moveTo>
                <a:lnTo>
                  <a:pt x="13694333" y="0"/>
                </a:lnTo>
                <a:lnTo>
                  <a:pt x="13694333" y="3603772"/>
                </a:lnTo>
                <a:lnTo>
                  <a:pt x="0" y="3603772"/>
                </a:lnTo>
                <a:lnTo>
                  <a:pt x="0" y="0"/>
                </a:lnTo>
                <a:close/>
              </a:path>
            </a:pathLst>
          </a:custGeom>
          <a:blipFill>
            <a:blip r:embed="rId2"/>
            <a:stretch>
              <a:fillRect l="0" t="0" r="0" b="0"/>
            </a:stretch>
          </a:blipFill>
        </p:spPr>
      </p:sp>
      <p:sp>
        <p:nvSpPr>
          <p:cNvPr name="Freeform 3" id="3"/>
          <p:cNvSpPr/>
          <p:nvPr/>
        </p:nvSpPr>
        <p:spPr>
          <a:xfrm flipH="false" flipV="false" rot="0">
            <a:off x="4476884" y="5630902"/>
            <a:ext cx="8634230" cy="3627398"/>
          </a:xfrm>
          <a:custGeom>
            <a:avLst/>
            <a:gdLst/>
            <a:ahLst/>
            <a:cxnLst/>
            <a:rect r="r" b="b" t="t" l="l"/>
            <a:pathLst>
              <a:path h="3627398" w="8634230">
                <a:moveTo>
                  <a:pt x="0" y="0"/>
                </a:moveTo>
                <a:lnTo>
                  <a:pt x="8634230" y="0"/>
                </a:lnTo>
                <a:lnTo>
                  <a:pt x="8634230" y="3627398"/>
                </a:lnTo>
                <a:lnTo>
                  <a:pt x="0" y="3627398"/>
                </a:lnTo>
                <a:lnTo>
                  <a:pt x="0" y="0"/>
                </a:lnTo>
                <a:close/>
              </a:path>
            </a:pathLst>
          </a:custGeom>
          <a:blipFill>
            <a:blip r:embed="rId3"/>
            <a:stretch>
              <a:fillRect l="0" t="0" r="0" b="0"/>
            </a:stretch>
          </a:blipFill>
        </p:spPr>
      </p:sp>
      <p:sp>
        <p:nvSpPr>
          <p:cNvPr name="TextBox 4" id="4"/>
          <p:cNvSpPr txBox="true"/>
          <p:nvPr/>
        </p:nvSpPr>
        <p:spPr>
          <a:xfrm rot="0">
            <a:off x="623421" y="422910"/>
            <a:ext cx="16635879" cy="563881"/>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Q7.Do German movies get more votes than Italian movies?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E19A"/>
        </a:solidFill>
      </p:bgPr>
    </p:bg>
    <p:spTree>
      <p:nvGrpSpPr>
        <p:cNvPr id="1" name=""/>
        <p:cNvGrpSpPr/>
        <p:nvPr/>
      </p:nvGrpSpPr>
      <p:grpSpPr>
        <a:xfrm>
          <a:off x="0" y="0"/>
          <a:ext cx="0" cy="0"/>
          <a:chOff x="0" y="0"/>
          <a:chExt cx="0" cy="0"/>
        </a:xfrm>
      </p:grpSpPr>
      <p:sp>
        <p:nvSpPr>
          <p:cNvPr name="TextBox 2" id="2"/>
          <p:cNvSpPr txBox="true"/>
          <p:nvPr/>
        </p:nvSpPr>
        <p:spPr>
          <a:xfrm rot="0">
            <a:off x="197291" y="139775"/>
            <a:ext cx="6360100" cy="1168298"/>
          </a:xfrm>
          <a:prstGeom prst="rect">
            <a:avLst/>
          </a:prstGeom>
        </p:spPr>
        <p:txBody>
          <a:bodyPr anchor="t" rtlCol="false" tIns="0" lIns="0" bIns="0" rIns="0">
            <a:spAutoFit/>
          </a:bodyPr>
          <a:lstStyle/>
          <a:p>
            <a:pPr algn="l" marL="0" indent="0" lvl="0">
              <a:lnSpc>
                <a:spcPts val="7173"/>
              </a:lnSpc>
            </a:pPr>
            <a:r>
              <a:rPr lang="en-US" sz="7173">
                <a:solidFill>
                  <a:srgbClr val="DE4A48"/>
                </a:solidFill>
                <a:latin typeface="Agrandir Narrow Heavy"/>
              </a:rPr>
              <a:t>SUMMARY</a:t>
            </a:r>
          </a:p>
        </p:txBody>
      </p:sp>
      <p:sp>
        <p:nvSpPr>
          <p:cNvPr name="TextBox 3" id="3"/>
          <p:cNvSpPr txBox="true"/>
          <p:nvPr/>
        </p:nvSpPr>
        <p:spPr>
          <a:xfrm rot="0">
            <a:off x="197291" y="1615538"/>
            <a:ext cx="11257898" cy="7771631"/>
          </a:xfrm>
          <a:prstGeom prst="rect">
            <a:avLst/>
          </a:prstGeom>
        </p:spPr>
        <p:txBody>
          <a:bodyPr anchor="t" rtlCol="false" tIns="0" lIns="0" bIns="0" rIns="0">
            <a:spAutoFit/>
          </a:bodyPr>
          <a:lstStyle/>
          <a:p>
            <a:pPr algn="l" marL="726528" indent="-363264" lvl="1">
              <a:lnSpc>
                <a:spcPts val="4711"/>
              </a:lnSpc>
              <a:buFont typeface="Arial"/>
              <a:buChar char="•"/>
            </a:pPr>
            <a:r>
              <a:rPr lang="en-US" sz="3365">
                <a:solidFill>
                  <a:srgbClr val="1F222B"/>
                </a:solidFill>
                <a:latin typeface="Agrandir Medium"/>
              </a:rPr>
              <a:t>Indian movie FAN is in the top 10 movies with an average rating of 9.6.</a:t>
            </a:r>
          </a:p>
          <a:p>
            <a:pPr algn="l" marL="726528" indent="-363264" lvl="1">
              <a:lnSpc>
                <a:spcPts val="4711"/>
              </a:lnSpc>
              <a:buFont typeface="Arial"/>
              <a:buChar char="•"/>
            </a:pPr>
            <a:r>
              <a:rPr lang="en-US" sz="3365">
                <a:solidFill>
                  <a:srgbClr val="1F222B"/>
                </a:solidFill>
                <a:latin typeface="Agrandir Medium"/>
              </a:rPr>
              <a:t>Movies with a median rating of 7 is highest in number.</a:t>
            </a:r>
          </a:p>
          <a:p>
            <a:pPr algn="l" marL="726528" indent="-363264" lvl="1">
              <a:lnSpc>
                <a:spcPts val="4711"/>
              </a:lnSpc>
              <a:buFont typeface="Arial"/>
              <a:buChar char="•"/>
            </a:pPr>
            <a:r>
              <a:rPr lang="en-US" sz="3365">
                <a:solidFill>
                  <a:srgbClr val="1F222B"/>
                </a:solidFill>
                <a:latin typeface="Agrandir Medium"/>
              </a:rPr>
              <a:t>Dream Warrior Pictures and National Theatre Live, both the production houses have produced the most number of hit movies with average rating more than 8.</a:t>
            </a:r>
          </a:p>
          <a:p>
            <a:pPr algn="l" marL="726528" indent="-363264" lvl="1">
              <a:lnSpc>
                <a:spcPts val="4711"/>
              </a:lnSpc>
              <a:buFont typeface="Arial"/>
              <a:buChar char="•"/>
            </a:pPr>
            <a:r>
              <a:rPr lang="en-US" sz="3365">
                <a:solidFill>
                  <a:srgbClr val="1F222B"/>
                </a:solidFill>
                <a:latin typeface="Agrandir Medium"/>
              </a:rPr>
              <a:t>361 movies released between 1 April 2018 and 1 April 2019, with a median rating of 8.</a:t>
            </a:r>
          </a:p>
          <a:p>
            <a:pPr algn="l" marL="726528" indent="-363264" lvl="1">
              <a:lnSpc>
                <a:spcPts val="4711"/>
              </a:lnSpc>
              <a:buFont typeface="Arial"/>
              <a:buChar char="•"/>
            </a:pPr>
            <a:r>
              <a:rPr lang="en-US" sz="3365">
                <a:solidFill>
                  <a:srgbClr val="1F222B"/>
                </a:solidFill>
                <a:latin typeface="Agrandir Medium"/>
              </a:rPr>
              <a:t>Yes, German movies get more votes than Italian movies.</a:t>
            </a:r>
          </a:p>
          <a:p>
            <a:pPr algn="l">
              <a:lnSpc>
                <a:spcPts val="4823"/>
              </a:lnSpc>
            </a:pPr>
          </a:p>
        </p:txBody>
      </p:sp>
      <p:sp>
        <p:nvSpPr>
          <p:cNvPr name="Freeform 4" id="4"/>
          <p:cNvSpPr/>
          <p:nvPr/>
        </p:nvSpPr>
        <p:spPr>
          <a:xfrm flipH="false" flipV="false" rot="0">
            <a:off x="12595559" y="2495205"/>
            <a:ext cx="6829041" cy="6248572"/>
          </a:xfrm>
          <a:custGeom>
            <a:avLst/>
            <a:gdLst/>
            <a:ahLst/>
            <a:cxnLst/>
            <a:rect r="r" b="b" t="t" l="l"/>
            <a:pathLst>
              <a:path h="6248572" w="6829041">
                <a:moveTo>
                  <a:pt x="0" y="0"/>
                </a:moveTo>
                <a:lnTo>
                  <a:pt x="6829040" y="0"/>
                </a:lnTo>
                <a:lnTo>
                  <a:pt x="6829040" y="6248573"/>
                </a:lnTo>
                <a:lnTo>
                  <a:pt x="0" y="62485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1328213" y="3908481"/>
            <a:ext cx="14769668" cy="2504150"/>
          </a:xfrm>
          <a:prstGeom prst="rect">
            <a:avLst/>
          </a:prstGeom>
        </p:spPr>
        <p:txBody>
          <a:bodyPr anchor="t" rtlCol="false" tIns="0" lIns="0" bIns="0" rIns="0">
            <a:spAutoFit/>
          </a:bodyPr>
          <a:lstStyle/>
          <a:p>
            <a:pPr algn="ctr" marL="0" indent="0" lvl="0">
              <a:lnSpc>
                <a:spcPts val="15439"/>
              </a:lnSpc>
            </a:pPr>
            <a:r>
              <a:rPr lang="en-US" sz="15439">
                <a:solidFill>
                  <a:srgbClr val="FCE19A"/>
                </a:solidFill>
                <a:latin typeface="Agrandir Narrow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399395" y="3217361"/>
            <a:ext cx="10961702" cy="5799676"/>
          </a:xfrm>
          <a:prstGeom prst="rect">
            <a:avLst/>
          </a:prstGeom>
        </p:spPr>
        <p:txBody>
          <a:bodyPr anchor="t" rtlCol="false" tIns="0" lIns="0" bIns="0" rIns="0">
            <a:spAutoFit/>
          </a:bodyPr>
          <a:lstStyle/>
          <a:p>
            <a:pPr algn="ctr">
              <a:lnSpc>
                <a:spcPts val="3831"/>
              </a:lnSpc>
            </a:pPr>
          </a:p>
          <a:p>
            <a:pPr algn="ctr">
              <a:lnSpc>
                <a:spcPts val="3831"/>
              </a:lnSpc>
            </a:pPr>
            <a:r>
              <a:rPr lang="en-US" sz="2554">
                <a:solidFill>
                  <a:srgbClr val="FDEDE9"/>
                </a:solidFill>
                <a:latin typeface="Agrandir Medium"/>
              </a:rPr>
              <a:t>RSVP Movies is an Indian film production company which has produced many super-hit movies. They have usually released movies for the Indian audience but for their next project, they are planning to release a movie for the global audience in 2022.</a:t>
            </a:r>
          </a:p>
          <a:p>
            <a:pPr algn="ctr">
              <a:lnSpc>
                <a:spcPts val="3831"/>
              </a:lnSpc>
            </a:pPr>
            <a:r>
              <a:rPr lang="en-US" sz="2554">
                <a:solidFill>
                  <a:srgbClr val="FDEDE9"/>
                </a:solidFill>
                <a:latin typeface="Agrandir Medium"/>
              </a:rPr>
              <a:t> </a:t>
            </a:r>
          </a:p>
          <a:p>
            <a:pPr algn="ctr">
              <a:lnSpc>
                <a:spcPts val="3831"/>
              </a:lnSpc>
            </a:pPr>
            <a:r>
              <a:rPr lang="en-US" sz="2554">
                <a:solidFill>
                  <a:srgbClr val="FDEDE9"/>
                </a:solidFill>
                <a:latin typeface="Agrandir Medium"/>
              </a:rPr>
              <a:t>The production company wants to plan their every move analytically based on data and have approached us for help with this new project. We have been provided with the data of the movies that have been released in the past three years. We have to analyze the data set and draw meaningful insights that can help them start their new project. </a:t>
            </a:r>
          </a:p>
          <a:p>
            <a:pPr algn="l" marL="0" indent="0" lvl="0">
              <a:lnSpc>
                <a:spcPts val="3514"/>
              </a:lnSpc>
              <a:spcBef>
                <a:spcPct val="0"/>
              </a:spcBef>
            </a:pPr>
          </a:p>
        </p:txBody>
      </p:sp>
      <p:sp>
        <p:nvSpPr>
          <p:cNvPr name="TextBox 3" id="3"/>
          <p:cNvSpPr txBox="true"/>
          <p:nvPr/>
        </p:nvSpPr>
        <p:spPr>
          <a:xfrm rot="0">
            <a:off x="399395" y="330057"/>
            <a:ext cx="11789894" cy="2715263"/>
          </a:xfrm>
          <a:prstGeom prst="rect">
            <a:avLst/>
          </a:prstGeom>
        </p:spPr>
        <p:txBody>
          <a:bodyPr anchor="t" rtlCol="false" tIns="0" lIns="0" bIns="0" rIns="0">
            <a:spAutoFit/>
          </a:bodyPr>
          <a:lstStyle/>
          <a:p>
            <a:pPr algn="just">
              <a:lnSpc>
                <a:spcPts val="9400"/>
              </a:lnSpc>
            </a:pPr>
            <a:r>
              <a:rPr lang="en-US" sz="9400">
                <a:solidFill>
                  <a:srgbClr val="FCE19A"/>
                </a:solidFill>
                <a:latin typeface="Agrandir Narrow Heavy"/>
              </a:rPr>
              <a:t>PROBLEM BACKGROUND</a:t>
            </a:r>
          </a:p>
        </p:txBody>
      </p:sp>
      <p:sp>
        <p:nvSpPr>
          <p:cNvPr name="Freeform 4" id="4"/>
          <p:cNvSpPr/>
          <p:nvPr/>
        </p:nvSpPr>
        <p:spPr>
          <a:xfrm flipH="false" flipV="false" rot="-805274">
            <a:off x="12520963" y="2581241"/>
            <a:ext cx="4969313" cy="5544561"/>
          </a:xfrm>
          <a:custGeom>
            <a:avLst/>
            <a:gdLst/>
            <a:ahLst/>
            <a:cxnLst/>
            <a:rect r="r" b="b" t="t" l="l"/>
            <a:pathLst>
              <a:path h="5544561" w="4969313">
                <a:moveTo>
                  <a:pt x="0" y="0"/>
                </a:moveTo>
                <a:lnTo>
                  <a:pt x="4969313" y="0"/>
                </a:lnTo>
                <a:lnTo>
                  <a:pt x="4969313" y="5544561"/>
                </a:lnTo>
                <a:lnTo>
                  <a:pt x="0" y="5544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Freeform 2" id="2"/>
          <p:cNvSpPr/>
          <p:nvPr/>
        </p:nvSpPr>
        <p:spPr>
          <a:xfrm flipH="false" flipV="false" rot="0">
            <a:off x="117030" y="2136671"/>
            <a:ext cx="18053940" cy="7287672"/>
          </a:xfrm>
          <a:custGeom>
            <a:avLst/>
            <a:gdLst/>
            <a:ahLst/>
            <a:cxnLst/>
            <a:rect r="r" b="b" t="t" l="l"/>
            <a:pathLst>
              <a:path h="7287672" w="18053940">
                <a:moveTo>
                  <a:pt x="0" y="0"/>
                </a:moveTo>
                <a:lnTo>
                  <a:pt x="18053940" y="0"/>
                </a:lnTo>
                <a:lnTo>
                  <a:pt x="18053940" y="7287672"/>
                </a:lnTo>
                <a:lnTo>
                  <a:pt x="0" y="7287672"/>
                </a:lnTo>
                <a:lnTo>
                  <a:pt x="0" y="0"/>
                </a:lnTo>
                <a:close/>
              </a:path>
            </a:pathLst>
          </a:custGeom>
          <a:blipFill>
            <a:blip r:embed="rId2"/>
            <a:stretch>
              <a:fillRect l="0" t="0" r="-10296" b="-1821"/>
            </a:stretch>
          </a:blipFill>
        </p:spPr>
      </p:sp>
      <p:sp>
        <p:nvSpPr>
          <p:cNvPr name="TextBox 3" id="3"/>
          <p:cNvSpPr txBox="true"/>
          <p:nvPr/>
        </p:nvSpPr>
        <p:spPr>
          <a:xfrm rot="0">
            <a:off x="548763" y="295783"/>
            <a:ext cx="11252871" cy="1380108"/>
          </a:xfrm>
          <a:prstGeom prst="rect">
            <a:avLst/>
          </a:prstGeom>
        </p:spPr>
        <p:txBody>
          <a:bodyPr anchor="t" rtlCol="false" tIns="0" lIns="0" bIns="0" rIns="0">
            <a:spAutoFit/>
          </a:bodyPr>
          <a:lstStyle/>
          <a:p>
            <a:pPr algn="l" marL="0" indent="0" lvl="0">
              <a:lnSpc>
                <a:spcPts val="8512"/>
              </a:lnSpc>
            </a:pPr>
            <a:r>
              <a:rPr lang="en-US" sz="8512">
                <a:solidFill>
                  <a:srgbClr val="FCE19A"/>
                </a:solidFill>
                <a:latin typeface="Agrandir Narrow Heavy"/>
              </a:rPr>
              <a:t>DATABASE SCHEMA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2266119" y="1280272"/>
            <a:ext cx="12352389" cy="2156766"/>
          </a:xfrm>
          <a:custGeom>
            <a:avLst/>
            <a:gdLst/>
            <a:ahLst/>
            <a:cxnLst/>
            <a:rect r="r" b="b" t="t" l="l"/>
            <a:pathLst>
              <a:path h="2156766" w="12352389">
                <a:moveTo>
                  <a:pt x="0" y="0"/>
                </a:moveTo>
                <a:lnTo>
                  <a:pt x="12352390" y="0"/>
                </a:lnTo>
                <a:lnTo>
                  <a:pt x="12352390" y="2156767"/>
                </a:lnTo>
                <a:lnTo>
                  <a:pt x="0" y="2156767"/>
                </a:lnTo>
                <a:lnTo>
                  <a:pt x="0" y="0"/>
                </a:lnTo>
                <a:close/>
              </a:path>
            </a:pathLst>
          </a:custGeom>
          <a:blipFill>
            <a:blip r:embed="rId2"/>
            <a:stretch>
              <a:fillRect l="0" t="0" r="0" b="0"/>
            </a:stretch>
          </a:blipFill>
        </p:spPr>
      </p:sp>
      <p:sp>
        <p:nvSpPr>
          <p:cNvPr name="Freeform 3" id="3"/>
          <p:cNvSpPr/>
          <p:nvPr/>
        </p:nvSpPr>
        <p:spPr>
          <a:xfrm flipH="false" flipV="false" rot="0">
            <a:off x="5039072" y="3684689"/>
            <a:ext cx="5805060" cy="6469655"/>
          </a:xfrm>
          <a:custGeom>
            <a:avLst/>
            <a:gdLst/>
            <a:ahLst/>
            <a:cxnLst/>
            <a:rect r="r" b="b" t="t" l="l"/>
            <a:pathLst>
              <a:path h="6469655" w="5805060">
                <a:moveTo>
                  <a:pt x="0" y="0"/>
                </a:moveTo>
                <a:lnTo>
                  <a:pt x="5805060" y="0"/>
                </a:lnTo>
                <a:lnTo>
                  <a:pt x="5805060" y="6469654"/>
                </a:lnTo>
                <a:lnTo>
                  <a:pt x="0" y="6469654"/>
                </a:lnTo>
                <a:lnTo>
                  <a:pt x="0" y="0"/>
                </a:lnTo>
                <a:close/>
              </a:path>
            </a:pathLst>
          </a:custGeom>
          <a:blipFill>
            <a:blip r:embed="rId3"/>
            <a:stretch>
              <a:fillRect l="0" t="-1091" r="0" b="-1091"/>
            </a:stretch>
          </a:blipFill>
        </p:spPr>
      </p:sp>
      <p:sp>
        <p:nvSpPr>
          <p:cNvPr name="TextBox 4" id="4"/>
          <p:cNvSpPr txBox="true"/>
          <p:nvPr/>
        </p:nvSpPr>
        <p:spPr>
          <a:xfrm rot="0">
            <a:off x="428204" y="369570"/>
            <a:ext cx="12923789" cy="659130"/>
          </a:xfrm>
          <a:prstGeom prst="rect">
            <a:avLst/>
          </a:prstGeom>
        </p:spPr>
        <p:txBody>
          <a:bodyPr anchor="t" rtlCol="false" tIns="0" lIns="0" bIns="0" rIns="0">
            <a:spAutoFit/>
          </a:bodyPr>
          <a:lstStyle/>
          <a:p>
            <a:pPr algn="l">
              <a:lnSpc>
                <a:spcPts val="4620"/>
              </a:lnSpc>
              <a:spcBef>
                <a:spcPct val="0"/>
              </a:spcBef>
            </a:pPr>
            <a:r>
              <a:rPr lang="en-US" sz="3300">
                <a:solidFill>
                  <a:srgbClr val="FFFFFF"/>
                </a:solidFill>
                <a:latin typeface="Agrandir Medium"/>
              </a:rPr>
              <a:t>Q1.Which are the top 10 movies based on average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2648594" y="1786055"/>
            <a:ext cx="11460644" cy="1993155"/>
          </a:xfrm>
          <a:custGeom>
            <a:avLst/>
            <a:gdLst/>
            <a:ahLst/>
            <a:cxnLst/>
            <a:rect r="r" b="b" t="t" l="l"/>
            <a:pathLst>
              <a:path h="1993155" w="11460644">
                <a:moveTo>
                  <a:pt x="0" y="0"/>
                </a:moveTo>
                <a:lnTo>
                  <a:pt x="11460644" y="0"/>
                </a:lnTo>
                <a:lnTo>
                  <a:pt x="11460644" y="1993156"/>
                </a:lnTo>
                <a:lnTo>
                  <a:pt x="0" y="1993156"/>
                </a:lnTo>
                <a:lnTo>
                  <a:pt x="0" y="0"/>
                </a:lnTo>
                <a:close/>
              </a:path>
            </a:pathLst>
          </a:custGeom>
          <a:blipFill>
            <a:blip r:embed="rId2"/>
            <a:stretch>
              <a:fillRect l="0" t="0" r="0" b="0"/>
            </a:stretch>
          </a:blipFill>
        </p:spPr>
      </p:sp>
      <p:sp>
        <p:nvSpPr>
          <p:cNvPr name="Freeform 3" id="3"/>
          <p:cNvSpPr/>
          <p:nvPr/>
        </p:nvSpPr>
        <p:spPr>
          <a:xfrm flipH="false" flipV="false" rot="0">
            <a:off x="5983638" y="3912561"/>
            <a:ext cx="5075290" cy="6090347"/>
          </a:xfrm>
          <a:custGeom>
            <a:avLst/>
            <a:gdLst/>
            <a:ahLst/>
            <a:cxnLst/>
            <a:rect r="r" b="b" t="t" l="l"/>
            <a:pathLst>
              <a:path h="6090347" w="5075290">
                <a:moveTo>
                  <a:pt x="0" y="0"/>
                </a:moveTo>
                <a:lnTo>
                  <a:pt x="5075289" y="0"/>
                </a:lnTo>
                <a:lnTo>
                  <a:pt x="5075289" y="6090347"/>
                </a:lnTo>
                <a:lnTo>
                  <a:pt x="0" y="6090347"/>
                </a:lnTo>
                <a:lnTo>
                  <a:pt x="0" y="0"/>
                </a:lnTo>
                <a:close/>
              </a:path>
            </a:pathLst>
          </a:custGeom>
          <a:blipFill>
            <a:blip r:embed="rId3"/>
            <a:stretch>
              <a:fillRect l="0" t="0" r="0" b="0"/>
            </a:stretch>
          </a:blipFill>
        </p:spPr>
      </p:sp>
      <p:sp>
        <p:nvSpPr>
          <p:cNvPr name="TextBox 4" id="4"/>
          <p:cNvSpPr txBox="true"/>
          <p:nvPr/>
        </p:nvSpPr>
        <p:spPr>
          <a:xfrm rot="0">
            <a:off x="549808" y="325216"/>
            <a:ext cx="15840214" cy="1325821"/>
          </a:xfrm>
          <a:prstGeom prst="rect">
            <a:avLst/>
          </a:prstGeom>
        </p:spPr>
        <p:txBody>
          <a:bodyPr anchor="t" rtlCol="false" tIns="0" lIns="0" bIns="0" rIns="0">
            <a:spAutoFit/>
          </a:bodyPr>
          <a:lstStyle/>
          <a:p>
            <a:pPr algn="l">
              <a:lnSpc>
                <a:spcPts val="4977"/>
              </a:lnSpc>
              <a:spcBef>
                <a:spcPct val="0"/>
              </a:spcBef>
            </a:pPr>
            <a:r>
              <a:rPr lang="en-US" sz="3555">
                <a:solidFill>
                  <a:srgbClr val="FFFFFF"/>
                </a:solidFill>
                <a:latin typeface="Agrandir Medium"/>
              </a:rPr>
              <a:t>Q2. Summarise the ratings table based on the movie counts by median ratings.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3008947" y="1778278"/>
            <a:ext cx="11410775" cy="3039233"/>
          </a:xfrm>
          <a:custGeom>
            <a:avLst/>
            <a:gdLst/>
            <a:ahLst/>
            <a:cxnLst/>
            <a:rect r="r" b="b" t="t" l="l"/>
            <a:pathLst>
              <a:path h="3039233" w="11410775">
                <a:moveTo>
                  <a:pt x="0" y="0"/>
                </a:moveTo>
                <a:lnTo>
                  <a:pt x="11410775" y="0"/>
                </a:lnTo>
                <a:lnTo>
                  <a:pt x="11410775" y="3039233"/>
                </a:lnTo>
                <a:lnTo>
                  <a:pt x="0" y="3039233"/>
                </a:lnTo>
                <a:lnTo>
                  <a:pt x="0" y="0"/>
                </a:lnTo>
                <a:close/>
              </a:path>
            </a:pathLst>
          </a:custGeom>
          <a:blipFill>
            <a:blip r:embed="rId2"/>
            <a:stretch>
              <a:fillRect l="0" t="0" r="0" b="0"/>
            </a:stretch>
          </a:blipFill>
        </p:spPr>
      </p:sp>
      <p:sp>
        <p:nvSpPr>
          <p:cNvPr name="Freeform 3" id="3"/>
          <p:cNvSpPr/>
          <p:nvPr/>
        </p:nvSpPr>
        <p:spPr>
          <a:xfrm flipH="false" flipV="false" rot="0">
            <a:off x="4741668" y="5027061"/>
            <a:ext cx="7945332" cy="5050184"/>
          </a:xfrm>
          <a:custGeom>
            <a:avLst/>
            <a:gdLst/>
            <a:ahLst/>
            <a:cxnLst/>
            <a:rect r="r" b="b" t="t" l="l"/>
            <a:pathLst>
              <a:path h="5050184" w="7945332">
                <a:moveTo>
                  <a:pt x="0" y="0"/>
                </a:moveTo>
                <a:lnTo>
                  <a:pt x="7945332" y="0"/>
                </a:lnTo>
                <a:lnTo>
                  <a:pt x="7945332" y="5050184"/>
                </a:lnTo>
                <a:lnTo>
                  <a:pt x="0" y="5050184"/>
                </a:lnTo>
                <a:lnTo>
                  <a:pt x="0" y="0"/>
                </a:lnTo>
                <a:close/>
              </a:path>
            </a:pathLst>
          </a:custGeom>
          <a:blipFill>
            <a:blip r:embed="rId3"/>
            <a:stretch>
              <a:fillRect l="0" t="0" r="0" b="0"/>
            </a:stretch>
          </a:blipFill>
        </p:spPr>
      </p:sp>
      <p:sp>
        <p:nvSpPr>
          <p:cNvPr name="TextBox 4" id="4"/>
          <p:cNvSpPr txBox="true"/>
          <p:nvPr/>
        </p:nvSpPr>
        <p:spPr>
          <a:xfrm rot="0">
            <a:off x="623421" y="422910"/>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Q3. Which production house has produced the most number of hit movies (average rating &gt; 8)?</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857997" y="2205226"/>
            <a:ext cx="14141817" cy="2281500"/>
          </a:xfrm>
          <a:custGeom>
            <a:avLst/>
            <a:gdLst/>
            <a:ahLst/>
            <a:cxnLst/>
            <a:rect r="r" b="b" t="t" l="l"/>
            <a:pathLst>
              <a:path h="2281500" w="14141817">
                <a:moveTo>
                  <a:pt x="0" y="0"/>
                </a:moveTo>
                <a:lnTo>
                  <a:pt x="14141816" y="0"/>
                </a:lnTo>
                <a:lnTo>
                  <a:pt x="14141816" y="2281500"/>
                </a:lnTo>
                <a:lnTo>
                  <a:pt x="0" y="2281500"/>
                </a:lnTo>
                <a:lnTo>
                  <a:pt x="0" y="0"/>
                </a:lnTo>
                <a:close/>
              </a:path>
            </a:pathLst>
          </a:custGeom>
          <a:blipFill>
            <a:blip r:embed="rId2"/>
            <a:stretch>
              <a:fillRect l="0" t="0" r="0" b="0"/>
            </a:stretch>
          </a:blipFill>
        </p:spPr>
      </p:sp>
      <p:sp>
        <p:nvSpPr>
          <p:cNvPr name="Freeform 3" id="3"/>
          <p:cNvSpPr/>
          <p:nvPr/>
        </p:nvSpPr>
        <p:spPr>
          <a:xfrm flipH="false" flipV="false" rot="0">
            <a:off x="6358203" y="4664673"/>
            <a:ext cx="3851360" cy="5337850"/>
          </a:xfrm>
          <a:custGeom>
            <a:avLst/>
            <a:gdLst/>
            <a:ahLst/>
            <a:cxnLst/>
            <a:rect r="r" b="b" t="t" l="l"/>
            <a:pathLst>
              <a:path h="5337850" w="3851360">
                <a:moveTo>
                  <a:pt x="0" y="0"/>
                </a:moveTo>
                <a:lnTo>
                  <a:pt x="3851359" y="0"/>
                </a:lnTo>
                <a:lnTo>
                  <a:pt x="3851359" y="5337849"/>
                </a:lnTo>
                <a:lnTo>
                  <a:pt x="0" y="5337849"/>
                </a:lnTo>
                <a:lnTo>
                  <a:pt x="0" y="0"/>
                </a:lnTo>
                <a:close/>
              </a:path>
            </a:pathLst>
          </a:custGeom>
          <a:blipFill>
            <a:blip r:embed="rId3"/>
            <a:stretch>
              <a:fillRect l="0" t="0" r="0" b="0"/>
            </a:stretch>
          </a:blipFill>
        </p:spPr>
      </p:sp>
      <p:sp>
        <p:nvSpPr>
          <p:cNvPr name="TextBox 4" id="4"/>
          <p:cNvSpPr txBox="true"/>
          <p:nvPr/>
        </p:nvSpPr>
        <p:spPr>
          <a:xfrm rot="0">
            <a:off x="455443" y="464819"/>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Q4. How many movies released in each genre during March 2017 in the USA had more than 1,000 votes?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146457" y="2228283"/>
            <a:ext cx="15683308" cy="2109337"/>
          </a:xfrm>
          <a:custGeom>
            <a:avLst/>
            <a:gdLst/>
            <a:ahLst/>
            <a:cxnLst/>
            <a:rect r="r" b="b" t="t" l="l"/>
            <a:pathLst>
              <a:path h="2109337" w="15683308">
                <a:moveTo>
                  <a:pt x="0" y="0"/>
                </a:moveTo>
                <a:lnTo>
                  <a:pt x="15683308" y="0"/>
                </a:lnTo>
                <a:lnTo>
                  <a:pt x="15683308" y="2109336"/>
                </a:lnTo>
                <a:lnTo>
                  <a:pt x="0" y="2109336"/>
                </a:lnTo>
                <a:lnTo>
                  <a:pt x="0" y="0"/>
                </a:lnTo>
                <a:close/>
              </a:path>
            </a:pathLst>
          </a:custGeom>
          <a:blipFill>
            <a:blip r:embed="rId2"/>
            <a:stretch>
              <a:fillRect l="0" t="0" r="0" b="0"/>
            </a:stretch>
          </a:blipFill>
        </p:spPr>
      </p:sp>
      <p:sp>
        <p:nvSpPr>
          <p:cNvPr name="Freeform 3" id="3"/>
          <p:cNvSpPr/>
          <p:nvPr/>
        </p:nvSpPr>
        <p:spPr>
          <a:xfrm flipH="false" flipV="false" rot="0">
            <a:off x="4189441" y="4607886"/>
            <a:ext cx="9178786" cy="5457040"/>
          </a:xfrm>
          <a:custGeom>
            <a:avLst/>
            <a:gdLst/>
            <a:ahLst/>
            <a:cxnLst/>
            <a:rect r="r" b="b" t="t" l="l"/>
            <a:pathLst>
              <a:path h="5457040" w="9178786">
                <a:moveTo>
                  <a:pt x="0" y="0"/>
                </a:moveTo>
                <a:lnTo>
                  <a:pt x="9178787" y="0"/>
                </a:lnTo>
                <a:lnTo>
                  <a:pt x="9178787" y="5457039"/>
                </a:lnTo>
                <a:lnTo>
                  <a:pt x="0" y="5457039"/>
                </a:lnTo>
                <a:lnTo>
                  <a:pt x="0" y="0"/>
                </a:lnTo>
                <a:close/>
              </a:path>
            </a:pathLst>
          </a:custGeom>
          <a:blipFill>
            <a:blip r:embed="rId3"/>
            <a:stretch>
              <a:fillRect l="0" t="0" r="0" b="0"/>
            </a:stretch>
          </a:blipFill>
        </p:spPr>
      </p:sp>
      <p:sp>
        <p:nvSpPr>
          <p:cNvPr name="TextBox 4" id="4"/>
          <p:cNvSpPr txBox="true"/>
          <p:nvPr/>
        </p:nvSpPr>
        <p:spPr>
          <a:xfrm rot="0">
            <a:off x="479440" y="377823"/>
            <a:ext cx="17017343"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Q5.Find movies of each genre that start with the word ‘The’ and which have an average rating &gt; 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82338"/>
            <a:ext cx="15422094" cy="2684818"/>
          </a:xfrm>
          <a:custGeom>
            <a:avLst/>
            <a:gdLst/>
            <a:ahLst/>
            <a:cxnLst/>
            <a:rect r="r" b="b" t="t" l="l"/>
            <a:pathLst>
              <a:path h="2684818" w="15422094">
                <a:moveTo>
                  <a:pt x="0" y="0"/>
                </a:moveTo>
                <a:lnTo>
                  <a:pt x="15422094" y="0"/>
                </a:lnTo>
                <a:lnTo>
                  <a:pt x="15422094" y="2684818"/>
                </a:lnTo>
                <a:lnTo>
                  <a:pt x="0" y="2684818"/>
                </a:lnTo>
                <a:lnTo>
                  <a:pt x="0" y="0"/>
                </a:lnTo>
                <a:close/>
              </a:path>
            </a:pathLst>
          </a:custGeom>
          <a:blipFill>
            <a:blip r:embed="rId2"/>
            <a:stretch>
              <a:fillRect l="0" t="0" r="0" b="0"/>
            </a:stretch>
          </a:blipFill>
        </p:spPr>
      </p:sp>
      <p:sp>
        <p:nvSpPr>
          <p:cNvPr name="Freeform 3" id="3"/>
          <p:cNvSpPr/>
          <p:nvPr/>
        </p:nvSpPr>
        <p:spPr>
          <a:xfrm flipH="false" flipV="false" rot="0">
            <a:off x="4477162" y="5585575"/>
            <a:ext cx="8525170" cy="2553223"/>
          </a:xfrm>
          <a:custGeom>
            <a:avLst/>
            <a:gdLst/>
            <a:ahLst/>
            <a:cxnLst/>
            <a:rect r="r" b="b" t="t" l="l"/>
            <a:pathLst>
              <a:path h="2553223" w="8525170">
                <a:moveTo>
                  <a:pt x="0" y="0"/>
                </a:moveTo>
                <a:lnTo>
                  <a:pt x="8525170" y="0"/>
                </a:lnTo>
                <a:lnTo>
                  <a:pt x="8525170" y="2553223"/>
                </a:lnTo>
                <a:lnTo>
                  <a:pt x="0" y="2553223"/>
                </a:lnTo>
                <a:lnTo>
                  <a:pt x="0" y="0"/>
                </a:lnTo>
                <a:close/>
              </a:path>
            </a:pathLst>
          </a:custGeom>
          <a:blipFill>
            <a:blip r:embed="rId3"/>
            <a:stretch>
              <a:fillRect l="0" t="0" r="0" b="0"/>
            </a:stretch>
          </a:blipFill>
        </p:spPr>
      </p:sp>
      <p:sp>
        <p:nvSpPr>
          <p:cNvPr name="TextBox 4" id="4"/>
          <p:cNvSpPr txBox="true"/>
          <p:nvPr/>
        </p:nvSpPr>
        <p:spPr>
          <a:xfrm rot="0">
            <a:off x="417612" y="464819"/>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Q6. Of the movies released between 1 April 2018 and 1 April 2019, how many were given a median rating of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DAGIycyPock</dc:identifier>
  <dcterms:modified xsi:type="dcterms:W3CDTF">2011-08-01T06:04:30Z</dcterms:modified>
  <cp:revision>1</cp:revision>
  <dc:title>RSVP Movies Case Study (Segment 1) Presentation</dc:title>
</cp:coreProperties>
</file>