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grandir Narrow Heavy" charset="1" panose="00000A06000000000000"/>
      <p:regular r:id="rId17"/>
    </p:embeddedFont>
    <p:embeddedFont>
      <p:font typeface="Agrandir Medium" charset="1" panose="00000600000000000000"/>
      <p:regular r:id="rId18"/>
    </p:embeddedFont>
    <p:embeddedFont>
      <p:font typeface="Quicksand Bold" charset="1" panose="00000800000000000000"/>
      <p:regular r:id="rId19"/>
    </p:embeddedFont>
    <p:embeddedFont>
      <p:font typeface="Agrandir Narrow Bold" charset="1" panose="00000806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F222B"/>
        </a:solidFill>
      </p:bgPr>
    </p:bg>
    <p:spTree>
      <p:nvGrpSpPr>
        <p:cNvPr id="1" name=""/>
        <p:cNvGrpSpPr/>
        <p:nvPr/>
      </p:nvGrpSpPr>
      <p:grpSpPr>
        <a:xfrm>
          <a:off x="0" y="0"/>
          <a:ext cx="0" cy="0"/>
          <a:chOff x="0" y="0"/>
          <a:chExt cx="0" cy="0"/>
        </a:xfrm>
      </p:grpSpPr>
      <p:sp>
        <p:nvSpPr>
          <p:cNvPr name="TextBox 2" id="2"/>
          <p:cNvSpPr txBox="true"/>
          <p:nvPr/>
        </p:nvSpPr>
        <p:spPr>
          <a:xfrm rot="0">
            <a:off x="542790" y="2685888"/>
            <a:ext cx="9621354" cy="4749309"/>
          </a:xfrm>
          <a:prstGeom prst="rect">
            <a:avLst/>
          </a:prstGeom>
        </p:spPr>
        <p:txBody>
          <a:bodyPr anchor="t" rtlCol="false" tIns="0" lIns="0" bIns="0" rIns="0">
            <a:spAutoFit/>
          </a:bodyPr>
          <a:lstStyle/>
          <a:p>
            <a:pPr algn="ctr">
              <a:lnSpc>
                <a:spcPts val="11528"/>
              </a:lnSpc>
            </a:pPr>
            <a:r>
              <a:rPr lang="en-US" sz="10979">
                <a:solidFill>
                  <a:srgbClr val="FCE19A"/>
                </a:solidFill>
                <a:latin typeface="Agrandir Narrow Heavy"/>
              </a:rPr>
              <a:t>RSVP Movies Case Study</a:t>
            </a:r>
          </a:p>
          <a:p>
            <a:pPr algn="ctr">
              <a:lnSpc>
                <a:spcPts val="11528"/>
              </a:lnSpc>
            </a:pPr>
            <a:r>
              <a:rPr lang="en-US" sz="10979">
                <a:solidFill>
                  <a:srgbClr val="FCE19A"/>
                </a:solidFill>
                <a:latin typeface="Agrandir Narrow Heavy"/>
              </a:rPr>
              <a:t>(Segment-3)</a:t>
            </a:r>
          </a:p>
        </p:txBody>
      </p:sp>
      <p:sp>
        <p:nvSpPr>
          <p:cNvPr name="Freeform 3" id="3"/>
          <p:cNvSpPr/>
          <p:nvPr/>
        </p:nvSpPr>
        <p:spPr>
          <a:xfrm flipH="false" flipV="false" rot="1461065">
            <a:off x="15848633" y="839522"/>
            <a:ext cx="1851965" cy="1692233"/>
          </a:xfrm>
          <a:custGeom>
            <a:avLst/>
            <a:gdLst/>
            <a:ahLst/>
            <a:cxnLst/>
            <a:rect r="r" b="b" t="t" l="l"/>
            <a:pathLst>
              <a:path h="1692233" w="1851965">
                <a:moveTo>
                  <a:pt x="0" y="0"/>
                </a:moveTo>
                <a:lnTo>
                  <a:pt x="1851965" y="0"/>
                </a:lnTo>
                <a:lnTo>
                  <a:pt x="1851965" y="1692232"/>
                </a:lnTo>
                <a:lnTo>
                  <a:pt x="0" y="1692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671803" y="7975163"/>
            <a:ext cx="3059640" cy="2566273"/>
          </a:xfrm>
          <a:custGeom>
            <a:avLst/>
            <a:gdLst/>
            <a:ahLst/>
            <a:cxnLst/>
            <a:rect r="r" b="b" t="t" l="l"/>
            <a:pathLst>
              <a:path h="2566273" w="3059640">
                <a:moveTo>
                  <a:pt x="0" y="0"/>
                </a:moveTo>
                <a:lnTo>
                  <a:pt x="3059641" y="0"/>
                </a:lnTo>
                <a:lnTo>
                  <a:pt x="3059641" y="2566274"/>
                </a:lnTo>
                <a:lnTo>
                  <a:pt x="0" y="25662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436429">
            <a:off x="16773424" y="3610516"/>
            <a:ext cx="2387344" cy="2612688"/>
          </a:xfrm>
          <a:custGeom>
            <a:avLst/>
            <a:gdLst/>
            <a:ahLst/>
            <a:cxnLst/>
            <a:rect r="r" b="b" t="t" l="l"/>
            <a:pathLst>
              <a:path h="2612688" w="2387344">
                <a:moveTo>
                  <a:pt x="0" y="0"/>
                </a:moveTo>
                <a:lnTo>
                  <a:pt x="2387343" y="0"/>
                </a:lnTo>
                <a:lnTo>
                  <a:pt x="2387343" y="2612688"/>
                </a:lnTo>
                <a:lnTo>
                  <a:pt x="0" y="26126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47207">
            <a:off x="13149348" y="807442"/>
            <a:ext cx="2033379" cy="1324238"/>
          </a:xfrm>
          <a:custGeom>
            <a:avLst/>
            <a:gdLst/>
            <a:ahLst/>
            <a:cxnLst/>
            <a:rect r="r" b="b" t="t" l="l"/>
            <a:pathLst>
              <a:path h="1324238" w="2033379">
                <a:moveTo>
                  <a:pt x="0" y="0"/>
                </a:moveTo>
                <a:lnTo>
                  <a:pt x="2033379" y="0"/>
                </a:lnTo>
                <a:lnTo>
                  <a:pt x="2033379" y="1324238"/>
                </a:lnTo>
                <a:lnTo>
                  <a:pt x="0" y="13242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55794">
            <a:off x="13711476" y="3637805"/>
            <a:ext cx="2705840" cy="3725769"/>
          </a:xfrm>
          <a:custGeom>
            <a:avLst/>
            <a:gdLst/>
            <a:ahLst/>
            <a:cxnLst/>
            <a:rect r="r" b="b" t="t" l="l"/>
            <a:pathLst>
              <a:path h="3725769" w="2705840">
                <a:moveTo>
                  <a:pt x="0" y="0"/>
                </a:moveTo>
                <a:lnTo>
                  <a:pt x="2705840" y="0"/>
                </a:lnTo>
                <a:lnTo>
                  <a:pt x="2705840" y="3725769"/>
                </a:lnTo>
                <a:lnTo>
                  <a:pt x="0" y="37257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193770">
            <a:off x="16177009" y="7665133"/>
            <a:ext cx="2164583" cy="1531442"/>
          </a:xfrm>
          <a:custGeom>
            <a:avLst/>
            <a:gdLst/>
            <a:ahLst/>
            <a:cxnLst/>
            <a:rect r="r" b="b" t="t" l="l"/>
            <a:pathLst>
              <a:path h="1531442" w="2164583">
                <a:moveTo>
                  <a:pt x="0" y="0"/>
                </a:moveTo>
                <a:lnTo>
                  <a:pt x="2164582" y="0"/>
                </a:lnTo>
                <a:lnTo>
                  <a:pt x="2164582" y="1531442"/>
                </a:lnTo>
                <a:lnTo>
                  <a:pt x="0" y="15314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377386">
            <a:off x="10539817" y="1484698"/>
            <a:ext cx="1593884" cy="1583922"/>
          </a:xfrm>
          <a:custGeom>
            <a:avLst/>
            <a:gdLst/>
            <a:ahLst/>
            <a:cxnLst/>
            <a:rect r="r" b="b" t="t" l="l"/>
            <a:pathLst>
              <a:path h="1583922" w="1593884">
                <a:moveTo>
                  <a:pt x="0" y="0"/>
                </a:moveTo>
                <a:lnTo>
                  <a:pt x="1593884" y="0"/>
                </a:lnTo>
                <a:lnTo>
                  <a:pt x="1593884" y="1583922"/>
                </a:lnTo>
                <a:lnTo>
                  <a:pt x="0" y="158392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1426952">
            <a:off x="9386158" y="7882472"/>
            <a:ext cx="2018120" cy="1919737"/>
          </a:xfrm>
          <a:custGeom>
            <a:avLst/>
            <a:gdLst/>
            <a:ahLst/>
            <a:cxnLst/>
            <a:rect r="r" b="b" t="t" l="l"/>
            <a:pathLst>
              <a:path h="1919737" w="2018120">
                <a:moveTo>
                  <a:pt x="0" y="0"/>
                </a:moveTo>
                <a:lnTo>
                  <a:pt x="2018120" y="0"/>
                </a:lnTo>
                <a:lnTo>
                  <a:pt x="2018120" y="1919736"/>
                </a:lnTo>
                <a:lnTo>
                  <a:pt x="0" y="191973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351411">
            <a:off x="10693274" y="4237374"/>
            <a:ext cx="2024800" cy="2351001"/>
          </a:xfrm>
          <a:custGeom>
            <a:avLst/>
            <a:gdLst/>
            <a:ahLst/>
            <a:cxnLst/>
            <a:rect r="r" b="b" t="t" l="l"/>
            <a:pathLst>
              <a:path h="2351001" w="2024800">
                <a:moveTo>
                  <a:pt x="0" y="0"/>
                </a:moveTo>
                <a:lnTo>
                  <a:pt x="2024799" y="0"/>
                </a:lnTo>
                <a:lnTo>
                  <a:pt x="2024799" y="2351001"/>
                </a:lnTo>
                <a:lnTo>
                  <a:pt x="0" y="23510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CE19A"/>
        </a:solidFill>
      </p:bgPr>
    </p:bg>
    <p:spTree>
      <p:nvGrpSpPr>
        <p:cNvPr id="1" name=""/>
        <p:cNvGrpSpPr/>
        <p:nvPr/>
      </p:nvGrpSpPr>
      <p:grpSpPr>
        <a:xfrm>
          <a:off x="0" y="0"/>
          <a:ext cx="0" cy="0"/>
          <a:chOff x="0" y="0"/>
          <a:chExt cx="0" cy="0"/>
        </a:xfrm>
      </p:grpSpPr>
      <p:sp>
        <p:nvSpPr>
          <p:cNvPr name="TextBox 2" id="2"/>
          <p:cNvSpPr txBox="true"/>
          <p:nvPr/>
        </p:nvSpPr>
        <p:spPr>
          <a:xfrm rot="0">
            <a:off x="197291" y="139775"/>
            <a:ext cx="6360100" cy="1168298"/>
          </a:xfrm>
          <a:prstGeom prst="rect">
            <a:avLst/>
          </a:prstGeom>
        </p:spPr>
        <p:txBody>
          <a:bodyPr anchor="t" rtlCol="false" tIns="0" lIns="0" bIns="0" rIns="0">
            <a:spAutoFit/>
          </a:bodyPr>
          <a:lstStyle/>
          <a:p>
            <a:pPr algn="l" marL="0" indent="0" lvl="0">
              <a:lnSpc>
                <a:spcPts val="7173"/>
              </a:lnSpc>
            </a:pPr>
            <a:r>
              <a:rPr lang="en-US" sz="7173">
                <a:solidFill>
                  <a:srgbClr val="DE4A48"/>
                </a:solidFill>
                <a:latin typeface="Agrandir Narrow Heavy"/>
              </a:rPr>
              <a:t>SUMMARY</a:t>
            </a:r>
          </a:p>
        </p:txBody>
      </p:sp>
      <p:sp>
        <p:nvSpPr>
          <p:cNvPr name="TextBox 3" id="3"/>
          <p:cNvSpPr txBox="true"/>
          <p:nvPr/>
        </p:nvSpPr>
        <p:spPr>
          <a:xfrm rot="0">
            <a:off x="197291" y="1155673"/>
            <a:ext cx="11714668" cy="9042042"/>
          </a:xfrm>
          <a:prstGeom prst="rect">
            <a:avLst/>
          </a:prstGeom>
        </p:spPr>
        <p:txBody>
          <a:bodyPr anchor="t" rtlCol="false" tIns="0" lIns="0" bIns="0" rIns="0">
            <a:spAutoFit/>
          </a:bodyPr>
          <a:lstStyle/>
          <a:p>
            <a:pPr algn="l">
              <a:lnSpc>
                <a:spcPts val="4374"/>
              </a:lnSpc>
            </a:pPr>
          </a:p>
          <a:p>
            <a:pPr algn="l" marL="790021" indent="-395010" lvl="1">
              <a:lnSpc>
                <a:spcPts val="5122"/>
              </a:lnSpc>
              <a:buFont typeface="Arial"/>
              <a:buChar char="•"/>
            </a:pPr>
            <a:r>
              <a:rPr lang="en-US" sz="3659">
                <a:solidFill>
                  <a:srgbClr val="1F222B"/>
                </a:solidFill>
                <a:latin typeface="Agrandir Medium"/>
              </a:rPr>
              <a:t>James Mangold is the top director in the top three genres whose movies have an average rating &gt; 8.</a:t>
            </a:r>
          </a:p>
          <a:p>
            <a:pPr algn="l" marL="790021" indent="-395010" lvl="1">
              <a:lnSpc>
                <a:spcPts val="5122"/>
              </a:lnSpc>
              <a:buFont typeface="Arial"/>
              <a:buChar char="•"/>
            </a:pPr>
            <a:r>
              <a:rPr lang="en-US" sz="3659">
                <a:solidFill>
                  <a:srgbClr val="1F222B"/>
                </a:solidFill>
                <a:latin typeface="Agrandir Medium"/>
              </a:rPr>
              <a:t>Mammootty and Mohanlal are the top two actors whose movies have a median rating &gt;= 8.</a:t>
            </a:r>
          </a:p>
          <a:p>
            <a:pPr algn="l" marL="790021" indent="-395010" lvl="1">
              <a:lnSpc>
                <a:spcPts val="5122"/>
              </a:lnSpc>
              <a:buFont typeface="Arial"/>
              <a:buChar char="•"/>
            </a:pPr>
            <a:r>
              <a:rPr lang="en-US" sz="3659">
                <a:solidFill>
                  <a:srgbClr val="1F222B"/>
                </a:solidFill>
                <a:latin typeface="Agrandir Medium"/>
              </a:rPr>
              <a:t>Marvel Studios production company rules the movie world with highest votes received .</a:t>
            </a:r>
          </a:p>
          <a:p>
            <a:pPr algn="l" marL="790021" indent="-395010" lvl="1">
              <a:lnSpc>
                <a:spcPts val="5122"/>
              </a:lnSpc>
              <a:buFont typeface="Arial"/>
              <a:buChar char="•"/>
            </a:pPr>
            <a:r>
              <a:rPr lang="en-US" sz="3659">
                <a:solidFill>
                  <a:srgbClr val="1F222B"/>
                </a:solidFill>
                <a:latin typeface="Agrandir Medium"/>
              </a:rPr>
              <a:t>Top Indian Actor is Vijay Sethupathi with an average rating of 8.4 and Top Inidan Actress is Taapsee Pannu with an average rating of 7.7.</a:t>
            </a:r>
          </a:p>
          <a:p>
            <a:pPr algn="l" marL="790021" indent="-395010" lvl="1">
              <a:lnSpc>
                <a:spcPts val="5122"/>
              </a:lnSpc>
              <a:buFont typeface="Arial"/>
              <a:buChar char="•"/>
            </a:pPr>
            <a:r>
              <a:rPr lang="en-US" sz="3659">
                <a:solidFill>
                  <a:srgbClr val="1F222B"/>
                </a:solidFill>
                <a:latin typeface="Agrandir Medium"/>
              </a:rPr>
              <a:t>In Thriller genre, we have 39 Superhit, 166 Hit, 493 Flop and 786 One-time-watch movies.</a:t>
            </a:r>
          </a:p>
          <a:p>
            <a:pPr algn="l">
              <a:lnSpc>
                <a:spcPts val="3961"/>
              </a:lnSpc>
            </a:pPr>
          </a:p>
          <a:p>
            <a:pPr algn="l">
              <a:lnSpc>
                <a:spcPts val="902"/>
              </a:lnSpc>
            </a:pPr>
          </a:p>
        </p:txBody>
      </p:sp>
      <p:sp>
        <p:nvSpPr>
          <p:cNvPr name="Freeform 4" id="4"/>
          <p:cNvSpPr/>
          <p:nvPr/>
        </p:nvSpPr>
        <p:spPr>
          <a:xfrm flipH="false" flipV="false" rot="0">
            <a:off x="12595559" y="2495205"/>
            <a:ext cx="6829041" cy="6248572"/>
          </a:xfrm>
          <a:custGeom>
            <a:avLst/>
            <a:gdLst/>
            <a:ahLst/>
            <a:cxnLst/>
            <a:rect r="r" b="b" t="t" l="l"/>
            <a:pathLst>
              <a:path h="6248572" w="6829041">
                <a:moveTo>
                  <a:pt x="0" y="0"/>
                </a:moveTo>
                <a:lnTo>
                  <a:pt x="6829040" y="0"/>
                </a:lnTo>
                <a:lnTo>
                  <a:pt x="6829040" y="6248573"/>
                </a:lnTo>
                <a:lnTo>
                  <a:pt x="0" y="62485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1F222B"/>
        </a:solidFill>
      </p:bgPr>
    </p:bg>
    <p:spTree>
      <p:nvGrpSpPr>
        <p:cNvPr id="1" name=""/>
        <p:cNvGrpSpPr/>
        <p:nvPr/>
      </p:nvGrpSpPr>
      <p:grpSpPr>
        <a:xfrm>
          <a:off x="0" y="0"/>
          <a:ext cx="0" cy="0"/>
          <a:chOff x="0" y="0"/>
          <a:chExt cx="0" cy="0"/>
        </a:xfrm>
      </p:grpSpPr>
      <p:sp>
        <p:nvSpPr>
          <p:cNvPr name="TextBox 2" id="2"/>
          <p:cNvSpPr txBox="true"/>
          <p:nvPr/>
        </p:nvSpPr>
        <p:spPr>
          <a:xfrm rot="0">
            <a:off x="1328213" y="3908481"/>
            <a:ext cx="14769668" cy="2504150"/>
          </a:xfrm>
          <a:prstGeom prst="rect">
            <a:avLst/>
          </a:prstGeom>
        </p:spPr>
        <p:txBody>
          <a:bodyPr anchor="t" rtlCol="false" tIns="0" lIns="0" bIns="0" rIns="0">
            <a:spAutoFit/>
          </a:bodyPr>
          <a:lstStyle/>
          <a:p>
            <a:pPr algn="ctr" marL="0" indent="0" lvl="0">
              <a:lnSpc>
                <a:spcPts val="15439"/>
              </a:lnSpc>
            </a:pPr>
            <a:r>
              <a:rPr lang="en-US" sz="15439">
                <a:solidFill>
                  <a:srgbClr val="FCE19A"/>
                </a:solidFill>
                <a:latin typeface="Agrandir Narrow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F222B"/>
        </a:solidFill>
      </p:bgPr>
    </p:bg>
    <p:spTree>
      <p:nvGrpSpPr>
        <p:cNvPr id="1" name=""/>
        <p:cNvGrpSpPr/>
        <p:nvPr/>
      </p:nvGrpSpPr>
      <p:grpSpPr>
        <a:xfrm>
          <a:off x="0" y="0"/>
          <a:ext cx="0" cy="0"/>
          <a:chOff x="0" y="0"/>
          <a:chExt cx="0" cy="0"/>
        </a:xfrm>
      </p:grpSpPr>
      <p:sp>
        <p:nvSpPr>
          <p:cNvPr name="TextBox 2" id="2"/>
          <p:cNvSpPr txBox="true"/>
          <p:nvPr/>
        </p:nvSpPr>
        <p:spPr>
          <a:xfrm rot="0">
            <a:off x="399395" y="3217361"/>
            <a:ext cx="10961702" cy="5799676"/>
          </a:xfrm>
          <a:prstGeom prst="rect">
            <a:avLst/>
          </a:prstGeom>
        </p:spPr>
        <p:txBody>
          <a:bodyPr anchor="t" rtlCol="false" tIns="0" lIns="0" bIns="0" rIns="0">
            <a:spAutoFit/>
          </a:bodyPr>
          <a:lstStyle/>
          <a:p>
            <a:pPr algn="ctr">
              <a:lnSpc>
                <a:spcPts val="3831"/>
              </a:lnSpc>
            </a:pPr>
          </a:p>
          <a:p>
            <a:pPr algn="ctr">
              <a:lnSpc>
                <a:spcPts val="3831"/>
              </a:lnSpc>
            </a:pPr>
            <a:r>
              <a:rPr lang="en-US" sz="2554">
                <a:solidFill>
                  <a:srgbClr val="FDEDE9"/>
                </a:solidFill>
                <a:latin typeface="Agrandir Medium"/>
              </a:rPr>
              <a:t>RSVP Movies is an Indian film production company which has produced many super-hit movies. They have usually released movies for the Indian audience but for their next project, they are planning to release a movie for the global audience in 2022.</a:t>
            </a:r>
          </a:p>
          <a:p>
            <a:pPr algn="ctr">
              <a:lnSpc>
                <a:spcPts val="3831"/>
              </a:lnSpc>
            </a:pPr>
            <a:r>
              <a:rPr lang="en-US" sz="2554">
                <a:solidFill>
                  <a:srgbClr val="FDEDE9"/>
                </a:solidFill>
                <a:latin typeface="Agrandir Medium"/>
              </a:rPr>
              <a:t> </a:t>
            </a:r>
          </a:p>
          <a:p>
            <a:pPr algn="ctr">
              <a:lnSpc>
                <a:spcPts val="3831"/>
              </a:lnSpc>
            </a:pPr>
            <a:r>
              <a:rPr lang="en-US" sz="2554">
                <a:solidFill>
                  <a:srgbClr val="FDEDE9"/>
                </a:solidFill>
                <a:latin typeface="Agrandir Medium"/>
              </a:rPr>
              <a:t>The production company wants to plan their every move analytically based on data and have approached us for help with this new project. We have been provided with the data of the movies that have been released in the past three years. We have to analyze the data set and draw meaningful insights that can help them start their new project. </a:t>
            </a:r>
          </a:p>
          <a:p>
            <a:pPr algn="l" marL="0" indent="0" lvl="0">
              <a:lnSpc>
                <a:spcPts val="3514"/>
              </a:lnSpc>
              <a:spcBef>
                <a:spcPct val="0"/>
              </a:spcBef>
            </a:pPr>
          </a:p>
        </p:txBody>
      </p:sp>
      <p:sp>
        <p:nvSpPr>
          <p:cNvPr name="TextBox 3" id="3"/>
          <p:cNvSpPr txBox="true"/>
          <p:nvPr/>
        </p:nvSpPr>
        <p:spPr>
          <a:xfrm rot="0">
            <a:off x="399395" y="330057"/>
            <a:ext cx="11789894" cy="2715263"/>
          </a:xfrm>
          <a:prstGeom prst="rect">
            <a:avLst/>
          </a:prstGeom>
        </p:spPr>
        <p:txBody>
          <a:bodyPr anchor="t" rtlCol="false" tIns="0" lIns="0" bIns="0" rIns="0">
            <a:spAutoFit/>
          </a:bodyPr>
          <a:lstStyle/>
          <a:p>
            <a:pPr algn="just">
              <a:lnSpc>
                <a:spcPts val="9400"/>
              </a:lnSpc>
            </a:pPr>
            <a:r>
              <a:rPr lang="en-US" sz="9400">
                <a:solidFill>
                  <a:srgbClr val="FCE19A"/>
                </a:solidFill>
                <a:latin typeface="Agrandir Narrow Heavy"/>
              </a:rPr>
              <a:t>PROBLEM BACKGROUND</a:t>
            </a:r>
          </a:p>
        </p:txBody>
      </p:sp>
      <p:sp>
        <p:nvSpPr>
          <p:cNvPr name="Freeform 4" id="4"/>
          <p:cNvSpPr/>
          <p:nvPr/>
        </p:nvSpPr>
        <p:spPr>
          <a:xfrm flipH="false" flipV="false" rot="-805274">
            <a:off x="12520963" y="2581241"/>
            <a:ext cx="4969313" cy="5544561"/>
          </a:xfrm>
          <a:custGeom>
            <a:avLst/>
            <a:gdLst/>
            <a:ahLst/>
            <a:cxnLst/>
            <a:rect r="r" b="b" t="t" l="l"/>
            <a:pathLst>
              <a:path h="5544561" w="4969313">
                <a:moveTo>
                  <a:pt x="0" y="0"/>
                </a:moveTo>
                <a:lnTo>
                  <a:pt x="4969313" y="0"/>
                </a:lnTo>
                <a:lnTo>
                  <a:pt x="4969313" y="5544561"/>
                </a:lnTo>
                <a:lnTo>
                  <a:pt x="0" y="55445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F222B"/>
        </a:solidFill>
      </p:bgPr>
    </p:bg>
    <p:spTree>
      <p:nvGrpSpPr>
        <p:cNvPr id="1" name=""/>
        <p:cNvGrpSpPr/>
        <p:nvPr/>
      </p:nvGrpSpPr>
      <p:grpSpPr>
        <a:xfrm>
          <a:off x="0" y="0"/>
          <a:ext cx="0" cy="0"/>
          <a:chOff x="0" y="0"/>
          <a:chExt cx="0" cy="0"/>
        </a:xfrm>
      </p:grpSpPr>
      <p:sp>
        <p:nvSpPr>
          <p:cNvPr name="Freeform 2" id="2"/>
          <p:cNvSpPr/>
          <p:nvPr/>
        </p:nvSpPr>
        <p:spPr>
          <a:xfrm flipH="false" flipV="false" rot="0">
            <a:off x="117030" y="2136671"/>
            <a:ext cx="18053940" cy="7287672"/>
          </a:xfrm>
          <a:custGeom>
            <a:avLst/>
            <a:gdLst/>
            <a:ahLst/>
            <a:cxnLst/>
            <a:rect r="r" b="b" t="t" l="l"/>
            <a:pathLst>
              <a:path h="7287672" w="18053940">
                <a:moveTo>
                  <a:pt x="0" y="0"/>
                </a:moveTo>
                <a:lnTo>
                  <a:pt x="18053940" y="0"/>
                </a:lnTo>
                <a:lnTo>
                  <a:pt x="18053940" y="7287672"/>
                </a:lnTo>
                <a:lnTo>
                  <a:pt x="0" y="7287672"/>
                </a:lnTo>
                <a:lnTo>
                  <a:pt x="0" y="0"/>
                </a:lnTo>
                <a:close/>
              </a:path>
            </a:pathLst>
          </a:custGeom>
          <a:blipFill>
            <a:blip r:embed="rId2"/>
            <a:stretch>
              <a:fillRect l="0" t="0" r="-10296" b="-1821"/>
            </a:stretch>
          </a:blipFill>
        </p:spPr>
      </p:sp>
      <p:sp>
        <p:nvSpPr>
          <p:cNvPr name="TextBox 3" id="3"/>
          <p:cNvSpPr txBox="true"/>
          <p:nvPr/>
        </p:nvSpPr>
        <p:spPr>
          <a:xfrm rot="0">
            <a:off x="548763" y="295783"/>
            <a:ext cx="11252871" cy="1380108"/>
          </a:xfrm>
          <a:prstGeom prst="rect">
            <a:avLst/>
          </a:prstGeom>
        </p:spPr>
        <p:txBody>
          <a:bodyPr anchor="t" rtlCol="false" tIns="0" lIns="0" bIns="0" rIns="0">
            <a:spAutoFit/>
          </a:bodyPr>
          <a:lstStyle/>
          <a:p>
            <a:pPr algn="l" marL="0" indent="0" lvl="0">
              <a:lnSpc>
                <a:spcPts val="8512"/>
              </a:lnSpc>
            </a:pPr>
            <a:r>
              <a:rPr lang="en-US" sz="8512">
                <a:solidFill>
                  <a:srgbClr val="FCE19A"/>
                </a:solidFill>
                <a:latin typeface="Agrandir Narrow Heavy"/>
              </a:rPr>
              <a:t>DATABASE SCHEMA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2376666" y="1480185"/>
            <a:ext cx="14023170" cy="5616763"/>
          </a:xfrm>
          <a:custGeom>
            <a:avLst/>
            <a:gdLst/>
            <a:ahLst/>
            <a:cxnLst/>
            <a:rect r="r" b="b" t="t" l="l"/>
            <a:pathLst>
              <a:path h="5616763" w="14023170">
                <a:moveTo>
                  <a:pt x="0" y="0"/>
                </a:moveTo>
                <a:lnTo>
                  <a:pt x="14023170" y="0"/>
                </a:lnTo>
                <a:lnTo>
                  <a:pt x="14023170" y="5616763"/>
                </a:lnTo>
                <a:lnTo>
                  <a:pt x="0" y="5616763"/>
                </a:lnTo>
                <a:lnTo>
                  <a:pt x="0" y="0"/>
                </a:lnTo>
                <a:close/>
              </a:path>
            </a:pathLst>
          </a:custGeom>
          <a:blipFill>
            <a:blip r:embed="rId2"/>
            <a:stretch>
              <a:fillRect l="0" t="0" r="-2613" b="0"/>
            </a:stretch>
          </a:blipFill>
        </p:spPr>
      </p:sp>
      <p:sp>
        <p:nvSpPr>
          <p:cNvPr name="Freeform 3" id="3"/>
          <p:cNvSpPr/>
          <p:nvPr/>
        </p:nvSpPr>
        <p:spPr>
          <a:xfrm flipH="false" flipV="false" rot="0">
            <a:off x="5542154" y="7269605"/>
            <a:ext cx="6716138" cy="3017395"/>
          </a:xfrm>
          <a:custGeom>
            <a:avLst/>
            <a:gdLst/>
            <a:ahLst/>
            <a:cxnLst/>
            <a:rect r="r" b="b" t="t" l="l"/>
            <a:pathLst>
              <a:path h="3017395" w="6716138">
                <a:moveTo>
                  <a:pt x="0" y="0"/>
                </a:moveTo>
                <a:lnTo>
                  <a:pt x="6716138" y="0"/>
                </a:lnTo>
                <a:lnTo>
                  <a:pt x="6716138" y="3017395"/>
                </a:lnTo>
                <a:lnTo>
                  <a:pt x="0" y="3017395"/>
                </a:lnTo>
                <a:lnTo>
                  <a:pt x="0" y="0"/>
                </a:lnTo>
                <a:close/>
              </a:path>
            </a:pathLst>
          </a:custGeom>
          <a:blipFill>
            <a:blip r:embed="rId3"/>
            <a:stretch>
              <a:fillRect l="0" t="0" r="0" b="0"/>
            </a:stretch>
          </a:blipFill>
        </p:spPr>
      </p:sp>
      <p:sp>
        <p:nvSpPr>
          <p:cNvPr name="TextBox 4" id="4"/>
          <p:cNvSpPr txBox="true"/>
          <p:nvPr/>
        </p:nvSpPr>
        <p:spPr>
          <a:xfrm rot="0">
            <a:off x="239015" y="346710"/>
            <a:ext cx="17322415" cy="1133475"/>
          </a:xfrm>
          <a:prstGeom prst="rect">
            <a:avLst/>
          </a:prstGeom>
        </p:spPr>
        <p:txBody>
          <a:bodyPr anchor="t" rtlCol="false" tIns="0" lIns="0" bIns="0" rIns="0">
            <a:spAutoFit/>
          </a:bodyPr>
          <a:lstStyle/>
          <a:p>
            <a:pPr algn="l">
              <a:lnSpc>
                <a:spcPts val="4200"/>
              </a:lnSpc>
              <a:spcBef>
                <a:spcPct val="0"/>
              </a:spcBef>
            </a:pPr>
            <a:r>
              <a:rPr lang="en-US" sz="3000">
                <a:solidFill>
                  <a:srgbClr val="FFFFFF"/>
                </a:solidFill>
                <a:latin typeface="Agrandir Medium"/>
              </a:rPr>
              <a:t>Q1.Who are the top three directors in the top three genres whose movies have an average rating &gt; 8?</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549808" y="2349137"/>
            <a:ext cx="16994691" cy="2446370"/>
          </a:xfrm>
          <a:custGeom>
            <a:avLst/>
            <a:gdLst/>
            <a:ahLst/>
            <a:cxnLst/>
            <a:rect r="r" b="b" t="t" l="l"/>
            <a:pathLst>
              <a:path h="2446370" w="16994691">
                <a:moveTo>
                  <a:pt x="0" y="0"/>
                </a:moveTo>
                <a:lnTo>
                  <a:pt x="16994691" y="0"/>
                </a:lnTo>
                <a:lnTo>
                  <a:pt x="16994691" y="2446370"/>
                </a:lnTo>
                <a:lnTo>
                  <a:pt x="0" y="2446370"/>
                </a:lnTo>
                <a:lnTo>
                  <a:pt x="0" y="0"/>
                </a:lnTo>
                <a:close/>
              </a:path>
            </a:pathLst>
          </a:custGeom>
          <a:blipFill>
            <a:blip r:embed="rId2"/>
            <a:stretch>
              <a:fillRect l="0" t="0" r="0" b="0"/>
            </a:stretch>
          </a:blipFill>
        </p:spPr>
      </p:sp>
      <p:sp>
        <p:nvSpPr>
          <p:cNvPr name="Freeform 3" id="3"/>
          <p:cNvSpPr/>
          <p:nvPr/>
        </p:nvSpPr>
        <p:spPr>
          <a:xfrm flipH="false" flipV="false" rot="0">
            <a:off x="4671449" y="5490832"/>
            <a:ext cx="8751410" cy="3178144"/>
          </a:xfrm>
          <a:custGeom>
            <a:avLst/>
            <a:gdLst/>
            <a:ahLst/>
            <a:cxnLst/>
            <a:rect r="r" b="b" t="t" l="l"/>
            <a:pathLst>
              <a:path h="3178144" w="8751410">
                <a:moveTo>
                  <a:pt x="0" y="0"/>
                </a:moveTo>
                <a:lnTo>
                  <a:pt x="8751410" y="0"/>
                </a:lnTo>
                <a:lnTo>
                  <a:pt x="8751410" y="3178144"/>
                </a:lnTo>
                <a:lnTo>
                  <a:pt x="0" y="3178144"/>
                </a:lnTo>
                <a:lnTo>
                  <a:pt x="0" y="0"/>
                </a:lnTo>
                <a:close/>
              </a:path>
            </a:pathLst>
          </a:custGeom>
          <a:blipFill>
            <a:blip r:embed="rId3"/>
            <a:stretch>
              <a:fillRect l="0" t="0" r="0" b="0"/>
            </a:stretch>
          </a:blipFill>
        </p:spPr>
      </p:sp>
      <p:sp>
        <p:nvSpPr>
          <p:cNvPr name="TextBox 4" id="4"/>
          <p:cNvSpPr txBox="true"/>
          <p:nvPr/>
        </p:nvSpPr>
        <p:spPr>
          <a:xfrm rot="0">
            <a:off x="549808" y="325216"/>
            <a:ext cx="15840214" cy="1325821"/>
          </a:xfrm>
          <a:prstGeom prst="rect">
            <a:avLst/>
          </a:prstGeom>
        </p:spPr>
        <p:txBody>
          <a:bodyPr anchor="t" rtlCol="false" tIns="0" lIns="0" bIns="0" rIns="0">
            <a:spAutoFit/>
          </a:bodyPr>
          <a:lstStyle/>
          <a:p>
            <a:pPr algn="l">
              <a:lnSpc>
                <a:spcPts val="4977"/>
              </a:lnSpc>
              <a:spcBef>
                <a:spcPct val="0"/>
              </a:spcBef>
            </a:pPr>
            <a:r>
              <a:rPr lang="en-US" sz="3555">
                <a:solidFill>
                  <a:srgbClr val="FFFFFF"/>
                </a:solidFill>
                <a:latin typeface="Agrandir Medium"/>
              </a:rPr>
              <a:t>Q2. Who are the top two actors whose movies have a median rating &gt;= 8?</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1570530" y="1815917"/>
            <a:ext cx="15146940" cy="4234908"/>
          </a:xfrm>
          <a:custGeom>
            <a:avLst/>
            <a:gdLst/>
            <a:ahLst/>
            <a:cxnLst/>
            <a:rect r="r" b="b" t="t" l="l"/>
            <a:pathLst>
              <a:path h="4234908" w="15146940">
                <a:moveTo>
                  <a:pt x="0" y="0"/>
                </a:moveTo>
                <a:lnTo>
                  <a:pt x="15146940" y="0"/>
                </a:lnTo>
                <a:lnTo>
                  <a:pt x="15146940" y="4234908"/>
                </a:lnTo>
                <a:lnTo>
                  <a:pt x="0" y="4234908"/>
                </a:lnTo>
                <a:lnTo>
                  <a:pt x="0" y="0"/>
                </a:lnTo>
                <a:close/>
              </a:path>
            </a:pathLst>
          </a:custGeom>
          <a:blipFill>
            <a:blip r:embed="rId2"/>
            <a:stretch>
              <a:fillRect l="0" t="0" r="0" b="0"/>
            </a:stretch>
          </a:blipFill>
        </p:spPr>
      </p:sp>
      <p:sp>
        <p:nvSpPr>
          <p:cNvPr name="Freeform 3" id="3"/>
          <p:cNvSpPr/>
          <p:nvPr/>
        </p:nvSpPr>
        <p:spPr>
          <a:xfrm flipH="false" flipV="false" rot="0">
            <a:off x="4389474" y="6692902"/>
            <a:ext cx="9509052" cy="2813329"/>
          </a:xfrm>
          <a:custGeom>
            <a:avLst/>
            <a:gdLst/>
            <a:ahLst/>
            <a:cxnLst/>
            <a:rect r="r" b="b" t="t" l="l"/>
            <a:pathLst>
              <a:path h="2813329" w="9509052">
                <a:moveTo>
                  <a:pt x="0" y="0"/>
                </a:moveTo>
                <a:lnTo>
                  <a:pt x="9509052" y="0"/>
                </a:lnTo>
                <a:lnTo>
                  <a:pt x="9509052" y="2813329"/>
                </a:lnTo>
                <a:lnTo>
                  <a:pt x="0" y="2813329"/>
                </a:lnTo>
                <a:lnTo>
                  <a:pt x="0" y="0"/>
                </a:lnTo>
                <a:close/>
              </a:path>
            </a:pathLst>
          </a:custGeom>
          <a:blipFill>
            <a:blip r:embed="rId3"/>
            <a:stretch>
              <a:fillRect l="0" t="0" r="0" b="0"/>
            </a:stretch>
          </a:blipFill>
        </p:spPr>
      </p:sp>
      <p:sp>
        <p:nvSpPr>
          <p:cNvPr name="TextBox 4" id="4"/>
          <p:cNvSpPr txBox="true"/>
          <p:nvPr/>
        </p:nvSpPr>
        <p:spPr>
          <a:xfrm rot="0">
            <a:off x="623421" y="422910"/>
            <a:ext cx="16635879" cy="1144906"/>
          </a:xfrm>
          <a:prstGeom prst="rect">
            <a:avLst/>
          </a:prstGeom>
        </p:spPr>
        <p:txBody>
          <a:bodyPr anchor="t" rtlCol="false" tIns="0" lIns="0" bIns="0" rIns="0">
            <a:spAutoFit/>
          </a:bodyPr>
          <a:lstStyle/>
          <a:p>
            <a:pPr algn="l">
              <a:lnSpc>
                <a:spcPts val="4619"/>
              </a:lnSpc>
              <a:spcBef>
                <a:spcPct val="0"/>
              </a:spcBef>
            </a:pPr>
            <a:r>
              <a:rPr lang="en-US" sz="3299" spc="-16">
                <a:solidFill>
                  <a:srgbClr val="FFFFFF"/>
                </a:solidFill>
                <a:latin typeface="Quicksand Bold"/>
              </a:rPr>
              <a:t>Q3.  Which are the top three production houses based on the number of votes received by their movies?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398761" y="2124886"/>
            <a:ext cx="17490479" cy="3697549"/>
          </a:xfrm>
          <a:custGeom>
            <a:avLst/>
            <a:gdLst/>
            <a:ahLst/>
            <a:cxnLst/>
            <a:rect r="r" b="b" t="t" l="l"/>
            <a:pathLst>
              <a:path h="3697549" w="17490479">
                <a:moveTo>
                  <a:pt x="0" y="0"/>
                </a:moveTo>
                <a:lnTo>
                  <a:pt x="17490478" y="0"/>
                </a:lnTo>
                <a:lnTo>
                  <a:pt x="17490478" y="3697549"/>
                </a:lnTo>
                <a:lnTo>
                  <a:pt x="0" y="3697549"/>
                </a:lnTo>
                <a:lnTo>
                  <a:pt x="0" y="0"/>
                </a:lnTo>
                <a:close/>
              </a:path>
            </a:pathLst>
          </a:custGeom>
          <a:blipFill>
            <a:blip r:embed="rId2"/>
            <a:stretch>
              <a:fillRect l="0" t="0" r="0" b="0"/>
            </a:stretch>
          </a:blipFill>
        </p:spPr>
      </p:sp>
      <p:sp>
        <p:nvSpPr>
          <p:cNvPr name="Freeform 3" id="3"/>
          <p:cNvSpPr/>
          <p:nvPr/>
        </p:nvSpPr>
        <p:spPr>
          <a:xfrm flipH="false" flipV="false" rot="0">
            <a:off x="2590395" y="6521251"/>
            <a:ext cx="12365975" cy="1227335"/>
          </a:xfrm>
          <a:custGeom>
            <a:avLst/>
            <a:gdLst/>
            <a:ahLst/>
            <a:cxnLst/>
            <a:rect r="r" b="b" t="t" l="l"/>
            <a:pathLst>
              <a:path h="1227335" w="12365975">
                <a:moveTo>
                  <a:pt x="0" y="0"/>
                </a:moveTo>
                <a:lnTo>
                  <a:pt x="12365975" y="0"/>
                </a:lnTo>
                <a:lnTo>
                  <a:pt x="12365975" y="1227334"/>
                </a:lnTo>
                <a:lnTo>
                  <a:pt x="0" y="1227334"/>
                </a:lnTo>
                <a:lnTo>
                  <a:pt x="0" y="0"/>
                </a:lnTo>
                <a:close/>
              </a:path>
            </a:pathLst>
          </a:custGeom>
          <a:blipFill>
            <a:blip r:embed="rId3"/>
            <a:stretch>
              <a:fillRect l="0" t="0" r="0" b="0"/>
            </a:stretch>
          </a:blipFill>
        </p:spPr>
      </p:sp>
      <p:sp>
        <p:nvSpPr>
          <p:cNvPr name="TextBox 4" id="4"/>
          <p:cNvSpPr txBox="true"/>
          <p:nvPr/>
        </p:nvSpPr>
        <p:spPr>
          <a:xfrm rot="0">
            <a:off x="455443" y="464819"/>
            <a:ext cx="16635879" cy="1144906"/>
          </a:xfrm>
          <a:prstGeom prst="rect">
            <a:avLst/>
          </a:prstGeom>
        </p:spPr>
        <p:txBody>
          <a:bodyPr anchor="t" rtlCol="false" tIns="0" lIns="0" bIns="0" rIns="0">
            <a:spAutoFit/>
          </a:bodyPr>
          <a:lstStyle/>
          <a:p>
            <a:pPr algn="l">
              <a:lnSpc>
                <a:spcPts val="4619"/>
              </a:lnSpc>
              <a:spcBef>
                <a:spcPct val="0"/>
              </a:spcBef>
            </a:pPr>
            <a:r>
              <a:rPr lang="en-US" sz="3299" spc="-16">
                <a:solidFill>
                  <a:srgbClr val="FFFFFF"/>
                </a:solidFill>
                <a:latin typeface="Quicksand Bold"/>
              </a:rPr>
              <a:t>Q4. Rank actors with movies released in India based on their average ratings. Which actor is at the top of the list.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479440" y="2356010"/>
            <a:ext cx="17402771" cy="3571351"/>
          </a:xfrm>
          <a:custGeom>
            <a:avLst/>
            <a:gdLst/>
            <a:ahLst/>
            <a:cxnLst/>
            <a:rect r="r" b="b" t="t" l="l"/>
            <a:pathLst>
              <a:path h="3571351" w="17402771">
                <a:moveTo>
                  <a:pt x="0" y="0"/>
                </a:moveTo>
                <a:lnTo>
                  <a:pt x="17402770" y="0"/>
                </a:lnTo>
                <a:lnTo>
                  <a:pt x="17402770" y="3571351"/>
                </a:lnTo>
                <a:lnTo>
                  <a:pt x="0" y="3571351"/>
                </a:lnTo>
                <a:lnTo>
                  <a:pt x="0" y="0"/>
                </a:lnTo>
                <a:close/>
              </a:path>
            </a:pathLst>
          </a:custGeom>
          <a:blipFill>
            <a:blip r:embed="rId2"/>
            <a:stretch>
              <a:fillRect l="0" t="0" r="0" b="0"/>
            </a:stretch>
          </a:blipFill>
        </p:spPr>
      </p:sp>
      <p:sp>
        <p:nvSpPr>
          <p:cNvPr name="Freeform 3" id="3"/>
          <p:cNvSpPr/>
          <p:nvPr/>
        </p:nvSpPr>
        <p:spPr>
          <a:xfrm flipH="false" flipV="false" rot="0">
            <a:off x="3563793" y="6756036"/>
            <a:ext cx="10403661" cy="2118911"/>
          </a:xfrm>
          <a:custGeom>
            <a:avLst/>
            <a:gdLst/>
            <a:ahLst/>
            <a:cxnLst/>
            <a:rect r="r" b="b" t="t" l="l"/>
            <a:pathLst>
              <a:path h="2118911" w="10403661">
                <a:moveTo>
                  <a:pt x="0" y="0"/>
                </a:moveTo>
                <a:lnTo>
                  <a:pt x="10403661" y="0"/>
                </a:lnTo>
                <a:lnTo>
                  <a:pt x="10403661" y="2118910"/>
                </a:lnTo>
                <a:lnTo>
                  <a:pt x="0" y="2118910"/>
                </a:lnTo>
                <a:lnTo>
                  <a:pt x="0" y="0"/>
                </a:lnTo>
                <a:close/>
              </a:path>
            </a:pathLst>
          </a:custGeom>
          <a:blipFill>
            <a:blip r:embed="rId3"/>
            <a:stretch>
              <a:fillRect l="0" t="0" r="0" b="0"/>
            </a:stretch>
          </a:blipFill>
        </p:spPr>
      </p:sp>
      <p:sp>
        <p:nvSpPr>
          <p:cNvPr name="TextBox 4" id="4"/>
          <p:cNvSpPr txBox="true"/>
          <p:nvPr/>
        </p:nvSpPr>
        <p:spPr>
          <a:xfrm rot="0">
            <a:off x="479440" y="377823"/>
            <a:ext cx="17017343" cy="1144906"/>
          </a:xfrm>
          <a:prstGeom prst="rect">
            <a:avLst/>
          </a:prstGeom>
        </p:spPr>
        <p:txBody>
          <a:bodyPr anchor="t" rtlCol="false" tIns="0" lIns="0" bIns="0" rIns="0">
            <a:spAutoFit/>
          </a:bodyPr>
          <a:lstStyle/>
          <a:p>
            <a:pPr algn="l">
              <a:lnSpc>
                <a:spcPts val="4619"/>
              </a:lnSpc>
              <a:spcBef>
                <a:spcPct val="0"/>
              </a:spcBef>
            </a:pPr>
            <a:r>
              <a:rPr lang="en-US" sz="3299" spc="-16">
                <a:solidFill>
                  <a:srgbClr val="FFFFFF"/>
                </a:solidFill>
                <a:latin typeface="Quicksand Bold"/>
              </a:rPr>
              <a:t>Q5.Find out the top five actresses in Hindi movies released in India based on their average ratings?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23A27"/>
        </a:solidFill>
      </p:bgPr>
    </p:bg>
    <p:spTree>
      <p:nvGrpSpPr>
        <p:cNvPr id="1" name=""/>
        <p:cNvGrpSpPr/>
        <p:nvPr/>
      </p:nvGrpSpPr>
      <p:grpSpPr>
        <a:xfrm>
          <a:off x="0" y="0"/>
          <a:ext cx="0" cy="0"/>
          <a:chOff x="0" y="0"/>
          <a:chExt cx="0" cy="0"/>
        </a:xfrm>
      </p:grpSpPr>
      <p:sp>
        <p:nvSpPr>
          <p:cNvPr name="Freeform 2" id="2"/>
          <p:cNvSpPr/>
          <p:nvPr/>
        </p:nvSpPr>
        <p:spPr>
          <a:xfrm flipH="false" flipV="false" rot="0">
            <a:off x="280941" y="2760551"/>
            <a:ext cx="11127429" cy="5623379"/>
          </a:xfrm>
          <a:custGeom>
            <a:avLst/>
            <a:gdLst/>
            <a:ahLst/>
            <a:cxnLst/>
            <a:rect r="r" b="b" t="t" l="l"/>
            <a:pathLst>
              <a:path h="5623379" w="11127429">
                <a:moveTo>
                  <a:pt x="0" y="0"/>
                </a:moveTo>
                <a:lnTo>
                  <a:pt x="11127429" y="0"/>
                </a:lnTo>
                <a:lnTo>
                  <a:pt x="11127429" y="5623379"/>
                </a:lnTo>
                <a:lnTo>
                  <a:pt x="0" y="5623379"/>
                </a:lnTo>
                <a:lnTo>
                  <a:pt x="0" y="0"/>
                </a:lnTo>
                <a:close/>
              </a:path>
            </a:pathLst>
          </a:custGeom>
          <a:blipFill>
            <a:blip r:embed="rId2"/>
            <a:stretch>
              <a:fillRect l="0" t="0" r="0" b="0"/>
            </a:stretch>
          </a:blipFill>
        </p:spPr>
      </p:sp>
      <p:sp>
        <p:nvSpPr>
          <p:cNvPr name="Freeform 3" id="3"/>
          <p:cNvSpPr/>
          <p:nvPr/>
        </p:nvSpPr>
        <p:spPr>
          <a:xfrm flipH="false" flipV="false" rot="0">
            <a:off x="11784173" y="4347093"/>
            <a:ext cx="6074639" cy="2450294"/>
          </a:xfrm>
          <a:custGeom>
            <a:avLst/>
            <a:gdLst/>
            <a:ahLst/>
            <a:cxnLst/>
            <a:rect r="r" b="b" t="t" l="l"/>
            <a:pathLst>
              <a:path h="2450294" w="6074639">
                <a:moveTo>
                  <a:pt x="0" y="0"/>
                </a:moveTo>
                <a:lnTo>
                  <a:pt x="6074639" y="0"/>
                </a:lnTo>
                <a:lnTo>
                  <a:pt x="6074639" y="2450295"/>
                </a:lnTo>
                <a:lnTo>
                  <a:pt x="0" y="2450295"/>
                </a:lnTo>
                <a:lnTo>
                  <a:pt x="0" y="0"/>
                </a:lnTo>
                <a:close/>
              </a:path>
            </a:pathLst>
          </a:custGeom>
          <a:blipFill>
            <a:blip r:embed="rId3"/>
            <a:stretch>
              <a:fillRect l="0" t="0" r="0" b="-2771"/>
            </a:stretch>
          </a:blipFill>
        </p:spPr>
      </p:sp>
      <p:sp>
        <p:nvSpPr>
          <p:cNvPr name="TextBox 4" id="4"/>
          <p:cNvSpPr txBox="true"/>
          <p:nvPr/>
        </p:nvSpPr>
        <p:spPr>
          <a:xfrm rot="0">
            <a:off x="280941" y="214210"/>
            <a:ext cx="17577871" cy="2546341"/>
          </a:xfrm>
          <a:prstGeom prst="rect">
            <a:avLst/>
          </a:prstGeom>
        </p:spPr>
        <p:txBody>
          <a:bodyPr anchor="t" rtlCol="false" tIns="0" lIns="0" bIns="0" rIns="0">
            <a:spAutoFit/>
          </a:bodyPr>
          <a:lstStyle/>
          <a:p>
            <a:pPr algn="l">
              <a:lnSpc>
                <a:spcPts val="3629"/>
              </a:lnSpc>
            </a:pPr>
            <a:r>
              <a:rPr lang="en-US" sz="2592" spc="-12">
                <a:solidFill>
                  <a:srgbClr val="FFFFFF"/>
                </a:solidFill>
                <a:latin typeface="Quicksand Bold"/>
              </a:rPr>
              <a:t>Q6. Select thriller movies as per avg rating and classify them in the following category and summarize it:                    Rating &gt; 8: Superhit movies</a:t>
            </a:r>
          </a:p>
          <a:p>
            <a:pPr algn="l">
              <a:lnSpc>
                <a:spcPts val="3629"/>
              </a:lnSpc>
            </a:pPr>
            <a:r>
              <a:rPr lang="en-US" sz="2592" spc="-12">
                <a:solidFill>
                  <a:srgbClr val="FFFFFF"/>
                </a:solidFill>
                <a:latin typeface="Quicksand Bold"/>
              </a:rPr>
              <a:t>Rating between 7 and 8: Hit movies</a:t>
            </a:r>
          </a:p>
          <a:p>
            <a:pPr algn="l">
              <a:lnSpc>
                <a:spcPts val="3629"/>
              </a:lnSpc>
            </a:pPr>
            <a:r>
              <a:rPr lang="en-US" sz="2592" spc="-12">
                <a:solidFill>
                  <a:srgbClr val="FFFFFF"/>
                </a:solidFill>
                <a:latin typeface="Quicksand Bold"/>
              </a:rPr>
              <a:t>Rating between 5 and 7: One-time-watch movies</a:t>
            </a:r>
          </a:p>
          <a:p>
            <a:pPr algn="l">
              <a:lnSpc>
                <a:spcPts val="3629"/>
              </a:lnSpc>
            </a:pPr>
            <a:r>
              <a:rPr lang="en-US" sz="2592" spc="-12">
                <a:solidFill>
                  <a:srgbClr val="FFFFFF"/>
                </a:solidFill>
                <a:latin typeface="Quicksand Bold"/>
              </a:rPr>
              <a:t>Rating &lt; 5: Flop movies</a:t>
            </a:r>
          </a:p>
          <a:p>
            <a:pPr algn="l">
              <a:lnSpc>
                <a:spcPts val="1109"/>
              </a:lnSpc>
            </a:pPr>
          </a:p>
          <a:p>
            <a:pPr algn="l">
              <a:lnSpc>
                <a:spcPts val="1109"/>
              </a:lnSpc>
              <a:spcBef>
                <a:spcPct val="0"/>
              </a:spcBef>
            </a:pPr>
            <a:r>
              <a:rPr lang="en-US" sz="792" spc="-3">
                <a:solidFill>
                  <a:srgbClr val="FFFFFF"/>
                </a:solidFill>
                <a:latin typeface="Quicksand Bold"/>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DAGIycyPock</dc:identifier>
  <dcterms:modified xsi:type="dcterms:W3CDTF">2011-08-01T06:04:30Z</dcterms:modified>
  <cp:revision>1</cp:revision>
  <dc:title>RSVP Movies Case Study (Segment 3) Presentation</dc:title>
</cp:coreProperties>
</file>