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grandir Narrow Heavy" charset="1" panose="00000A06000000000000"/>
      <p:regular r:id="rId17"/>
    </p:embeddedFont>
    <p:embeddedFont>
      <p:font typeface="Agrandir Medium" charset="1" panose="00000600000000000000"/>
      <p:regular r:id="rId18"/>
    </p:embeddedFont>
    <p:embeddedFont>
      <p:font typeface="Quicksand Bold" charset="1" panose="00000800000000000000"/>
      <p:regular r:id="rId19"/>
    </p:embeddedFont>
    <p:embeddedFont>
      <p:font typeface="Agrandir Narrow Bold" charset="1" panose="00000806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542790" y="2685888"/>
            <a:ext cx="9621354" cy="4749309"/>
          </a:xfrm>
          <a:prstGeom prst="rect">
            <a:avLst/>
          </a:prstGeom>
        </p:spPr>
        <p:txBody>
          <a:bodyPr anchor="t" rtlCol="false" tIns="0" lIns="0" bIns="0" rIns="0">
            <a:spAutoFit/>
          </a:bodyPr>
          <a:lstStyle/>
          <a:p>
            <a:pPr algn="ctr">
              <a:lnSpc>
                <a:spcPts val="11528"/>
              </a:lnSpc>
            </a:pPr>
            <a:r>
              <a:rPr lang="en-US" sz="10979">
                <a:solidFill>
                  <a:srgbClr val="FCE19A"/>
                </a:solidFill>
                <a:latin typeface="Agrandir Narrow Heavy"/>
              </a:rPr>
              <a:t>RSVP Movies Case Study</a:t>
            </a:r>
          </a:p>
          <a:p>
            <a:pPr algn="ctr">
              <a:lnSpc>
                <a:spcPts val="11528"/>
              </a:lnSpc>
            </a:pPr>
            <a:r>
              <a:rPr lang="en-US" sz="10979">
                <a:solidFill>
                  <a:srgbClr val="FCE19A"/>
                </a:solidFill>
                <a:latin typeface="Agrandir Narrow Heavy"/>
              </a:rPr>
              <a:t>(Segment-4)</a:t>
            </a:r>
          </a:p>
        </p:txBody>
      </p:sp>
      <p:sp>
        <p:nvSpPr>
          <p:cNvPr name="Freeform 3" id="3"/>
          <p:cNvSpPr/>
          <p:nvPr/>
        </p:nvSpPr>
        <p:spPr>
          <a:xfrm flipH="false" flipV="false" rot="1461065">
            <a:off x="15848633" y="839522"/>
            <a:ext cx="1851965" cy="1692233"/>
          </a:xfrm>
          <a:custGeom>
            <a:avLst/>
            <a:gdLst/>
            <a:ahLst/>
            <a:cxnLst/>
            <a:rect r="r" b="b" t="t" l="l"/>
            <a:pathLst>
              <a:path h="1692233" w="1851965">
                <a:moveTo>
                  <a:pt x="0" y="0"/>
                </a:moveTo>
                <a:lnTo>
                  <a:pt x="1851965" y="0"/>
                </a:lnTo>
                <a:lnTo>
                  <a:pt x="1851965" y="1692232"/>
                </a:lnTo>
                <a:lnTo>
                  <a:pt x="0" y="1692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671803" y="7975163"/>
            <a:ext cx="3059640" cy="2566273"/>
          </a:xfrm>
          <a:custGeom>
            <a:avLst/>
            <a:gdLst/>
            <a:ahLst/>
            <a:cxnLst/>
            <a:rect r="r" b="b" t="t" l="l"/>
            <a:pathLst>
              <a:path h="2566273" w="3059640">
                <a:moveTo>
                  <a:pt x="0" y="0"/>
                </a:moveTo>
                <a:lnTo>
                  <a:pt x="3059641" y="0"/>
                </a:lnTo>
                <a:lnTo>
                  <a:pt x="3059641" y="2566274"/>
                </a:lnTo>
                <a:lnTo>
                  <a:pt x="0" y="2566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436429">
            <a:off x="16773424" y="3610516"/>
            <a:ext cx="2387344" cy="2612688"/>
          </a:xfrm>
          <a:custGeom>
            <a:avLst/>
            <a:gdLst/>
            <a:ahLst/>
            <a:cxnLst/>
            <a:rect r="r" b="b" t="t" l="l"/>
            <a:pathLst>
              <a:path h="2612688" w="2387344">
                <a:moveTo>
                  <a:pt x="0" y="0"/>
                </a:moveTo>
                <a:lnTo>
                  <a:pt x="2387343" y="0"/>
                </a:lnTo>
                <a:lnTo>
                  <a:pt x="2387343" y="2612688"/>
                </a:lnTo>
                <a:lnTo>
                  <a:pt x="0" y="26126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47207">
            <a:off x="13149348" y="807442"/>
            <a:ext cx="2033379" cy="1324238"/>
          </a:xfrm>
          <a:custGeom>
            <a:avLst/>
            <a:gdLst/>
            <a:ahLst/>
            <a:cxnLst/>
            <a:rect r="r" b="b" t="t" l="l"/>
            <a:pathLst>
              <a:path h="1324238" w="2033379">
                <a:moveTo>
                  <a:pt x="0" y="0"/>
                </a:moveTo>
                <a:lnTo>
                  <a:pt x="2033379" y="0"/>
                </a:lnTo>
                <a:lnTo>
                  <a:pt x="2033379" y="1324238"/>
                </a:lnTo>
                <a:lnTo>
                  <a:pt x="0" y="13242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55794">
            <a:off x="13711476" y="3637805"/>
            <a:ext cx="2705840" cy="3725769"/>
          </a:xfrm>
          <a:custGeom>
            <a:avLst/>
            <a:gdLst/>
            <a:ahLst/>
            <a:cxnLst/>
            <a:rect r="r" b="b" t="t" l="l"/>
            <a:pathLst>
              <a:path h="3725769" w="2705840">
                <a:moveTo>
                  <a:pt x="0" y="0"/>
                </a:moveTo>
                <a:lnTo>
                  <a:pt x="2705840" y="0"/>
                </a:lnTo>
                <a:lnTo>
                  <a:pt x="2705840" y="3725769"/>
                </a:lnTo>
                <a:lnTo>
                  <a:pt x="0" y="37257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193770">
            <a:off x="16177009" y="7665133"/>
            <a:ext cx="2164583" cy="1531442"/>
          </a:xfrm>
          <a:custGeom>
            <a:avLst/>
            <a:gdLst/>
            <a:ahLst/>
            <a:cxnLst/>
            <a:rect r="r" b="b" t="t" l="l"/>
            <a:pathLst>
              <a:path h="1531442" w="2164583">
                <a:moveTo>
                  <a:pt x="0" y="0"/>
                </a:moveTo>
                <a:lnTo>
                  <a:pt x="2164582" y="0"/>
                </a:lnTo>
                <a:lnTo>
                  <a:pt x="2164582" y="1531442"/>
                </a:lnTo>
                <a:lnTo>
                  <a:pt x="0" y="15314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377386">
            <a:off x="10539817" y="1484698"/>
            <a:ext cx="1593884" cy="1583922"/>
          </a:xfrm>
          <a:custGeom>
            <a:avLst/>
            <a:gdLst/>
            <a:ahLst/>
            <a:cxnLst/>
            <a:rect r="r" b="b" t="t" l="l"/>
            <a:pathLst>
              <a:path h="1583922" w="1593884">
                <a:moveTo>
                  <a:pt x="0" y="0"/>
                </a:moveTo>
                <a:lnTo>
                  <a:pt x="1593884" y="0"/>
                </a:lnTo>
                <a:lnTo>
                  <a:pt x="1593884" y="1583922"/>
                </a:lnTo>
                <a:lnTo>
                  <a:pt x="0" y="15839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1426952">
            <a:off x="9386158" y="7882472"/>
            <a:ext cx="2018120" cy="1919737"/>
          </a:xfrm>
          <a:custGeom>
            <a:avLst/>
            <a:gdLst/>
            <a:ahLst/>
            <a:cxnLst/>
            <a:rect r="r" b="b" t="t" l="l"/>
            <a:pathLst>
              <a:path h="1919737" w="2018120">
                <a:moveTo>
                  <a:pt x="0" y="0"/>
                </a:moveTo>
                <a:lnTo>
                  <a:pt x="2018120" y="0"/>
                </a:lnTo>
                <a:lnTo>
                  <a:pt x="2018120" y="1919736"/>
                </a:lnTo>
                <a:lnTo>
                  <a:pt x="0" y="191973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351411">
            <a:off x="10693274" y="4237374"/>
            <a:ext cx="2024800" cy="2351001"/>
          </a:xfrm>
          <a:custGeom>
            <a:avLst/>
            <a:gdLst/>
            <a:ahLst/>
            <a:cxnLst/>
            <a:rect r="r" b="b" t="t" l="l"/>
            <a:pathLst>
              <a:path h="2351001" w="2024800">
                <a:moveTo>
                  <a:pt x="0" y="0"/>
                </a:moveTo>
                <a:lnTo>
                  <a:pt x="2024799" y="0"/>
                </a:lnTo>
                <a:lnTo>
                  <a:pt x="2024799" y="2351001"/>
                </a:lnTo>
                <a:lnTo>
                  <a:pt x="0" y="23510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E19A"/>
        </a:solidFill>
      </p:bgPr>
    </p:bg>
    <p:spTree>
      <p:nvGrpSpPr>
        <p:cNvPr id="1" name=""/>
        <p:cNvGrpSpPr/>
        <p:nvPr/>
      </p:nvGrpSpPr>
      <p:grpSpPr>
        <a:xfrm>
          <a:off x="0" y="0"/>
          <a:ext cx="0" cy="0"/>
          <a:chOff x="0" y="0"/>
          <a:chExt cx="0" cy="0"/>
        </a:xfrm>
      </p:grpSpPr>
      <p:sp>
        <p:nvSpPr>
          <p:cNvPr name="TextBox 2" id="2"/>
          <p:cNvSpPr txBox="true"/>
          <p:nvPr/>
        </p:nvSpPr>
        <p:spPr>
          <a:xfrm rot="0">
            <a:off x="197291" y="139775"/>
            <a:ext cx="6360100" cy="1168298"/>
          </a:xfrm>
          <a:prstGeom prst="rect">
            <a:avLst/>
          </a:prstGeom>
        </p:spPr>
        <p:txBody>
          <a:bodyPr anchor="t" rtlCol="false" tIns="0" lIns="0" bIns="0" rIns="0">
            <a:spAutoFit/>
          </a:bodyPr>
          <a:lstStyle/>
          <a:p>
            <a:pPr algn="l" marL="0" indent="0" lvl="0">
              <a:lnSpc>
                <a:spcPts val="7173"/>
              </a:lnSpc>
            </a:pPr>
            <a:r>
              <a:rPr lang="en-US" sz="7173">
                <a:solidFill>
                  <a:srgbClr val="DE4A48"/>
                </a:solidFill>
                <a:latin typeface="Agrandir Narrow Heavy"/>
              </a:rPr>
              <a:t>SUMMARY</a:t>
            </a:r>
          </a:p>
        </p:txBody>
      </p:sp>
      <p:sp>
        <p:nvSpPr>
          <p:cNvPr name="TextBox 3" id="3"/>
          <p:cNvSpPr txBox="true"/>
          <p:nvPr/>
        </p:nvSpPr>
        <p:spPr>
          <a:xfrm rot="0">
            <a:off x="197291" y="1155673"/>
            <a:ext cx="11922509" cy="8950703"/>
          </a:xfrm>
          <a:prstGeom prst="rect">
            <a:avLst/>
          </a:prstGeom>
        </p:spPr>
        <p:txBody>
          <a:bodyPr anchor="t" rtlCol="false" tIns="0" lIns="0" bIns="0" rIns="0">
            <a:spAutoFit/>
          </a:bodyPr>
          <a:lstStyle/>
          <a:p>
            <a:pPr algn="l" marL="671135" indent="-335567" lvl="1">
              <a:lnSpc>
                <a:spcPts val="4351"/>
              </a:lnSpc>
              <a:buFont typeface="Arial"/>
              <a:buChar char="•"/>
            </a:pPr>
            <a:r>
              <a:rPr lang="en-US" sz="3108">
                <a:solidFill>
                  <a:srgbClr val="1F222B"/>
                </a:solidFill>
                <a:latin typeface="Agrandir Medium"/>
              </a:rPr>
              <a:t>Shatamanam Bhavati’ is the highest earning movie in the year 2017,  ‘The Villain’ is the highest earning movie in the year 2018, ‘Prescience’ is the highest earning movie in the year 2019.</a:t>
            </a:r>
          </a:p>
          <a:p>
            <a:pPr algn="l" marL="671135" indent="-335567" lvl="1">
              <a:lnSpc>
                <a:spcPts val="4351"/>
              </a:lnSpc>
              <a:buFont typeface="Arial"/>
              <a:buChar char="•"/>
            </a:pPr>
            <a:r>
              <a:rPr lang="en-US" sz="3108">
                <a:solidFill>
                  <a:srgbClr val="1F222B"/>
                </a:solidFill>
                <a:latin typeface="Agrandir Medium"/>
              </a:rPr>
              <a:t>‘Star Cinema’ and ‘Twentieth Century Fox’, are top two production houses that have produced the highest number of hits (median rating &gt;= 8) among multilingual movies.</a:t>
            </a:r>
          </a:p>
          <a:p>
            <a:pPr algn="l" marL="671135" indent="-335567" lvl="1">
              <a:lnSpc>
                <a:spcPts val="4351"/>
              </a:lnSpc>
              <a:buFont typeface="Arial"/>
              <a:buChar char="•"/>
            </a:pPr>
            <a:r>
              <a:rPr lang="en-US" sz="3108">
                <a:solidFill>
                  <a:srgbClr val="1F222B"/>
                </a:solidFill>
                <a:latin typeface="Agrandir Medium"/>
              </a:rPr>
              <a:t>Sangeetha Bhat is the top actress based on number of Super Hit movies (average rating &gt;8) in drama genre across the globe with an average rating of 9.6.</a:t>
            </a:r>
          </a:p>
          <a:p>
            <a:pPr algn="l" marL="671135" indent="-335567" lvl="1">
              <a:lnSpc>
                <a:spcPts val="4351"/>
              </a:lnSpc>
              <a:buFont typeface="Arial"/>
              <a:buChar char="•"/>
            </a:pPr>
            <a:r>
              <a:rPr lang="en-US" sz="3108">
                <a:solidFill>
                  <a:srgbClr val="1F222B"/>
                </a:solidFill>
                <a:latin typeface="Agrandir Medium"/>
              </a:rPr>
              <a:t>A.L. Vijay has directed highest number of movies ,5. Out of these , it has got minimum rating as 3.7 and maximum rating as 6.9 which averages to 5.6. His movies have collected a total of 1754 votes from audience. He releases a movie with an average interval of 177 days.</a:t>
            </a:r>
          </a:p>
          <a:p>
            <a:pPr algn="l">
              <a:lnSpc>
                <a:spcPts val="4032"/>
              </a:lnSpc>
            </a:pPr>
          </a:p>
          <a:p>
            <a:pPr algn="l">
              <a:lnSpc>
                <a:spcPts val="918"/>
              </a:lnSpc>
            </a:pPr>
          </a:p>
        </p:txBody>
      </p:sp>
      <p:sp>
        <p:nvSpPr>
          <p:cNvPr name="Freeform 4" id="4"/>
          <p:cNvSpPr/>
          <p:nvPr/>
        </p:nvSpPr>
        <p:spPr>
          <a:xfrm flipH="false" flipV="false" rot="0">
            <a:off x="12595559" y="2495205"/>
            <a:ext cx="6829041" cy="6248572"/>
          </a:xfrm>
          <a:custGeom>
            <a:avLst/>
            <a:gdLst/>
            <a:ahLst/>
            <a:cxnLst/>
            <a:rect r="r" b="b" t="t" l="l"/>
            <a:pathLst>
              <a:path h="6248572" w="6829041">
                <a:moveTo>
                  <a:pt x="0" y="0"/>
                </a:moveTo>
                <a:lnTo>
                  <a:pt x="6829040" y="0"/>
                </a:lnTo>
                <a:lnTo>
                  <a:pt x="6829040" y="6248573"/>
                </a:lnTo>
                <a:lnTo>
                  <a:pt x="0" y="62485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1328213" y="3908481"/>
            <a:ext cx="14769668" cy="2504150"/>
          </a:xfrm>
          <a:prstGeom prst="rect">
            <a:avLst/>
          </a:prstGeom>
        </p:spPr>
        <p:txBody>
          <a:bodyPr anchor="t" rtlCol="false" tIns="0" lIns="0" bIns="0" rIns="0">
            <a:spAutoFit/>
          </a:bodyPr>
          <a:lstStyle/>
          <a:p>
            <a:pPr algn="ctr" marL="0" indent="0" lvl="0">
              <a:lnSpc>
                <a:spcPts val="15439"/>
              </a:lnSpc>
            </a:pPr>
            <a:r>
              <a:rPr lang="en-US" sz="15439">
                <a:solidFill>
                  <a:srgbClr val="FCE19A"/>
                </a:solidFill>
                <a:latin typeface="Agrandir Narrow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399395" y="3217361"/>
            <a:ext cx="10961702" cy="5799676"/>
          </a:xfrm>
          <a:prstGeom prst="rect">
            <a:avLst/>
          </a:prstGeom>
        </p:spPr>
        <p:txBody>
          <a:bodyPr anchor="t" rtlCol="false" tIns="0" lIns="0" bIns="0" rIns="0">
            <a:spAutoFit/>
          </a:bodyPr>
          <a:lstStyle/>
          <a:p>
            <a:pPr algn="ctr">
              <a:lnSpc>
                <a:spcPts val="3831"/>
              </a:lnSpc>
            </a:pPr>
          </a:p>
          <a:p>
            <a:pPr algn="ctr">
              <a:lnSpc>
                <a:spcPts val="3831"/>
              </a:lnSpc>
            </a:pPr>
            <a:r>
              <a:rPr lang="en-US" sz="2554">
                <a:solidFill>
                  <a:srgbClr val="FDEDE9"/>
                </a:solidFill>
                <a:latin typeface="Agrandir Medium"/>
              </a:rPr>
              <a:t>RSVP Movies is an Indian film production company which has produced many super-hit movies. They have usually released movies for the Indian audience but for their next project, they are planning to release a movie for the global audience in 2022.</a:t>
            </a:r>
          </a:p>
          <a:p>
            <a:pPr algn="ctr">
              <a:lnSpc>
                <a:spcPts val="3831"/>
              </a:lnSpc>
            </a:pPr>
            <a:r>
              <a:rPr lang="en-US" sz="2554">
                <a:solidFill>
                  <a:srgbClr val="FDEDE9"/>
                </a:solidFill>
                <a:latin typeface="Agrandir Medium"/>
              </a:rPr>
              <a:t> </a:t>
            </a:r>
          </a:p>
          <a:p>
            <a:pPr algn="ctr">
              <a:lnSpc>
                <a:spcPts val="3831"/>
              </a:lnSpc>
            </a:pPr>
            <a:r>
              <a:rPr lang="en-US" sz="2554">
                <a:solidFill>
                  <a:srgbClr val="FDEDE9"/>
                </a:solidFill>
                <a:latin typeface="Agrandir Medium"/>
              </a:rPr>
              <a:t>The production company wants to plan their every move analytically based on data and have approached us for help with this new project. We have been provided with the data of the movies that have been released in the past three years. We have to analyze the data set and draw meaningful insights that can help them start their new project. </a:t>
            </a:r>
          </a:p>
          <a:p>
            <a:pPr algn="l" marL="0" indent="0" lvl="0">
              <a:lnSpc>
                <a:spcPts val="3514"/>
              </a:lnSpc>
              <a:spcBef>
                <a:spcPct val="0"/>
              </a:spcBef>
            </a:pPr>
          </a:p>
        </p:txBody>
      </p:sp>
      <p:sp>
        <p:nvSpPr>
          <p:cNvPr name="TextBox 3" id="3"/>
          <p:cNvSpPr txBox="true"/>
          <p:nvPr/>
        </p:nvSpPr>
        <p:spPr>
          <a:xfrm rot="0">
            <a:off x="399395" y="330057"/>
            <a:ext cx="11789894" cy="2715263"/>
          </a:xfrm>
          <a:prstGeom prst="rect">
            <a:avLst/>
          </a:prstGeom>
        </p:spPr>
        <p:txBody>
          <a:bodyPr anchor="t" rtlCol="false" tIns="0" lIns="0" bIns="0" rIns="0">
            <a:spAutoFit/>
          </a:bodyPr>
          <a:lstStyle/>
          <a:p>
            <a:pPr algn="just">
              <a:lnSpc>
                <a:spcPts val="9400"/>
              </a:lnSpc>
            </a:pPr>
            <a:r>
              <a:rPr lang="en-US" sz="9400">
                <a:solidFill>
                  <a:srgbClr val="FCE19A"/>
                </a:solidFill>
                <a:latin typeface="Agrandir Narrow Heavy"/>
              </a:rPr>
              <a:t>PROBLEM BACKGROUND</a:t>
            </a:r>
          </a:p>
        </p:txBody>
      </p:sp>
      <p:sp>
        <p:nvSpPr>
          <p:cNvPr name="Freeform 4" id="4"/>
          <p:cNvSpPr/>
          <p:nvPr/>
        </p:nvSpPr>
        <p:spPr>
          <a:xfrm flipH="false" flipV="false" rot="-805274">
            <a:off x="12520963" y="2581241"/>
            <a:ext cx="4969313" cy="5544561"/>
          </a:xfrm>
          <a:custGeom>
            <a:avLst/>
            <a:gdLst/>
            <a:ahLst/>
            <a:cxnLst/>
            <a:rect r="r" b="b" t="t" l="l"/>
            <a:pathLst>
              <a:path h="5544561" w="4969313">
                <a:moveTo>
                  <a:pt x="0" y="0"/>
                </a:moveTo>
                <a:lnTo>
                  <a:pt x="4969313" y="0"/>
                </a:lnTo>
                <a:lnTo>
                  <a:pt x="4969313" y="5544561"/>
                </a:lnTo>
                <a:lnTo>
                  <a:pt x="0" y="5544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Freeform 2" id="2"/>
          <p:cNvSpPr/>
          <p:nvPr/>
        </p:nvSpPr>
        <p:spPr>
          <a:xfrm flipH="false" flipV="false" rot="0">
            <a:off x="117030" y="2136671"/>
            <a:ext cx="18053940" cy="7287672"/>
          </a:xfrm>
          <a:custGeom>
            <a:avLst/>
            <a:gdLst/>
            <a:ahLst/>
            <a:cxnLst/>
            <a:rect r="r" b="b" t="t" l="l"/>
            <a:pathLst>
              <a:path h="7287672" w="18053940">
                <a:moveTo>
                  <a:pt x="0" y="0"/>
                </a:moveTo>
                <a:lnTo>
                  <a:pt x="18053940" y="0"/>
                </a:lnTo>
                <a:lnTo>
                  <a:pt x="18053940" y="7287672"/>
                </a:lnTo>
                <a:lnTo>
                  <a:pt x="0" y="7287672"/>
                </a:lnTo>
                <a:lnTo>
                  <a:pt x="0" y="0"/>
                </a:lnTo>
                <a:close/>
              </a:path>
            </a:pathLst>
          </a:custGeom>
          <a:blipFill>
            <a:blip r:embed="rId2"/>
            <a:stretch>
              <a:fillRect l="0" t="0" r="-10296" b="-1821"/>
            </a:stretch>
          </a:blipFill>
        </p:spPr>
      </p:sp>
      <p:sp>
        <p:nvSpPr>
          <p:cNvPr name="TextBox 3" id="3"/>
          <p:cNvSpPr txBox="true"/>
          <p:nvPr/>
        </p:nvSpPr>
        <p:spPr>
          <a:xfrm rot="0">
            <a:off x="548763" y="295783"/>
            <a:ext cx="11252871" cy="1380108"/>
          </a:xfrm>
          <a:prstGeom prst="rect">
            <a:avLst/>
          </a:prstGeom>
        </p:spPr>
        <p:txBody>
          <a:bodyPr anchor="t" rtlCol="false" tIns="0" lIns="0" bIns="0" rIns="0">
            <a:spAutoFit/>
          </a:bodyPr>
          <a:lstStyle/>
          <a:p>
            <a:pPr algn="l" marL="0" indent="0" lvl="0">
              <a:lnSpc>
                <a:spcPts val="8512"/>
              </a:lnSpc>
            </a:pPr>
            <a:r>
              <a:rPr lang="en-US" sz="8512">
                <a:solidFill>
                  <a:srgbClr val="FCE19A"/>
                </a:solidFill>
                <a:latin typeface="Agrandir Narrow Heavy"/>
              </a:rPr>
              <a:t>DATABASE SCHEMA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4177927" y="4434056"/>
            <a:ext cx="9444592" cy="5361475"/>
          </a:xfrm>
          <a:custGeom>
            <a:avLst/>
            <a:gdLst/>
            <a:ahLst/>
            <a:cxnLst/>
            <a:rect r="r" b="b" t="t" l="l"/>
            <a:pathLst>
              <a:path h="5361475" w="9444592">
                <a:moveTo>
                  <a:pt x="0" y="0"/>
                </a:moveTo>
                <a:lnTo>
                  <a:pt x="9444592" y="0"/>
                </a:lnTo>
                <a:lnTo>
                  <a:pt x="9444592" y="5361475"/>
                </a:lnTo>
                <a:lnTo>
                  <a:pt x="0" y="5361475"/>
                </a:lnTo>
                <a:lnTo>
                  <a:pt x="0" y="0"/>
                </a:lnTo>
                <a:close/>
              </a:path>
            </a:pathLst>
          </a:custGeom>
          <a:blipFill>
            <a:blip r:embed="rId2"/>
            <a:stretch>
              <a:fillRect l="0" t="0" r="0" b="0"/>
            </a:stretch>
          </a:blipFill>
        </p:spPr>
      </p:sp>
      <p:sp>
        <p:nvSpPr>
          <p:cNvPr name="Freeform 3" id="3"/>
          <p:cNvSpPr/>
          <p:nvPr/>
        </p:nvSpPr>
        <p:spPr>
          <a:xfrm flipH="false" flipV="false" rot="0">
            <a:off x="384624" y="1492585"/>
            <a:ext cx="17423547" cy="2714126"/>
          </a:xfrm>
          <a:custGeom>
            <a:avLst/>
            <a:gdLst/>
            <a:ahLst/>
            <a:cxnLst/>
            <a:rect r="r" b="b" t="t" l="l"/>
            <a:pathLst>
              <a:path h="2714126" w="17423547">
                <a:moveTo>
                  <a:pt x="0" y="0"/>
                </a:moveTo>
                <a:lnTo>
                  <a:pt x="17423548" y="0"/>
                </a:lnTo>
                <a:lnTo>
                  <a:pt x="17423548" y="2714126"/>
                </a:lnTo>
                <a:lnTo>
                  <a:pt x="0" y="2714126"/>
                </a:lnTo>
                <a:lnTo>
                  <a:pt x="0" y="0"/>
                </a:lnTo>
                <a:close/>
              </a:path>
            </a:pathLst>
          </a:custGeom>
          <a:blipFill>
            <a:blip r:embed="rId3"/>
            <a:stretch>
              <a:fillRect l="0" t="0" r="0" b="0"/>
            </a:stretch>
          </a:blipFill>
        </p:spPr>
      </p:sp>
      <p:sp>
        <p:nvSpPr>
          <p:cNvPr name="TextBox 4" id="4"/>
          <p:cNvSpPr txBox="true"/>
          <p:nvPr/>
        </p:nvSpPr>
        <p:spPr>
          <a:xfrm rot="0">
            <a:off x="239015" y="346710"/>
            <a:ext cx="17322415" cy="600075"/>
          </a:xfrm>
          <a:prstGeom prst="rect">
            <a:avLst/>
          </a:prstGeom>
        </p:spPr>
        <p:txBody>
          <a:bodyPr anchor="t" rtlCol="false" tIns="0" lIns="0" bIns="0" rIns="0">
            <a:spAutoFit/>
          </a:bodyPr>
          <a:lstStyle/>
          <a:p>
            <a:pPr algn="l">
              <a:lnSpc>
                <a:spcPts val="4200"/>
              </a:lnSpc>
              <a:spcBef>
                <a:spcPct val="0"/>
              </a:spcBef>
            </a:pPr>
            <a:r>
              <a:rPr lang="en-US" sz="3000">
                <a:solidFill>
                  <a:srgbClr val="FFFFFF"/>
                </a:solidFill>
                <a:latin typeface="Agrandir Medium"/>
              </a:rPr>
              <a:t>Q1.What is the genre-wise running total and moving average of the average movie duration?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171431" y="1305689"/>
            <a:ext cx="11237823" cy="5446022"/>
          </a:xfrm>
          <a:custGeom>
            <a:avLst/>
            <a:gdLst/>
            <a:ahLst/>
            <a:cxnLst/>
            <a:rect r="r" b="b" t="t" l="l"/>
            <a:pathLst>
              <a:path h="5446022" w="11237823">
                <a:moveTo>
                  <a:pt x="0" y="0"/>
                </a:moveTo>
                <a:lnTo>
                  <a:pt x="11237824" y="0"/>
                </a:lnTo>
                <a:lnTo>
                  <a:pt x="11237824" y="5446022"/>
                </a:lnTo>
                <a:lnTo>
                  <a:pt x="0" y="5446022"/>
                </a:lnTo>
                <a:lnTo>
                  <a:pt x="0" y="0"/>
                </a:lnTo>
                <a:close/>
              </a:path>
            </a:pathLst>
          </a:custGeom>
          <a:blipFill>
            <a:blip r:embed="rId2"/>
            <a:stretch>
              <a:fillRect l="0" t="0" r="0" b="0"/>
            </a:stretch>
          </a:blipFill>
        </p:spPr>
      </p:sp>
      <p:sp>
        <p:nvSpPr>
          <p:cNvPr name="Freeform 3" id="3"/>
          <p:cNvSpPr/>
          <p:nvPr/>
        </p:nvSpPr>
        <p:spPr>
          <a:xfrm flipH="false" flipV="false" rot="0">
            <a:off x="9332086" y="5758362"/>
            <a:ext cx="8447482" cy="4299982"/>
          </a:xfrm>
          <a:custGeom>
            <a:avLst/>
            <a:gdLst/>
            <a:ahLst/>
            <a:cxnLst/>
            <a:rect r="r" b="b" t="t" l="l"/>
            <a:pathLst>
              <a:path h="4299982" w="8447482">
                <a:moveTo>
                  <a:pt x="0" y="0"/>
                </a:moveTo>
                <a:lnTo>
                  <a:pt x="8447482" y="0"/>
                </a:lnTo>
                <a:lnTo>
                  <a:pt x="8447482" y="4299981"/>
                </a:lnTo>
                <a:lnTo>
                  <a:pt x="0" y="4299981"/>
                </a:lnTo>
                <a:lnTo>
                  <a:pt x="0" y="0"/>
                </a:lnTo>
                <a:close/>
              </a:path>
            </a:pathLst>
          </a:custGeom>
          <a:blipFill>
            <a:blip r:embed="rId3"/>
            <a:stretch>
              <a:fillRect l="0" t="0" r="0" b="0"/>
            </a:stretch>
          </a:blipFill>
        </p:spPr>
      </p:sp>
      <p:sp>
        <p:nvSpPr>
          <p:cNvPr name="TextBox 4" id="4"/>
          <p:cNvSpPr txBox="true"/>
          <p:nvPr/>
        </p:nvSpPr>
        <p:spPr>
          <a:xfrm rot="0">
            <a:off x="171431" y="145042"/>
            <a:ext cx="17330071" cy="1160647"/>
          </a:xfrm>
          <a:prstGeom prst="rect">
            <a:avLst/>
          </a:prstGeom>
        </p:spPr>
        <p:txBody>
          <a:bodyPr anchor="t" rtlCol="false" tIns="0" lIns="0" bIns="0" rIns="0">
            <a:spAutoFit/>
          </a:bodyPr>
          <a:lstStyle/>
          <a:p>
            <a:pPr algn="l">
              <a:lnSpc>
                <a:spcPts val="4277"/>
              </a:lnSpc>
              <a:spcBef>
                <a:spcPct val="0"/>
              </a:spcBef>
            </a:pPr>
            <a:r>
              <a:rPr lang="en-US" sz="3055">
                <a:solidFill>
                  <a:srgbClr val="FFFFFF"/>
                </a:solidFill>
                <a:latin typeface="Agrandir Medium"/>
              </a:rPr>
              <a:t>Q2. Which are the five highest-grossing movies of each year that belong to the top three genres?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455443" y="2181581"/>
            <a:ext cx="17262501" cy="3886921"/>
          </a:xfrm>
          <a:custGeom>
            <a:avLst/>
            <a:gdLst/>
            <a:ahLst/>
            <a:cxnLst/>
            <a:rect r="r" b="b" t="t" l="l"/>
            <a:pathLst>
              <a:path h="3886921" w="17262501">
                <a:moveTo>
                  <a:pt x="0" y="0"/>
                </a:moveTo>
                <a:lnTo>
                  <a:pt x="17262501" y="0"/>
                </a:lnTo>
                <a:lnTo>
                  <a:pt x="17262501" y="3886921"/>
                </a:lnTo>
                <a:lnTo>
                  <a:pt x="0" y="3886921"/>
                </a:lnTo>
                <a:lnTo>
                  <a:pt x="0" y="0"/>
                </a:lnTo>
                <a:close/>
              </a:path>
            </a:pathLst>
          </a:custGeom>
          <a:blipFill>
            <a:blip r:embed="rId2"/>
            <a:stretch>
              <a:fillRect l="0" t="0" r="0" b="0"/>
            </a:stretch>
          </a:blipFill>
        </p:spPr>
      </p:sp>
      <p:sp>
        <p:nvSpPr>
          <p:cNvPr name="Freeform 3" id="3"/>
          <p:cNvSpPr/>
          <p:nvPr/>
        </p:nvSpPr>
        <p:spPr>
          <a:xfrm flipH="false" flipV="false" rot="0">
            <a:off x="3423243" y="6640002"/>
            <a:ext cx="10700279" cy="2308515"/>
          </a:xfrm>
          <a:custGeom>
            <a:avLst/>
            <a:gdLst/>
            <a:ahLst/>
            <a:cxnLst/>
            <a:rect r="r" b="b" t="t" l="l"/>
            <a:pathLst>
              <a:path h="2308515" w="10700279">
                <a:moveTo>
                  <a:pt x="0" y="0"/>
                </a:moveTo>
                <a:lnTo>
                  <a:pt x="10700279" y="0"/>
                </a:lnTo>
                <a:lnTo>
                  <a:pt x="10700279" y="2308515"/>
                </a:lnTo>
                <a:lnTo>
                  <a:pt x="0" y="2308515"/>
                </a:lnTo>
                <a:lnTo>
                  <a:pt x="0" y="0"/>
                </a:lnTo>
                <a:close/>
              </a:path>
            </a:pathLst>
          </a:custGeom>
          <a:blipFill>
            <a:blip r:embed="rId3"/>
            <a:stretch>
              <a:fillRect l="0" t="0" r="0" b="0"/>
            </a:stretch>
          </a:blipFill>
        </p:spPr>
      </p:sp>
      <p:sp>
        <p:nvSpPr>
          <p:cNvPr name="TextBox 4" id="4"/>
          <p:cNvSpPr txBox="true"/>
          <p:nvPr/>
        </p:nvSpPr>
        <p:spPr>
          <a:xfrm rot="0">
            <a:off x="455443" y="464819"/>
            <a:ext cx="16635879"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Q3. Which are the top two production houses that have produced the highest number of hits (median rating &gt;= 8) among multilingual movies?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1427558" y="1522729"/>
            <a:ext cx="15121106" cy="5016136"/>
          </a:xfrm>
          <a:custGeom>
            <a:avLst/>
            <a:gdLst/>
            <a:ahLst/>
            <a:cxnLst/>
            <a:rect r="r" b="b" t="t" l="l"/>
            <a:pathLst>
              <a:path h="5016136" w="15121106">
                <a:moveTo>
                  <a:pt x="0" y="0"/>
                </a:moveTo>
                <a:lnTo>
                  <a:pt x="15121106" y="0"/>
                </a:lnTo>
                <a:lnTo>
                  <a:pt x="15121106" y="5016136"/>
                </a:lnTo>
                <a:lnTo>
                  <a:pt x="0" y="5016136"/>
                </a:lnTo>
                <a:lnTo>
                  <a:pt x="0" y="0"/>
                </a:lnTo>
                <a:close/>
              </a:path>
            </a:pathLst>
          </a:custGeom>
          <a:blipFill>
            <a:blip r:embed="rId2"/>
            <a:stretch>
              <a:fillRect l="0" t="0" r="0" b="0"/>
            </a:stretch>
          </a:blipFill>
        </p:spPr>
      </p:sp>
      <p:sp>
        <p:nvSpPr>
          <p:cNvPr name="Freeform 3" id="3"/>
          <p:cNvSpPr/>
          <p:nvPr/>
        </p:nvSpPr>
        <p:spPr>
          <a:xfrm flipH="false" flipV="false" rot="0">
            <a:off x="3753143" y="6737988"/>
            <a:ext cx="10469936" cy="3241582"/>
          </a:xfrm>
          <a:custGeom>
            <a:avLst/>
            <a:gdLst/>
            <a:ahLst/>
            <a:cxnLst/>
            <a:rect r="r" b="b" t="t" l="l"/>
            <a:pathLst>
              <a:path h="3241582" w="10469936">
                <a:moveTo>
                  <a:pt x="0" y="0"/>
                </a:moveTo>
                <a:lnTo>
                  <a:pt x="10469936" y="0"/>
                </a:lnTo>
                <a:lnTo>
                  <a:pt x="10469936" y="3241581"/>
                </a:lnTo>
                <a:lnTo>
                  <a:pt x="0" y="3241581"/>
                </a:lnTo>
                <a:lnTo>
                  <a:pt x="0" y="0"/>
                </a:lnTo>
                <a:close/>
              </a:path>
            </a:pathLst>
          </a:custGeom>
          <a:blipFill>
            <a:blip r:embed="rId3"/>
            <a:stretch>
              <a:fillRect l="0" t="0" r="0" b="0"/>
            </a:stretch>
          </a:blipFill>
        </p:spPr>
      </p:sp>
      <p:sp>
        <p:nvSpPr>
          <p:cNvPr name="TextBox 4" id="4"/>
          <p:cNvSpPr txBox="true"/>
          <p:nvPr/>
        </p:nvSpPr>
        <p:spPr>
          <a:xfrm rot="0">
            <a:off x="635329" y="177798"/>
            <a:ext cx="17017343"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Q4.Who are the top 3 actresses based on number of Super Hit movies (average rating &gt;8) in drama genre?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1194761" y="1756506"/>
            <a:ext cx="15005465" cy="7893936"/>
          </a:xfrm>
          <a:custGeom>
            <a:avLst/>
            <a:gdLst/>
            <a:ahLst/>
            <a:cxnLst/>
            <a:rect r="r" b="b" t="t" l="l"/>
            <a:pathLst>
              <a:path h="7893936" w="15005465">
                <a:moveTo>
                  <a:pt x="0" y="0"/>
                </a:moveTo>
                <a:lnTo>
                  <a:pt x="15005464" y="0"/>
                </a:lnTo>
                <a:lnTo>
                  <a:pt x="15005464" y="7893936"/>
                </a:lnTo>
                <a:lnTo>
                  <a:pt x="0" y="7893936"/>
                </a:lnTo>
                <a:lnTo>
                  <a:pt x="0" y="0"/>
                </a:lnTo>
                <a:close/>
              </a:path>
            </a:pathLst>
          </a:custGeom>
          <a:blipFill>
            <a:blip r:embed="rId2"/>
            <a:stretch>
              <a:fillRect l="0" t="0" r="0" b="0"/>
            </a:stretch>
          </a:blipFill>
        </p:spPr>
      </p:sp>
      <p:sp>
        <p:nvSpPr>
          <p:cNvPr name="TextBox 3" id="3"/>
          <p:cNvSpPr txBox="true"/>
          <p:nvPr/>
        </p:nvSpPr>
        <p:spPr>
          <a:xfrm rot="0">
            <a:off x="277961" y="214210"/>
            <a:ext cx="17580850" cy="1253676"/>
          </a:xfrm>
          <a:prstGeom prst="rect">
            <a:avLst/>
          </a:prstGeom>
        </p:spPr>
        <p:txBody>
          <a:bodyPr anchor="t" rtlCol="false" tIns="0" lIns="0" bIns="0" rIns="0">
            <a:spAutoFit/>
          </a:bodyPr>
          <a:lstStyle/>
          <a:p>
            <a:pPr algn="l">
              <a:lnSpc>
                <a:spcPts val="3349"/>
              </a:lnSpc>
            </a:pPr>
            <a:r>
              <a:rPr lang="en-US" sz="2392" spc="-11">
                <a:solidFill>
                  <a:srgbClr val="FFFFFF"/>
                </a:solidFill>
                <a:latin typeface="Quicksand Bold"/>
              </a:rPr>
              <a:t>Q5.Get the following details for top 9 directors (based on number of movies):</a:t>
            </a:r>
          </a:p>
          <a:p>
            <a:pPr algn="l">
              <a:lnSpc>
                <a:spcPts val="3349"/>
              </a:lnSpc>
            </a:pPr>
            <a:r>
              <a:rPr lang="en-US" sz="2392" spc="-11">
                <a:solidFill>
                  <a:srgbClr val="FFFFFF"/>
                </a:solidFill>
                <a:latin typeface="Quicksand Bold"/>
              </a:rPr>
              <a:t>Director id, Name, Number of movies, Average inter movie duration in days, Average movie ratings, Total votes,</a:t>
            </a:r>
          </a:p>
          <a:p>
            <a:pPr algn="l">
              <a:lnSpc>
                <a:spcPts val="3349"/>
              </a:lnSpc>
              <a:spcBef>
                <a:spcPct val="0"/>
              </a:spcBef>
            </a:pPr>
            <a:r>
              <a:rPr lang="en-US" sz="2392" spc="-11">
                <a:solidFill>
                  <a:srgbClr val="FFFFFF"/>
                </a:solidFill>
                <a:latin typeface="Quicksand Bold"/>
              </a:rPr>
              <a:t>Min rating, </a:t>
            </a:r>
            <a:r>
              <a:rPr lang="en-US" sz="2392" spc="-11">
                <a:solidFill>
                  <a:srgbClr val="FFFFFF"/>
                </a:solidFill>
                <a:latin typeface="Quicksand Bold"/>
              </a:rPr>
              <a:t>Max rating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738053" y="324733"/>
            <a:ext cx="16811894" cy="6246553"/>
          </a:xfrm>
          <a:custGeom>
            <a:avLst/>
            <a:gdLst/>
            <a:ahLst/>
            <a:cxnLst/>
            <a:rect r="r" b="b" t="t" l="l"/>
            <a:pathLst>
              <a:path h="6246553" w="16811894">
                <a:moveTo>
                  <a:pt x="0" y="0"/>
                </a:moveTo>
                <a:lnTo>
                  <a:pt x="16811894" y="0"/>
                </a:lnTo>
                <a:lnTo>
                  <a:pt x="16811894" y="6246552"/>
                </a:lnTo>
                <a:lnTo>
                  <a:pt x="0" y="6246552"/>
                </a:lnTo>
                <a:lnTo>
                  <a:pt x="0" y="0"/>
                </a:lnTo>
                <a:close/>
              </a:path>
            </a:pathLst>
          </a:custGeom>
          <a:blipFill>
            <a:blip r:embed="rId2"/>
            <a:stretch>
              <a:fillRect l="0" t="0" r="0" b="0"/>
            </a:stretch>
          </a:blipFill>
        </p:spPr>
      </p:sp>
      <p:sp>
        <p:nvSpPr>
          <p:cNvPr name="Freeform 3" id="3"/>
          <p:cNvSpPr/>
          <p:nvPr/>
        </p:nvSpPr>
        <p:spPr>
          <a:xfrm flipH="false" flipV="false" rot="0">
            <a:off x="1138900" y="6896433"/>
            <a:ext cx="16010200" cy="3096915"/>
          </a:xfrm>
          <a:custGeom>
            <a:avLst/>
            <a:gdLst/>
            <a:ahLst/>
            <a:cxnLst/>
            <a:rect r="r" b="b" t="t" l="l"/>
            <a:pathLst>
              <a:path h="3096915" w="16010200">
                <a:moveTo>
                  <a:pt x="0" y="0"/>
                </a:moveTo>
                <a:lnTo>
                  <a:pt x="16010200" y="0"/>
                </a:lnTo>
                <a:lnTo>
                  <a:pt x="16010200" y="3096915"/>
                </a:lnTo>
                <a:lnTo>
                  <a:pt x="0" y="3096915"/>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DAGIycyPock</dc:identifier>
  <dcterms:modified xsi:type="dcterms:W3CDTF">2011-08-01T06:04:30Z</dcterms:modified>
  <cp:revision>1</cp:revision>
  <dc:title>RSVP Movies Case Study (Segment 4) Presentation</dc:title>
</cp:coreProperties>
</file>