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Agarwa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EF"/>
    <a:srgbClr val="FFF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991CC0-9D24-4F98-B399-97CC7880069C}">
  <a:tblStyle styleId="{62991CC0-9D24-4F98-B399-97CC7880069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00" autoAdjust="0"/>
  </p:normalViewPr>
  <p:slideViewPr>
    <p:cSldViewPr snapToGrid="0">
      <p:cViewPr varScale="1">
        <p:scale>
          <a:sx n="73" d="100"/>
          <a:sy n="73" d="100"/>
        </p:scale>
        <p:origin x="10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Agarwal" userId="ba3e2cd1ea4d4ff4" providerId="LiveId" clId="{87308EED-F919-476E-80D5-8E0832C55133}"/>
    <pc:docChg chg="delSld modSld">
      <pc:chgData name="Varun Agarwal" userId="ba3e2cd1ea4d4ff4" providerId="LiveId" clId="{87308EED-F919-476E-80D5-8E0832C55133}" dt="2018-03-08T19:33:59.924" v="143" actId="20577"/>
      <pc:docMkLst>
        <pc:docMk/>
      </pc:docMkLst>
      <pc:sldChg chg="modSp modAnim">
        <pc:chgData name="Varun Agarwal" userId="ba3e2cd1ea4d4ff4" providerId="LiveId" clId="{87308EED-F919-476E-80D5-8E0832C55133}" dt="2018-03-08T19:33:59.924" v="143" actId="20577"/>
        <pc:sldMkLst>
          <pc:docMk/>
          <pc:sldMk cId="0" sldId="267"/>
        </pc:sldMkLst>
        <pc:spChg chg="mod">
          <ac:chgData name="Varun Agarwal" userId="ba3e2cd1ea4d4ff4" providerId="LiveId" clId="{87308EED-F919-476E-80D5-8E0832C55133}" dt="2018-03-08T19:33:59.924" v="143" actId="20577"/>
          <ac:spMkLst>
            <pc:docMk/>
            <pc:sldMk cId="0" sldId="267"/>
            <ac:spMk id="151" creationId="{00000000-0000-0000-0000-000000000000}"/>
          </ac:spMkLst>
        </pc:spChg>
      </pc:sldChg>
      <pc:sldChg chg="del">
        <pc:chgData name="Varun Agarwal" userId="ba3e2cd1ea4d4ff4" providerId="LiveId" clId="{87308EED-F919-476E-80D5-8E0832C55133}" dt="2018-03-08T19:33:03.312" v="0" actId="2696"/>
        <pc:sldMkLst>
          <pc:docMk/>
          <pc:sldMk cId="0" sldId="268"/>
        </pc:sldMkLst>
      </pc:sldChg>
    </pc:docChg>
  </pc:docChgLst>
  <pc:docChgLst>
    <pc:chgData name="Varun Agarwal" userId="ba3e2cd1ea4d4ff4" providerId="LiveId" clId="{92F20298-3A11-4F95-91CF-874A9A4B4A40}"/>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t>After training both the NNs, we take 5 random images, and pass them through both the neural networks. Then, we compare the similarity of the output of these NNs with the ground truth Earlybird filter applied on the test images. The measure we use is SSIM (Structural Similarity).  These are the results. It seems that … model has better results. We plan to further test both the models on more number of images to get a better estimate of which filter works better.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Looks like adding the filter does make the image look better. At least, we think so...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t>So, where do we picture in?</a:t>
            </a:r>
          </a:p>
          <a:p>
            <a:pPr lvl="0">
              <a:spcBef>
                <a:spcPts val="0"/>
              </a:spcBef>
              <a:buNone/>
            </a:pPr>
            <a:r>
              <a:rPr lang="en" dirty="0"/>
              <a:t>We propose the concept of an application where you can go and make your own instagram filters, and be able to incorporate them into Instagram. </a:t>
            </a:r>
          </a:p>
          <a:p>
            <a:pPr lvl="0">
              <a:spcBef>
                <a:spcPts val="0"/>
              </a:spcBef>
              <a:buNone/>
            </a:pPr>
            <a:endParaRPr dirty="0"/>
          </a:p>
          <a:p>
            <a:pPr lvl="0" rtl="0">
              <a:lnSpc>
                <a:spcPct val="115000"/>
              </a:lnSpc>
              <a:spcBef>
                <a:spcPts val="0"/>
              </a:spcBef>
              <a:spcAft>
                <a:spcPts val="1600"/>
              </a:spcAft>
              <a:buClr>
                <a:schemeClr val="dk1"/>
              </a:buClr>
              <a:buSzPts val="1100"/>
              <a:buFont typeface="Arial"/>
              <a:buNone/>
            </a:pPr>
            <a:r>
              <a:rPr lang="en" dirty="0">
                <a:solidFill>
                  <a:schemeClr val="dk2"/>
                </a:solidFill>
              </a:rPr>
              <a:t>The solution we propose is making some third-party application that allows user to access an editor to perform more complex effect on an image.</a:t>
            </a:r>
          </a:p>
          <a:p>
            <a:pPr lvl="0" rtl="0">
              <a:lnSpc>
                <a:spcPct val="115000"/>
              </a:lnSpc>
              <a:spcBef>
                <a:spcPts val="0"/>
              </a:spcBef>
              <a:spcAft>
                <a:spcPts val="1600"/>
              </a:spcAft>
              <a:buClr>
                <a:schemeClr val="dk1"/>
              </a:buClr>
              <a:buSzPts val="1100"/>
              <a:buFont typeface="Arial"/>
              <a:buNone/>
            </a:pPr>
            <a:r>
              <a:rPr lang="en" dirty="0">
                <a:solidFill>
                  <a:schemeClr val="dk2"/>
                </a:solidFill>
              </a:rPr>
              <a:t>If the user likes it, and wants to import this effect (filter) on Instagram or other social media platforms, the application will create a large number of random pixels with its relative position [R,G,B,X,Y], and apply the same effect on all these random pixels, and train a neural network that uses the original random pixels and filtered pixels as training and testing sets to learn the transformation (filter), and save the model as a filter</a:t>
            </a:r>
          </a:p>
          <a:p>
            <a:pPr lvl="0" rtl="0">
              <a:lnSpc>
                <a:spcPct val="115000"/>
              </a:lnSpc>
              <a:spcBef>
                <a:spcPts val="0"/>
              </a:spcBef>
              <a:spcAft>
                <a:spcPts val="1600"/>
              </a:spcAft>
              <a:buClr>
                <a:schemeClr val="dk1"/>
              </a:buClr>
              <a:buSzPts val="1100"/>
              <a:buFont typeface="Arial"/>
              <a:buNone/>
            </a:pPr>
            <a:r>
              <a:rPr lang="en" dirty="0">
                <a:solidFill>
                  <a:schemeClr val="dk2"/>
                </a:solidFill>
              </a:rPr>
              <a:t>User may import such model to social media platforms as a filter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So, what is the magical stuff?</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286125"/>
            <a:ext cx="8520600" cy="2052600"/>
          </a:xfrm>
          <a:prstGeom prst="rect">
            <a:avLst/>
          </a:prstGeom>
        </p:spPr>
        <p:txBody>
          <a:bodyPr wrap="square" lIns="91425" tIns="91425" rIns="91425" bIns="91425" anchor="b" anchorCtr="0">
            <a:noAutofit/>
          </a:bodyPr>
          <a:lstStyle/>
          <a:p>
            <a:pPr lvl="0">
              <a:spcBef>
                <a:spcPts val="0"/>
              </a:spcBef>
              <a:buNone/>
            </a:pPr>
            <a:r>
              <a:rPr lang="en" sz="4000" dirty="0"/>
              <a:t>Creating shareable Instagram-like Image Filters</a:t>
            </a:r>
          </a:p>
        </p:txBody>
      </p:sp>
      <p:sp>
        <p:nvSpPr>
          <p:cNvPr id="55" name="Shape 55"/>
          <p:cNvSpPr txBox="1">
            <a:spLocks noGrp="1"/>
          </p:cNvSpPr>
          <p:nvPr>
            <p:ph type="subTitle" idx="1"/>
          </p:nvPr>
        </p:nvSpPr>
        <p:spPr>
          <a:xfrm>
            <a:off x="311700" y="2834124"/>
            <a:ext cx="8520600" cy="1531141"/>
          </a:xfrm>
          <a:prstGeom prst="rect">
            <a:avLst/>
          </a:prstGeom>
        </p:spPr>
        <p:txBody>
          <a:bodyPr wrap="square" lIns="91425" tIns="91425" rIns="91425" bIns="91425" anchor="t" anchorCtr="0">
            <a:noAutofit/>
          </a:bodyPr>
          <a:lstStyle/>
          <a:p>
            <a:pPr lvl="0">
              <a:spcBef>
                <a:spcPts val="0"/>
              </a:spcBef>
              <a:buNone/>
            </a:pPr>
            <a:r>
              <a:rPr lang="en" dirty="0"/>
              <a:t>Varun Agarwal </a:t>
            </a:r>
          </a:p>
          <a:p>
            <a:pPr lvl="0">
              <a:spcBef>
                <a:spcPts val="0"/>
              </a:spcBef>
              <a:buNone/>
            </a:pPr>
            <a:r>
              <a:rPr lang="en" dirty="0"/>
              <a:t>Zhongkun Xiang</a:t>
            </a:r>
          </a:p>
          <a:p>
            <a:pPr lvl="0">
              <a:spcBef>
                <a:spcPts val="0"/>
              </a:spcBef>
              <a:buNone/>
            </a:pPr>
            <a:r>
              <a:rPr lang="en" dirty="0"/>
              <a:t>Kamalanathan Sogathur Govindan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Methodology</a:t>
            </a:r>
          </a:p>
        </p:txBody>
      </p:sp>
      <p:sp>
        <p:nvSpPr>
          <p:cNvPr id="134" name="Shape 13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Clr>
                <a:schemeClr val="dk1"/>
              </a:buClr>
              <a:buSzPts val="1100"/>
              <a:buFont typeface="Arial"/>
              <a:buNone/>
            </a:pPr>
            <a:r>
              <a:rPr lang="en" dirty="0"/>
              <a:t>We train the same model architecture with two training sets:</a:t>
            </a:r>
          </a:p>
          <a:p>
            <a:pPr marL="457200" lvl="0" indent="-342900" rtl="0">
              <a:spcBef>
                <a:spcPts val="0"/>
              </a:spcBef>
              <a:spcAft>
                <a:spcPts val="0"/>
              </a:spcAft>
              <a:buSzPts val="1800"/>
              <a:buChar char="-"/>
            </a:pPr>
            <a:r>
              <a:rPr lang="en" dirty="0"/>
              <a:t>Set 1</a:t>
            </a:r>
          </a:p>
          <a:p>
            <a:pPr marL="914400" lvl="1" indent="-317500" rtl="0">
              <a:spcBef>
                <a:spcPts val="0"/>
              </a:spcBef>
              <a:spcAft>
                <a:spcPts val="0"/>
              </a:spcAft>
              <a:buSzPts val="1400"/>
              <a:buChar char="-"/>
            </a:pPr>
            <a:r>
              <a:rPr lang="en" dirty="0"/>
              <a:t>Input is 1280 (240 X 240 X 3) actual images</a:t>
            </a:r>
          </a:p>
          <a:p>
            <a:pPr marL="914400" lvl="1" indent="-317500" rtl="0">
              <a:spcBef>
                <a:spcPts val="0"/>
              </a:spcBef>
              <a:spcAft>
                <a:spcPts val="0"/>
              </a:spcAft>
              <a:buSzPts val="1400"/>
              <a:buChar char="-"/>
            </a:pPr>
            <a:r>
              <a:rPr lang="en" dirty="0"/>
              <a:t>Target is the same image with Earlybird filter applied on them</a:t>
            </a:r>
          </a:p>
          <a:p>
            <a:pPr marL="457200" lvl="0" indent="-342900" rtl="0">
              <a:spcBef>
                <a:spcPts val="0"/>
              </a:spcBef>
              <a:spcAft>
                <a:spcPts val="0"/>
              </a:spcAft>
              <a:buSzPts val="1800"/>
              <a:buChar char="-"/>
            </a:pPr>
            <a:r>
              <a:rPr lang="en" dirty="0"/>
              <a:t>Set 2</a:t>
            </a:r>
          </a:p>
          <a:p>
            <a:pPr marL="914400" lvl="1" indent="-317500" rtl="0">
              <a:spcBef>
                <a:spcPts val="0"/>
              </a:spcBef>
              <a:spcAft>
                <a:spcPts val="0"/>
              </a:spcAft>
              <a:buSzPts val="1400"/>
              <a:buChar char="-"/>
            </a:pPr>
            <a:r>
              <a:rPr lang="en" dirty="0"/>
              <a:t>1280 (240 X 240 X3) images with random values in pixels</a:t>
            </a:r>
          </a:p>
          <a:p>
            <a:pPr marL="914400" lvl="1" indent="-317500" rtl="0">
              <a:spcBef>
                <a:spcPts val="0"/>
              </a:spcBef>
              <a:buSzPts val="1400"/>
              <a:buChar char="-"/>
            </a:pPr>
            <a:r>
              <a:rPr lang="en"/>
              <a:t>Target </a:t>
            </a:r>
            <a:r>
              <a:rPr lang="en" dirty="0"/>
              <a:t>is the same image with Earlybird filter applied on them</a:t>
            </a:r>
          </a:p>
        </p:txBody>
      </p:sp>
      <p:pic>
        <p:nvPicPr>
          <p:cNvPr id="135" name="Shape 135"/>
          <p:cNvPicPr preferRelativeResize="0"/>
          <p:nvPr/>
        </p:nvPicPr>
        <p:blipFill>
          <a:blip r:embed="rId3">
            <a:alphaModFix/>
          </a:blip>
          <a:stretch>
            <a:fillRect/>
          </a:stretch>
        </p:blipFill>
        <p:spPr>
          <a:xfrm>
            <a:off x="7171775" y="3355950"/>
            <a:ext cx="1615150" cy="1615150"/>
          </a:xfrm>
          <a:prstGeom prst="rect">
            <a:avLst/>
          </a:prstGeom>
          <a:noFill/>
          <a:ln>
            <a:noFill/>
          </a:ln>
        </p:spPr>
      </p:pic>
      <p:pic>
        <p:nvPicPr>
          <p:cNvPr id="136" name="Shape 136"/>
          <p:cNvPicPr preferRelativeResize="0"/>
          <p:nvPr/>
        </p:nvPicPr>
        <p:blipFill>
          <a:blip r:embed="rId4">
            <a:alphaModFix/>
          </a:blip>
          <a:stretch>
            <a:fillRect/>
          </a:stretch>
        </p:blipFill>
        <p:spPr>
          <a:xfrm>
            <a:off x="6933000" y="1554063"/>
            <a:ext cx="2092700" cy="1470125"/>
          </a:xfrm>
          <a:prstGeom prst="rect">
            <a:avLst/>
          </a:prstGeom>
          <a:noFill/>
          <a:ln>
            <a:noFill/>
          </a:ln>
        </p:spPr>
      </p:pic>
      <p:cxnSp>
        <p:nvCxnSpPr>
          <p:cNvPr id="137" name="Shape 137"/>
          <p:cNvCxnSpPr>
            <a:endCxn id="136" idx="1"/>
          </p:cNvCxnSpPr>
          <p:nvPr/>
        </p:nvCxnSpPr>
        <p:spPr>
          <a:xfrm>
            <a:off x="5450400" y="2216225"/>
            <a:ext cx="1482600" cy="72900"/>
          </a:xfrm>
          <a:prstGeom prst="straightConnector1">
            <a:avLst/>
          </a:prstGeom>
          <a:noFill/>
          <a:ln w="9525" cap="flat" cmpd="sng">
            <a:solidFill>
              <a:schemeClr val="dk2"/>
            </a:solidFill>
            <a:prstDash val="solid"/>
            <a:round/>
            <a:headEnd type="none" w="lg" len="lg"/>
            <a:tailEnd type="triangle" w="lg" len="lg"/>
          </a:ln>
        </p:spPr>
      </p:cxnSp>
      <p:cxnSp>
        <p:nvCxnSpPr>
          <p:cNvPr id="138" name="Shape 138"/>
          <p:cNvCxnSpPr>
            <a:endCxn id="135" idx="1"/>
          </p:cNvCxnSpPr>
          <p:nvPr/>
        </p:nvCxnSpPr>
        <p:spPr>
          <a:xfrm>
            <a:off x="5888675" y="2976125"/>
            <a:ext cx="1283100" cy="11874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Results</a:t>
            </a:r>
          </a:p>
        </p:txBody>
      </p:sp>
      <p:graphicFrame>
        <p:nvGraphicFramePr>
          <p:cNvPr id="144" name="Shape 144"/>
          <p:cNvGraphicFramePr/>
          <p:nvPr>
            <p:extLst>
              <p:ext uri="{D42A27DB-BD31-4B8C-83A1-F6EECF244321}">
                <p14:modId xmlns:p14="http://schemas.microsoft.com/office/powerpoint/2010/main" val="1332943194"/>
              </p:ext>
            </p:extLst>
          </p:nvPr>
        </p:nvGraphicFramePr>
        <p:xfrm>
          <a:off x="952500" y="1908175"/>
          <a:ext cx="7239000" cy="2590620"/>
        </p:xfrm>
        <a:graphic>
          <a:graphicData uri="http://schemas.openxmlformats.org/drawingml/2006/table">
            <a:tbl>
              <a:tblPr>
                <a:noFill/>
                <a:tableStyleId>{62991CC0-9D24-4F98-B399-97CC7880069C}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lvl="0">
                        <a:spcBef>
                          <a:spcPts val="0"/>
                        </a:spcBef>
                        <a:buNone/>
                      </a:pPr>
                      <a:endParaRPr/>
                    </a:p>
                  </a:txBody>
                  <a:tcPr marL="91425" marR="91425" marT="91425" marB="91425"/>
                </a:tc>
                <a:tc>
                  <a:txBody>
                    <a:bodyPr/>
                    <a:lstStyle/>
                    <a:p>
                      <a:pPr lvl="0">
                        <a:spcBef>
                          <a:spcPts val="0"/>
                        </a:spcBef>
                        <a:buNone/>
                      </a:pPr>
                      <a:r>
                        <a:rPr lang="en"/>
                        <a:t>SSIM with NN trained on actual image dataset</a:t>
                      </a:r>
                    </a:p>
                  </a:txBody>
                  <a:tcPr marL="91425" marR="91425" marT="91425" marB="91425"/>
                </a:tc>
                <a:tc>
                  <a:txBody>
                    <a:bodyPr/>
                    <a:lstStyle/>
                    <a:p>
                      <a:pPr lvl="0">
                        <a:spcBef>
                          <a:spcPts val="0"/>
                        </a:spcBef>
                        <a:buNone/>
                      </a:pPr>
                      <a:r>
                        <a:rPr lang="en" dirty="0"/>
                        <a:t>SSIM with NN trained on </a:t>
                      </a:r>
                      <a:r>
                        <a:rPr lang="en-US" dirty="0"/>
                        <a:t>synthetic/</a:t>
                      </a:r>
                      <a:r>
                        <a:rPr lang="en" dirty="0"/>
                        <a:t>dummy dataset</a:t>
                      </a:r>
                    </a:p>
                  </a:txBody>
                  <a:tcPr marL="91425" marR="91425" marT="91425" marB="91425"/>
                </a:tc>
                <a:extLst>
                  <a:ext uri="{0D108BD9-81ED-4DB2-BD59-A6C34878D82A}">
                    <a16:rowId xmlns:a16="http://schemas.microsoft.com/office/drawing/2014/main" val="10000"/>
                  </a:ext>
                </a:extLst>
              </a:tr>
              <a:tr h="381000">
                <a:tc>
                  <a:txBody>
                    <a:bodyPr/>
                    <a:lstStyle/>
                    <a:p>
                      <a:pPr lvl="0">
                        <a:spcBef>
                          <a:spcPts val="0"/>
                        </a:spcBef>
                        <a:buNone/>
                      </a:pPr>
                      <a:r>
                        <a:rPr lang="en"/>
                        <a:t>Image 1</a:t>
                      </a:r>
                    </a:p>
                  </a:txBody>
                  <a:tcPr marL="91425" marR="91425" marT="91425" marB="91425"/>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0.9113</a:t>
                      </a:r>
                      <a:endParaRPr lang="en-US" dirty="0">
                        <a:effectLs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0.9764</a:t>
                      </a:r>
                      <a:endParaRPr lang="en-US" dirty="0">
                        <a:effectLst/>
                      </a:endParaRPr>
                    </a:p>
                  </a:txBody>
                  <a:tcPr marL="63500" marR="63500" marT="63500" marB="63500"/>
                </a:tc>
                <a:extLst>
                  <a:ext uri="{0D108BD9-81ED-4DB2-BD59-A6C34878D82A}">
                    <a16:rowId xmlns:a16="http://schemas.microsoft.com/office/drawing/2014/main" val="10001"/>
                  </a:ext>
                </a:extLst>
              </a:tr>
              <a:tr h="381000">
                <a:tc>
                  <a:txBody>
                    <a:bodyPr/>
                    <a:lstStyle/>
                    <a:p>
                      <a:pPr lvl="0">
                        <a:spcBef>
                          <a:spcPts val="0"/>
                        </a:spcBef>
                        <a:buNone/>
                      </a:pPr>
                      <a:r>
                        <a:rPr lang="en"/>
                        <a:t>Image 2</a:t>
                      </a:r>
                    </a:p>
                  </a:txBody>
                  <a:tcPr marL="91425" marR="91425" marT="91425" marB="91425"/>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0.8630</a:t>
                      </a:r>
                      <a:endParaRPr lang="en-US">
                        <a:effectLs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0.9672</a:t>
                      </a:r>
                      <a:endParaRPr lang="en-US" dirty="0">
                        <a:effectLst/>
                      </a:endParaRPr>
                    </a:p>
                  </a:txBody>
                  <a:tcPr marL="63500" marR="63500" marT="63500" marB="63500"/>
                </a:tc>
                <a:extLst>
                  <a:ext uri="{0D108BD9-81ED-4DB2-BD59-A6C34878D82A}">
                    <a16:rowId xmlns:a16="http://schemas.microsoft.com/office/drawing/2014/main" val="10002"/>
                  </a:ext>
                </a:extLst>
              </a:tr>
              <a:tr h="381000">
                <a:tc>
                  <a:txBody>
                    <a:bodyPr/>
                    <a:lstStyle/>
                    <a:p>
                      <a:pPr lvl="0">
                        <a:spcBef>
                          <a:spcPts val="0"/>
                        </a:spcBef>
                        <a:buNone/>
                      </a:pPr>
                      <a:r>
                        <a:rPr lang="en"/>
                        <a:t>Image 3</a:t>
                      </a:r>
                    </a:p>
                  </a:txBody>
                  <a:tcPr marL="91425" marR="91425" marT="91425" marB="91425"/>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0.8342</a:t>
                      </a:r>
                      <a:endParaRPr lang="en-US">
                        <a:effectLs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0.9531</a:t>
                      </a:r>
                      <a:endParaRPr lang="en-US" dirty="0">
                        <a:effectLst/>
                      </a:endParaRPr>
                    </a:p>
                  </a:txBody>
                  <a:tcPr marL="63500" marR="63500" marT="63500" marB="63500"/>
                </a:tc>
                <a:extLst>
                  <a:ext uri="{0D108BD9-81ED-4DB2-BD59-A6C34878D82A}">
                    <a16:rowId xmlns:a16="http://schemas.microsoft.com/office/drawing/2014/main" val="10003"/>
                  </a:ext>
                </a:extLst>
              </a:tr>
              <a:tr h="381000">
                <a:tc>
                  <a:txBody>
                    <a:bodyPr/>
                    <a:lstStyle/>
                    <a:p>
                      <a:pPr lvl="0" rtl="0">
                        <a:spcBef>
                          <a:spcPts val="0"/>
                        </a:spcBef>
                        <a:buNone/>
                      </a:pPr>
                      <a:r>
                        <a:rPr lang="en"/>
                        <a:t>Image 4</a:t>
                      </a:r>
                    </a:p>
                  </a:txBody>
                  <a:tcPr marL="91425" marR="91425" marT="91425" marB="91425"/>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0.8585</a:t>
                      </a:r>
                      <a:endParaRPr lang="en-US">
                        <a:effectLs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0.9691</a:t>
                      </a:r>
                      <a:endParaRPr lang="en-US" dirty="0">
                        <a:effectLst/>
                      </a:endParaRPr>
                    </a:p>
                  </a:txBody>
                  <a:tcPr marL="63500" marR="63500" marT="63500" marB="63500"/>
                </a:tc>
                <a:extLst>
                  <a:ext uri="{0D108BD9-81ED-4DB2-BD59-A6C34878D82A}">
                    <a16:rowId xmlns:a16="http://schemas.microsoft.com/office/drawing/2014/main" val="10004"/>
                  </a:ext>
                </a:extLst>
              </a:tr>
              <a:tr h="381000">
                <a:tc>
                  <a:txBody>
                    <a:bodyPr/>
                    <a:lstStyle/>
                    <a:p>
                      <a:pPr lvl="0">
                        <a:spcBef>
                          <a:spcPts val="0"/>
                        </a:spcBef>
                        <a:buNone/>
                      </a:pPr>
                      <a:r>
                        <a:rPr lang="en"/>
                        <a:t>Image 5</a:t>
                      </a:r>
                    </a:p>
                  </a:txBody>
                  <a:tcPr marL="91425" marR="91425" marT="91425" marB="91425"/>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0.8252</a:t>
                      </a:r>
                      <a:endParaRPr lang="en-US">
                        <a:effectLst/>
                      </a:endParaRPr>
                    </a:p>
                  </a:txBody>
                  <a:tcPr marL="63500" marR="63500" marT="63500" marB="63500"/>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0.9495</a:t>
                      </a:r>
                      <a:endParaRPr lang="en-US" dirty="0">
                        <a:effectLst/>
                      </a:endParaRPr>
                    </a:p>
                  </a:txBody>
                  <a:tcPr marL="63500" marR="63500" marT="63500" marB="63500"/>
                </a:tc>
                <a:extLst>
                  <a:ext uri="{0D108BD9-81ED-4DB2-BD59-A6C34878D82A}">
                    <a16:rowId xmlns:a16="http://schemas.microsoft.com/office/drawing/2014/main" val="10005"/>
                  </a:ext>
                </a:extLst>
              </a:tr>
            </a:tbl>
          </a:graphicData>
        </a:graphic>
      </p:graphicFrame>
      <p:sp>
        <p:nvSpPr>
          <p:cNvPr id="145" name="Shape 145"/>
          <p:cNvSpPr txBox="1"/>
          <p:nvPr/>
        </p:nvSpPr>
        <p:spPr>
          <a:xfrm>
            <a:off x="452975" y="1134875"/>
            <a:ext cx="8153700" cy="479240"/>
          </a:xfrm>
          <a:prstGeom prst="rect">
            <a:avLst/>
          </a:prstGeom>
          <a:noFill/>
          <a:ln>
            <a:noFill/>
          </a:ln>
        </p:spPr>
        <p:txBody>
          <a:bodyPr wrap="square" lIns="91425" tIns="91425" rIns="91425" bIns="91425" anchor="t" anchorCtr="0">
            <a:noAutofit/>
          </a:bodyPr>
          <a:lstStyle/>
          <a:p>
            <a:pPr lvl="0">
              <a:spcBef>
                <a:spcPts val="0"/>
              </a:spcBef>
              <a:buNone/>
            </a:pPr>
            <a:r>
              <a:rPr lang="en" dirty="0"/>
              <a:t>Comparing the results of both the NNs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Future work</a:t>
            </a:r>
          </a:p>
        </p:txBody>
      </p:sp>
      <p:sp>
        <p:nvSpPr>
          <p:cNvPr id="151" name="Shape 15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Learn more complex filters</a:t>
            </a:r>
          </a:p>
          <a:p>
            <a:pPr marL="457200" lvl="0" indent="-342900" rtl="0">
              <a:spcBef>
                <a:spcPts val="0"/>
              </a:spcBef>
              <a:spcAft>
                <a:spcPts val="0"/>
              </a:spcAft>
              <a:buSzPts val="1800"/>
              <a:buChar char="-"/>
            </a:pPr>
            <a:r>
              <a:rPr lang="en" dirty="0"/>
              <a:t>Learn filters where pixel transformations also depend on adjacent pixels using CNNs etc.</a:t>
            </a:r>
          </a:p>
          <a:p>
            <a:pPr marL="457200" lvl="0" indent="-342900" rtl="0">
              <a:spcBef>
                <a:spcPts val="0"/>
              </a:spcBef>
              <a:spcAft>
                <a:spcPts val="0"/>
              </a:spcAft>
              <a:buSzPts val="1800"/>
              <a:buChar char="-"/>
            </a:pPr>
            <a:r>
              <a:rPr lang="en"/>
              <a:t>Compression techniques to reduce size of the neural network</a:t>
            </a:r>
            <a:endParaRPr lang="en" dirty="0"/>
          </a:p>
          <a:p>
            <a:pPr marL="457200" lvl="0" indent="-342900" rtl="0">
              <a:spcBef>
                <a:spcPts val="0"/>
              </a:spcBef>
              <a:spcAft>
                <a:spcPts val="0"/>
              </a:spcAft>
              <a:buSzPts val="1800"/>
              <a:buChar char="-"/>
            </a:pPr>
            <a:r>
              <a:rPr lang="en" dirty="0"/>
              <a:t>Construct algorithm to actually run the trained model (which is a filter) on Instagram etc. </a:t>
            </a:r>
          </a:p>
          <a:p>
            <a:pPr marL="457200" lvl="0" indent="-342900" rtl="0">
              <a:spcBef>
                <a:spcPts val="0"/>
              </a:spcBef>
              <a:buSzPts val="1800"/>
              <a:buChar char="-"/>
            </a:pPr>
            <a:r>
              <a:rPr lang="en" dirty="0"/>
              <a:t>Actually build an application around this proof of concept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76375" y="204800"/>
            <a:ext cx="8520600" cy="572700"/>
          </a:xfrm>
          <a:prstGeom prst="rect">
            <a:avLst/>
          </a:prstGeom>
        </p:spPr>
        <p:txBody>
          <a:bodyPr wrap="square" lIns="91425" tIns="91425" rIns="91425" bIns="91425" anchor="t" anchorCtr="0">
            <a:noAutofit/>
          </a:bodyPr>
          <a:lstStyle/>
          <a:p>
            <a:pPr lvl="0">
              <a:spcBef>
                <a:spcPts val="0"/>
              </a:spcBef>
              <a:buNone/>
            </a:pPr>
            <a:r>
              <a:rPr lang="en" sz="3000" dirty="0"/>
              <a:t>Introduction</a:t>
            </a:r>
          </a:p>
        </p:txBody>
      </p:sp>
      <p:sp>
        <p:nvSpPr>
          <p:cNvPr id="61" name="Shape 61"/>
          <p:cNvSpPr txBox="1">
            <a:spLocks noGrp="1"/>
          </p:cNvSpPr>
          <p:nvPr>
            <p:ph type="body" idx="1"/>
          </p:nvPr>
        </p:nvSpPr>
        <p:spPr>
          <a:xfrm>
            <a:off x="311700" y="954650"/>
            <a:ext cx="8520600" cy="3416400"/>
          </a:xfrm>
          <a:prstGeom prst="rect">
            <a:avLst/>
          </a:prstGeom>
        </p:spPr>
        <p:txBody>
          <a:bodyPr wrap="square" lIns="91425" tIns="91425" rIns="91425" bIns="91425" anchor="t" anchorCtr="0">
            <a:noAutofit/>
          </a:bodyPr>
          <a:lstStyle/>
          <a:p>
            <a:pPr lvl="0">
              <a:spcBef>
                <a:spcPts val="0"/>
              </a:spcBef>
              <a:buNone/>
            </a:pPr>
            <a:r>
              <a:rPr lang="en" dirty="0"/>
              <a:t>Everyone loves clicking and sharing pictures, and </a:t>
            </a:r>
          </a:p>
          <a:p>
            <a:pPr lvl="0">
              <a:spcBef>
                <a:spcPts val="0"/>
              </a:spcBef>
              <a:buNone/>
            </a:pPr>
            <a:r>
              <a:rPr lang="en" dirty="0"/>
              <a:t>Everyone loves looking beautiful in them</a:t>
            </a:r>
          </a:p>
          <a:p>
            <a:pPr lvl="0">
              <a:spcBef>
                <a:spcPts val="0"/>
              </a:spcBef>
              <a:buNone/>
            </a:pPr>
            <a:r>
              <a:rPr lang="en" dirty="0"/>
              <a:t>Apps like Instagram run their business on this fact</a:t>
            </a:r>
          </a:p>
          <a:p>
            <a:pPr lvl="0">
              <a:spcBef>
                <a:spcPts val="0"/>
              </a:spcBef>
              <a:buNone/>
            </a:pPr>
            <a:r>
              <a:rPr lang="en" dirty="0"/>
              <a:t>The question is,</a:t>
            </a:r>
          </a:p>
          <a:p>
            <a:pPr lvl="0">
              <a:spcBef>
                <a:spcPts val="0"/>
              </a:spcBef>
              <a:buNone/>
            </a:pPr>
            <a:r>
              <a:rPr lang="en" dirty="0"/>
              <a:t>How can you create more beautiful looking pictures?</a:t>
            </a:r>
          </a:p>
          <a:p>
            <a:pPr marL="457200" lvl="0" indent="-342900" rtl="0">
              <a:spcBef>
                <a:spcPts val="0"/>
              </a:spcBef>
              <a:spcAft>
                <a:spcPts val="0"/>
              </a:spcAft>
              <a:buSzPts val="1800"/>
              <a:buChar char="-"/>
            </a:pPr>
            <a:r>
              <a:rPr lang="en" dirty="0"/>
              <a:t>Instagram filters</a:t>
            </a:r>
          </a:p>
          <a:p>
            <a:pPr marL="457200" lvl="0" indent="-342900">
              <a:spcBef>
                <a:spcPts val="0"/>
              </a:spcBef>
              <a:buSzPts val="1800"/>
              <a:buChar char="-"/>
            </a:pPr>
            <a:r>
              <a:rPr lang="en" dirty="0"/>
              <a:t>Or any other image filters </a:t>
            </a:r>
          </a:p>
          <a:p>
            <a:pPr lvl="0">
              <a:spcBef>
                <a:spcPts val="0"/>
              </a:spcBef>
              <a:buClr>
                <a:schemeClr val="dk1"/>
              </a:buClr>
              <a:buSzPts val="1100"/>
              <a:buFont typeface="Arial"/>
              <a:buNone/>
            </a:pPr>
            <a:r>
              <a:rPr lang="en" dirty="0"/>
              <a:t>Let’s see if it is really the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367396" y="666274"/>
            <a:ext cx="2846324" cy="3795075"/>
          </a:xfrm>
          <a:prstGeom prst="rect">
            <a:avLst/>
          </a:prstGeom>
          <a:noFill/>
          <a:ln>
            <a:noFill/>
          </a:ln>
        </p:spPr>
      </p:pic>
      <p:sp>
        <p:nvSpPr>
          <p:cNvPr id="67" name="Shape 67"/>
          <p:cNvSpPr/>
          <p:nvPr/>
        </p:nvSpPr>
        <p:spPr>
          <a:xfrm>
            <a:off x="3570663" y="2525400"/>
            <a:ext cx="1167600" cy="3057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68" name="Shape 68"/>
          <p:cNvPicPr preferRelativeResize="0"/>
          <p:nvPr/>
        </p:nvPicPr>
        <p:blipFill>
          <a:blip r:embed="rId4">
            <a:alphaModFix/>
          </a:blip>
          <a:stretch>
            <a:fillRect/>
          </a:stretch>
        </p:blipFill>
        <p:spPr>
          <a:xfrm>
            <a:off x="5087275" y="725850"/>
            <a:ext cx="3681924" cy="3691782"/>
          </a:xfrm>
          <a:prstGeom prst="rect">
            <a:avLst/>
          </a:prstGeom>
          <a:noFill/>
          <a:ln>
            <a:noFill/>
          </a:ln>
        </p:spPr>
      </p:pic>
      <p:sp>
        <p:nvSpPr>
          <p:cNvPr id="69" name="Shape 69"/>
          <p:cNvSpPr txBox="1"/>
          <p:nvPr/>
        </p:nvSpPr>
        <p:spPr>
          <a:xfrm>
            <a:off x="575250" y="217800"/>
            <a:ext cx="2446500" cy="305700"/>
          </a:xfrm>
          <a:prstGeom prst="rect">
            <a:avLst/>
          </a:prstGeom>
          <a:noFill/>
          <a:ln>
            <a:noFill/>
          </a:ln>
        </p:spPr>
        <p:txBody>
          <a:bodyPr wrap="square" lIns="91425" tIns="91425" rIns="91425" bIns="91425" anchor="t" anchorCtr="0">
            <a:noAutofit/>
          </a:bodyPr>
          <a:lstStyle/>
          <a:p>
            <a:pPr lvl="0" algn="ctr">
              <a:spcBef>
                <a:spcPts val="0"/>
              </a:spcBef>
              <a:buNone/>
            </a:pPr>
            <a:r>
              <a:rPr lang="en" dirty="0"/>
              <a:t>Original Image</a:t>
            </a:r>
          </a:p>
        </p:txBody>
      </p:sp>
      <p:sp>
        <p:nvSpPr>
          <p:cNvPr id="70" name="Shape 70"/>
          <p:cNvSpPr txBox="1"/>
          <p:nvPr/>
        </p:nvSpPr>
        <p:spPr>
          <a:xfrm>
            <a:off x="5704975" y="217800"/>
            <a:ext cx="2446500" cy="305700"/>
          </a:xfrm>
          <a:prstGeom prst="rect">
            <a:avLst/>
          </a:prstGeom>
          <a:noFill/>
          <a:ln>
            <a:noFill/>
          </a:ln>
        </p:spPr>
        <p:txBody>
          <a:bodyPr wrap="square" lIns="91425" tIns="91425" rIns="91425" bIns="91425" anchor="t" anchorCtr="0">
            <a:noAutofit/>
          </a:bodyPr>
          <a:lstStyle/>
          <a:p>
            <a:pPr lvl="0" algn="ctr" rtl="0">
              <a:spcBef>
                <a:spcPts val="0"/>
              </a:spcBef>
              <a:buNone/>
            </a:pPr>
            <a:r>
              <a:rPr lang="en" dirty="0"/>
              <a:t>Filtered Image (Lo-Fi)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91750"/>
            <a:ext cx="8520600" cy="572700"/>
          </a:xfrm>
          <a:prstGeom prst="rect">
            <a:avLst/>
          </a:prstGeom>
        </p:spPr>
        <p:txBody>
          <a:bodyPr wrap="square" lIns="91425" tIns="91425" rIns="91425" bIns="91425" anchor="t" anchorCtr="0">
            <a:noAutofit/>
          </a:bodyPr>
          <a:lstStyle/>
          <a:p>
            <a:pPr lvl="0">
              <a:spcBef>
                <a:spcPts val="0"/>
              </a:spcBef>
              <a:buNone/>
            </a:pPr>
            <a:r>
              <a:rPr lang="en-US" sz="3000" dirty="0"/>
              <a:t>Concept</a:t>
            </a:r>
            <a:endParaRPr lang="en" sz="3000" dirty="0"/>
          </a:p>
        </p:txBody>
      </p:sp>
      <p:sp>
        <p:nvSpPr>
          <p:cNvPr id="76" name="Shape 76"/>
          <p:cNvSpPr txBox="1">
            <a:spLocks noGrp="1"/>
          </p:cNvSpPr>
          <p:nvPr>
            <p:ph type="body" idx="1"/>
          </p:nvPr>
        </p:nvSpPr>
        <p:spPr>
          <a:xfrm>
            <a:off x="311700" y="770950"/>
            <a:ext cx="8520600" cy="3416400"/>
          </a:xfrm>
          <a:prstGeom prst="rect">
            <a:avLst/>
          </a:prstGeom>
        </p:spPr>
        <p:txBody>
          <a:bodyPr wrap="square" lIns="91425" tIns="91425" rIns="91425" bIns="91425" anchor="t" anchorCtr="0">
            <a:noAutofit/>
          </a:bodyPr>
          <a:lstStyle/>
          <a:p>
            <a:pPr lvl="0">
              <a:spcBef>
                <a:spcPts val="0"/>
              </a:spcBef>
              <a:buNone/>
            </a:pPr>
            <a:r>
              <a:rPr lang="en" dirty="0"/>
              <a:t>So, what are we doing, and why?</a:t>
            </a:r>
          </a:p>
          <a:p>
            <a:pPr marL="457200" lvl="0" indent="-342900" rtl="0">
              <a:spcBef>
                <a:spcPts val="0"/>
              </a:spcBef>
              <a:spcAft>
                <a:spcPts val="0"/>
              </a:spcAft>
              <a:buSzPts val="1800"/>
              <a:buChar char="-"/>
            </a:pPr>
            <a:r>
              <a:rPr lang="en" dirty="0"/>
              <a:t>We want to help you make your own image filters through our conceptual application </a:t>
            </a:r>
          </a:p>
          <a:p>
            <a:pPr marL="457200" lvl="0" indent="-342900" rtl="0">
              <a:spcBef>
                <a:spcPts val="0"/>
              </a:spcBef>
              <a:spcAft>
                <a:spcPts val="0"/>
              </a:spcAft>
              <a:buSzPts val="1800"/>
              <a:buChar char="-"/>
            </a:pPr>
            <a:r>
              <a:rPr lang="en" dirty="0"/>
              <a:t>And, be able to use them in apps like Instagram, Snapchat</a:t>
            </a:r>
          </a:p>
          <a:p>
            <a:pPr marL="457200" lvl="0" indent="-342900" rtl="0">
              <a:spcBef>
                <a:spcPts val="0"/>
              </a:spcBef>
              <a:buSzPts val="1800"/>
              <a:buChar char="-"/>
            </a:pPr>
            <a:r>
              <a:rPr lang="en" dirty="0"/>
              <a:t>And, be able to share them with your friends, so they can see your work</a:t>
            </a:r>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dirty="0"/>
              <a:t>Concept</a:t>
            </a:r>
          </a:p>
        </p:txBody>
      </p:sp>
      <p:sp>
        <p:nvSpPr>
          <p:cNvPr id="82" name="Shape 8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dirty="0"/>
              <a:t>Create an application that has image transformation capabilities like,</a:t>
            </a:r>
          </a:p>
          <a:p>
            <a:pPr marL="457200" lvl="0" indent="-342900" rtl="0">
              <a:spcBef>
                <a:spcPts val="0"/>
              </a:spcBef>
              <a:spcAft>
                <a:spcPts val="0"/>
              </a:spcAft>
              <a:buSzPts val="1800"/>
              <a:buChar char="-"/>
            </a:pPr>
            <a:r>
              <a:rPr lang="en" dirty="0"/>
              <a:t>Increasing/decreasing color in an image</a:t>
            </a:r>
          </a:p>
          <a:p>
            <a:pPr marL="457200" lvl="0" indent="-342900" rtl="0">
              <a:spcBef>
                <a:spcPts val="0"/>
              </a:spcBef>
              <a:spcAft>
                <a:spcPts val="0"/>
              </a:spcAft>
              <a:buSzPts val="1800"/>
              <a:buChar char="-"/>
            </a:pPr>
            <a:r>
              <a:rPr lang="en" dirty="0"/>
              <a:t>Increasing/decreasing brightness of an image</a:t>
            </a:r>
          </a:p>
          <a:p>
            <a:pPr marL="457200" lvl="0" indent="-342900" rtl="0">
              <a:spcBef>
                <a:spcPts val="0"/>
              </a:spcBef>
              <a:spcAft>
                <a:spcPts val="0"/>
              </a:spcAft>
              <a:buSzPts val="1800"/>
              <a:buChar char="-"/>
            </a:pPr>
            <a:r>
              <a:rPr lang="en" dirty="0"/>
              <a:t>Add vignette effect</a:t>
            </a:r>
          </a:p>
          <a:p>
            <a:pPr marL="457200" lvl="0" indent="-342900" rtl="0">
              <a:spcBef>
                <a:spcPts val="0"/>
              </a:spcBef>
              <a:buSzPts val="1800"/>
              <a:buChar char="-"/>
            </a:pPr>
            <a:r>
              <a:rPr lang="en" dirty="0"/>
              <a:t>And so on...</a:t>
            </a:r>
          </a:p>
          <a:p>
            <a:pPr lvl="0" rtl="0">
              <a:spcBef>
                <a:spcPts val="0"/>
              </a:spcBef>
              <a:buNone/>
            </a:pPr>
            <a:endParaRPr dirty="0"/>
          </a:p>
        </p:txBody>
      </p:sp>
      <p:pic>
        <p:nvPicPr>
          <p:cNvPr id="83" name="Shape 83" descr="Image result for vignette"/>
          <p:cNvPicPr preferRelativeResize="0"/>
          <p:nvPr/>
        </p:nvPicPr>
        <p:blipFill>
          <a:blip r:embed="rId3">
            <a:alphaModFix/>
          </a:blip>
          <a:stretch>
            <a:fillRect/>
          </a:stretch>
        </p:blipFill>
        <p:spPr>
          <a:xfrm>
            <a:off x="6325125" y="1785938"/>
            <a:ext cx="2362200" cy="1571625"/>
          </a:xfrm>
          <a:prstGeom prst="rect">
            <a:avLst/>
          </a:prstGeom>
          <a:noFill/>
          <a:ln>
            <a:noFill/>
          </a:ln>
        </p:spPr>
      </p:pic>
      <p:sp>
        <p:nvSpPr>
          <p:cNvPr id="84" name="Shape 84"/>
          <p:cNvSpPr/>
          <p:nvPr/>
        </p:nvSpPr>
        <p:spPr>
          <a:xfrm>
            <a:off x="2931600" y="2404975"/>
            <a:ext cx="3280800" cy="222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192100"/>
            <a:ext cx="8520600" cy="572700"/>
          </a:xfrm>
          <a:prstGeom prst="rect">
            <a:avLst/>
          </a:prstGeom>
        </p:spPr>
        <p:txBody>
          <a:bodyPr wrap="square" lIns="91425" tIns="91425" rIns="91425" bIns="91425" anchor="t" anchorCtr="0">
            <a:noAutofit/>
          </a:bodyPr>
          <a:lstStyle/>
          <a:p>
            <a:pPr lvl="0">
              <a:spcBef>
                <a:spcPts val="0"/>
              </a:spcBef>
              <a:buNone/>
            </a:pPr>
            <a:r>
              <a:rPr lang="en" dirty="0"/>
              <a:t>Concept</a:t>
            </a:r>
          </a:p>
        </p:txBody>
      </p:sp>
      <p:sp>
        <p:nvSpPr>
          <p:cNvPr id="90" name="Shape 90"/>
          <p:cNvSpPr txBox="1">
            <a:spLocks noGrp="1"/>
          </p:cNvSpPr>
          <p:nvPr>
            <p:ph type="body" idx="1"/>
          </p:nvPr>
        </p:nvSpPr>
        <p:spPr>
          <a:xfrm>
            <a:off x="311700" y="764800"/>
            <a:ext cx="8520600" cy="510900"/>
          </a:xfrm>
          <a:prstGeom prst="rect">
            <a:avLst/>
          </a:prstGeom>
        </p:spPr>
        <p:txBody>
          <a:bodyPr wrap="square" lIns="91425" tIns="91425" rIns="91425" bIns="91425" anchor="t" anchorCtr="0">
            <a:noAutofit/>
          </a:bodyPr>
          <a:lstStyle/>
          <a:p>
            <a:pPr lvl="0">
              <a:spcBef>
                <a:spcPts val="0"/>
              </a:spcBef>
              <a:buNone/>
            </a:pPr>
            <a:r>
              <a:rPr lang="en" dirty="0"/>
              <a:t>This is how someone would go about creating their own filter,</a:t>
            </a:r>
          </a:p>
          <a:p>
            <a:pPr lvl="0">
              <a:spcBef>
                <a:spcPts val="0"/>
              </a:spcBef>
              <a:buNone/>
            </a:pPr>
            <a:endParaRPr dirty="0"/>
          </a:p>
        </p:txBody>
      </p:sp>
      <p:sp>
        <p:nvSpPr>
          <p:cNvPr id="91" name="Shape 91"/>
          <p:cNvSpPr/>
          <p:nvPr/>
        </p:nvSpPr>
        <p:spPr>
          <a:xfrm>
            <a:off x="2794175" y="1376225"/>
            <a:ext cx="2780400" cy="3894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dirty="0"/>
              <a:t>Upload an image on ou</a:t>
            </a:r>
            <a:r>
              <a:rPr lang="en-US" dirty="0"/>
              <a:t>r</a:t>
            </a:r>
            <a:r>
              <a:rPr lang="en" dirty="0"/>
              <a:t> app</a:t>
            </a:r>
          </a:p>
        </p:txBody>
      </p:sp>
      <p:sp>
        <p:nvSpPr>
          <p:cNvPr id="92" name="Shape 92"/>
          <p:cNvSpPr/>
          <p:nvPr/>
        </p:nvSpPr>
        <p:spPr>
          <a:xfrm>
            <a:off x="2794175" y="1952838"/>
            <a:ext cx="2780400" cy="3894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dirty="0"/>
              <a:t>Perform a series of transformations on the image</a:t>
            </a:r>
          </a:p>
        </p:txBody>
      </p:sp>
      <p:sp>
        <p:nvSpPr>
          <p:cNvPr id="93" name="Shape 93"/>
          <p:cNvSpPr/>
          <p:nvPr/>
        </p:nvSpPr>
        <p:spPr>
          <a:xfrm>
            <a:off x="2794175" y="2529450"/>
            <a:ext cx="2780400" cy="3894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dirty="0"/>
              <a:t>Magical stuff happens in backend</a:t>
            </a:r>
          </a:p>
        </p:txBody>
      </p:sp>
      <p:sp>
        <p:nvSpPr>
          <p:cNvPr id="94" name="Shape 94"/>
          <p:cNvSpPr/>
          <p:nvPr/>
        </p:nvSpPr>
        <p:spPr>
          <a:xfrm>
            <a:off x="2794175" y="3139050"/>
            <a:ext cx="2780400" cy="3894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dirty="0"/>
              <a:t>Voila! New filter</a:t>
            </a:r>
          </a:p>
        </p:txBody>
      </p:sp>
      <p:cxnSp>
        <p:nvCxnSpPr>
          <p:cNvPr id="95" name="Shape 95"/>
          <p:cNvCxnSpPr>
            <a:stCxn id="91" idx="2"/>
            <a:endCxn id="92" idx="0"/>
          </p:cNvCxnSpPr>
          <p:nvPr/>
        </p:nvCxnSpPr>
        <p:spPr>
          <a:xfrm>
            <a:off x="4184375" y="1765625"/>
            <a:ext cx="0" cy="187200"/>
          </a:xfrm>
          <a:prstGeom prst="straightConnector1">
            <a:avLst/>
          </a:prstGeom>
          <a:noFill/>
          <a:ln w="9525" cap="flat" cmpd="sng">
            <a:solidFill>
              <a:schemeClr val="dk2"/>
            </a:solidFill>
            <a:prstDash val="solid"/>
            <a:round/>
            <a:headEnd type="none" w="lg" len="lg"/>
            <a:tailEnd type="triangle" w="lg" len="lg"/>
          </a:ln>
        </p:spPr>
      </p:cxnSp>
      <p:cxnSp>
        <p:nvCxnSpPr>
          <p:cNvPr id="96" name="Shape 96"/>
          <p:cNvCxnSpPr>
            <a:endCxn id="93" idx="0"/>
          </p:cNvCxnSpPr>
          <p:nvPr/>
        </p:nvCxnSpPr>
        <p:spPr>
          <a:xfrm>
            <a:off x="4184375" y="2342250"/>
            <a:ext cx="0" cy="187200"/>
          </a:xfrm>
          <a:prstGeom prst="straightConnector1">
            <a:avLst/>
          </a:prstGeom>
          <a:noFill/>
          <a:ln w="9525" cap="flat" cmpd="sng">
            <a:solidFill>
              <a:schemeClr val="dk2"/>
            </a:solidFill>
            <a:prstDash val="solid"/>
            <a:round/>
            <a:headEnd type="none" w="lg" len="lg"/>
            <a:tailEnd type="triangle" w="lg" len="lg"/>
          </a:ln>
        </p:spPr>
      </p:cxnSp>
      <p:cxnSp>
        <p:nvCxnSpPr>
          <p:cNvPr id="97" name="Shape 97"/>
          <p:cNvCxnSpPr>
            <a:endCxn id="94" idx="0"/>
          </p:cNvCxnSpPr>
          <p:nvPr/>
        </p:nvCxnSpPr>
        <p:spPr>
          <a:xfrm>
            <a:off x="4184375" y="2918850"/>
            <a:ext cx="0" cy="220200"/>
          </a:xfrm>
          <a:prstGeom prst="straightConnector1">
            <a:avLst/>
          </a:prstGeom>
          <a:noFill/>
          <a:ln w="9525" cap="flat" cmpd="sng">
            <a:solidFill>
              <a:schemeClr val="dk2"/>
            </a:solidFill>
            <a:prstDash val="solid"/>
            <a:round/>
            <a:headEnd type="none" w="lg" len="lg"/>
            <a:tailEnd type="triangle" w="lg" len="lg"/>
          </a:ln>
        </p:spPr>
      </p:cxnSp>
      <p:sp>
        <p:nvSpPr>
          <p:cNvPr id="98" name="Shape 98"/>
          <p:cNvSpPr/>
          <p:nvPr/>
        </p:nvSpPr>
        <p:spPr>
          <a:xfrm>
            <a:off x="2794175" y="3748650"/>
            <a:ext cx="2780400" cy="3894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dirty="0"/>
              <a:t>User can possibly share filter on Instagram</a:t>
            </a:r>
          </a:p>
        </p:txBody>
      </p:sp>
      <p:cxnSp>
        <p:nvCxnSpPr>
          <p:cNvPr id="99" name="Shape 99"/>
          <p:cNvCxnSpPr>
            <a:stCxn id="94" idx="2"/>
            <a:endCxn id="98" idx="0"/>
          </p:cNvCxnSpPr>
          <p:nvPr/>
        </p:nvCxnSpPr>
        <p:spPr>
          <a:xfrm>
            <a:off x="4184375" y="3528450"/>
            <a:ext cx="0" cy="220200"/>
          </a:xfrm>
          <a:prstGeom prst="straightConnector1">
            <a:avLst/>
          </a:prstGeom>
          <a:noFill/>
          <a:ln w="9525" cap="flat" cmpd="sng">
            <a:solidFill>
              <a:schemeClr val="dk2"/>
            </a:solidFill>
            <a:prstDash val="solid"/>
            <a:round/>
            <a:headEnd type="none" w="lg" len="lg"/>
            <a:tailEnd type="triangle" w="lg" len="lg"/>
          </a:ln>
        </p:spPr>
      </p:cxnSp>
      <p:cxnSp>
        <p:nvCxnSpPr>
          <p:cNvPr id="100" name="Shape 100"/>
          <p:cNvCxnSpPr>
            <a:stCxn id="98" idx="1"/>
            <a:endCxn id="101" idx="2"/>
          </p:cNvCxnSpPr>
          <p:nvPr/>
        </p:nvCxnSpPr>
        <p:spPr>
          <a:xfrm rot="10800000">
            <a:off x="1875275" y="3847350"/>
            <a:ext cx="918900" cy="96000"/>
          </a:xfrm>
          <a:prstGeom prst="straightConnector1">
            <a:avLst/>
          </a:prstGeom>
          <a:noFill/>
          <a:ln w="9525" cap="flat" cmpd="sng">
            <a:solidFill>
              <a:schemeClr val="dk2"/>
            </a:solidFill>
            <a:prstDash val="solid"/>
            <a:round/>
            <a:headEnd type="none" w="lg" len="lg"/>
            <a:tailEnd type="triangle" w="lg" len="lg"/>
          </a:ln>
        </p:spPr>
      </p:cxnSp>
      <p:sp>
        <p:nvSpPr>
          <p:cNvPr id="101" name="Shape 101"/>
          <p:cNvSpPr/>
          <p:nvPr/>
        </p:nvSpPr>
        <p:spPr>
          <a:xfrm flipH="1">
            <a:off x="64125" y="3139050"/>
            <a:ext cx="2121900" cy="829800"/>
          </a:xfrm>
          <a:prstGeom prst="wedgeEllipseCallout">
            <a:avLst>
              <a:gd name="adj1" fmla="val -20833"/>
              <a:gd name="adj2" fmla="val 62500"/>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dirty="0"/>
              <a:t>Requires 3rd party integration in Instagram</a:t>
            </a:r>
          </a:p>
        </p:txBody>
      </p:sp>
      <p:sp>
        <p:nvSpPr>
          <p:cNvPr id="102" name="Shape 102"/>
          <p:cNvSpPr/>
          <p:nvPr/>
        </p:nvSpPr>
        <p:spPr>
          <a:xfrm>
            <a:off x="5824675" y="1441100"/>
            <a:ext cx="918900" cy="829800"/>
          </a:xfrm>
          <a:prstGeom prst="rightBracket">
            <a:avLst>
              <a:gd name="adj" fmla="val 8333"/>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103" name="Shape 103"/>
          <p:cNvCxnSpPr>
            <a:stCxn id="102" idx="2"/>
            <a:endCxn id="104" idx="1"/>
          </p:cNvCxnSpPr>
          <p:nvPr/>
        </p:nvCxnSpPr>
        <p:spPr>
          <a:xfrm>
            <a:off x="6743575" y="1856000"/>
            <a:ext cx="610200" cy="3300"/>
          </a:xfrm>
          <a:prstGeom prst="straightConnector1">
            <a:avLst/>
          </a:prstGeom>
          <a:noFill/>
          <a:ln w="9525" cap="flat" cmpd="sng">
            <a:solidFill>
              <a:schemeClr val="dk2"/>
            </a:solidFill>
            <a:prstDash val="solid"/>
            <a:round/>
            <a:headEnd type="none" w="lg" len="lg"/>
            <a:tailEnd type="triangle" w="lg" len="lg"/>
          </a:ln>
        </p:spPr>
      </p:cxnSp>
      <p:sp>
        <p:nvSpPr>
          <p:cNvPr id="104" name="Shape 104"/>
          <p:cNvSpPr txBox="1"/>
          <p:nvPr/>
        </p:nvSpPr>
        <p:spPr>
          <a:xfrm>
            <a:off x="7353775" y="1603775"/>
            <a:ext cx="1390200" cy="510900"/>
          </a:xfrm>
          <a:prstGeom prst="rect">
            <a:avLst/>
          </a:prstGeom>
          <a:noFill/>
          <a:ln>
            <a:noFill/>
          </a:ln>
        </p:spPr>
        <p:txBody>
          <a:bodyPr wrap="square" lIns="91425" tIns="91425" rIns="91425" bIns="91425" anchor="t" anchorCtr="0">
            <a:noAutofit/>
          </a:bodyPr>
          <a:lstStyle/>
          <a:p>
            <a:pPr lvl="0">
              <a:spcBef>
                <a:spcPts val="0"/>
              </a:spcBef>
              <a:buNone/>
            </a:pPr>
            <a:r>
              <a:rPr lang="en" b="1" dirty="0"/>
              <a:t>What the user does</a:t>
            </a:r>
          </a:p>
        </p:txBody>
      </p:sp>
      <p:sp>
        <p:nvSpPr>
          <p:cNvPr id="105" name="Shape 105"/>
          <p:cNvSpPr txBox="1"/>
          <p:nvPr/>
        </p:nvSpPr>
        <p:spPr>
          <a:xfrm>
            <a:off x="7353775" y="2541300"/>
            <a:ext cx="1695900" cy="365700"/>
          </a:xfrm>
          <a:prstGeom prst="rect">
            <a:avLst/>
          </a:prstGeom>
          <a:noFill/>
          <a:ln>
            <a:noFill/>
          </a:ln>
        </p:spPr>
        <p:txBody>
          <a:bodyPr wrap="square" lIns="91425" tIns="91425" rIns="91425" bIns="91425" anchor="t" anchorCtr="0">
            <a:noAutofit/>
          </a:bodyPr>
          <a:lstStyle/>
          <a:p>
            <a:pPr lvl="0">
              <a:spcBef>
                <a:spcPts val="0"/>
              </a:spcBef>
              <a:buNone/>
            </a:pPr>
            <a:r>
              <a:rPr lang="en" b="1"/>
              <a:t>What we do</a:t>
            </a:r>
          </a:p>
        </p:txBody>
      </p:sp>
      <p:cxnSp>
        <p:nvCxnSpPr>
          <p:cNvPr id="106" name="Shape 106"/>
          <p:cNvCxnSpPr>
            <a:cxnSpLocks/>
            <a:stCxn id="93" idx="3"/>
            <a:endCxn id="105" idx="1"/>
          </p:cNvCxnSpPr>
          <p:nvPr/>
        </p:nvCxnSpPr>
        <p:spPr>
          <a:xfrm>
            <a:off x="5574575" y="2724150"/>
            <a:ext cx="1779300" cy="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5824675" y="3276075"/>
            <a:ext cx="918900" cy="743100"/>
          </a:xfrm>
          <a:prstGeom prst="rightBracket">
            <a:avLst>
              <a:gd name="adj" fmla="val 8333"/>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8" name="Shape 108"/>
          <p:cNvSpPr txBox="1"/>
          <p:nvPr/>
        </p:nvSpPr>
        <p:spPr>
          <a:xfrm>
            <a:off x="7353775" y="3464775"/>
            <a:ext cx="1695900" cy="365700"/>
          </a:xfrm>
          <a:prstGeom prst="rect">
            <a:avLst/>
          </a:prstGeom>
          <a:noFill/>
          <a:ln>
            <a:noFill/>
          </a:ln>
        </p:spPr>
        <p:txBody>
          <a:bodyPr wrap="square" lIns="91425" tIns="91425" rIns="91425" bIns="91425" anchor="t" anchorCtr="0">
            <a:noAutofit/>
          </a:bodyPr>
          <a:lstStyle/>
          <a:p>
            <a:pPr lvl="0" rtl="0">
              <a:spcBef>
                <a:spcPts val="0"/>
              </a:spcBef>
              <a:buNone/>
            </a:pPr>
            <a:r>
              <a:rPr lang="en" b="1" dirty="0"/>
              <a:t>What we get</a:t>
            </a:r>
          </a:p>
        </p:txBody>
      </p:sp>
      <p:cxnSp>
        <p:nvCxnSpPr>
          <p:cNvPr id="109" name="Shape 109"/>
          <p:cNvCxnSpPr>
            <a:cxnSpLocks/>
            <a:stCxn id="107" idx="2"/>
            <a:endCxn id="108" idx="1"/>
          </p:cNvCxnSpPr>
          <p:nvPr/>
        </p:nvCxnSpPr>
        <p:spPr>
          <a:xfrm>
            <a:off x="6743575" y="3647625"/>
            <a:ext cx="610200" cy="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8" grpId="0" animBg="1"/>
      <p:bldP spid="101" grpId="0" animBg="1"/>
      <p:bldP spid="102" grpId="0" animBg="1"/>
      <p:bldP spid="104" grpId="0"/>
      <p:bldP spid="105" grpId="0"/>
      <p:bldP spid="107" grpId="0" animBg="1"/>
      <p:bldP spid="1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a:spcBef>
                <a:spcPts val="0"/>
              </a:spcBef>
              <a:buNone/>
            </a:pPr>
            <a:r>
              <a:rPr lang="en" sz="3000" dirty="0"/>
              <a:t>Backend procedure </a:t>
            </a:r>
          </a:p>
        </p:txBody>
      </p:sp>
      <p:sp>
        <p:nvSpPr>
          <p:cNvPr id="115" name="Shape 115"/>
          <p:cNvSpPr txBox="1">
            <a:spLocks noGrp="1"/>
          </p:cNvSpPr>
          <p:nvPr>
            <p:ph type="body" idx="1"/>
          </p:nvPr>
        </p:nvSpPr>
        <p:spPr>
          <a:xfrm>
            <a:off x="311700" y="1000075"/>
            <a:ext cx="8520600" cy="3927600"/>
          </a:xfrm>
          <a:prstGeom prst="rect">
            <a:avLst/>
          </a:prstGeom>
        </p:spPr>
        <p:txBody>
          <a:bodyPr wrap="square" lIns="91425" tIns="91425" rIns="91425" bIns="91425" anchor="t" anchorCtr="0">
            <a:noAutofit/>
          </a:bodyPr>
          <a:lstStyle/>
          <a:p>
            <a:pPr lvl="0">
              <a:spcBef>
                <a:spcPts val="0"/>
              </a:spcBef>
              <a:buNone/>
            </a:pPr>
            <a:r>
              <a:rPr lang="en" sz="1700" dirty="0"/>
              <a:t>Train a neural network to learn the series of transformations</a:t>
            </a:r>
          </a:p>
          <a:p>
            <a:pPr lvl="0">
              <a:spcBef>
                <a:spcPts val="0"/>
              </a:spcBef>
              <a:buNone/>
            </a:pPr>
            <a:r>
              <a:rPr lang="en" sz="1700" dirty="0"/>
              <a:t>Save the model along with its weights, and share it with apps like Instagram</a:t>
            </a:r>
          </a:p>
          <a:p>
            <a:pPr lvl="0">
              <a:spcBef>
                <a:spcPts val="0"/>
              </a:spcBef>
              <a:buNone/>
            </a:pPr>
            <a:r>
              <a:rPr lang="en" sz="1700" dirty="0"/>
              <a:t>So, what’s the problem</a:t>
            </a:r>
          </a:p>
          <a:p>
            <a:pPr marL="457200" lvl="0" indent="-336550" rtl="0">
              <a:spcBef>
                <a:spcPts val="0"/>
              </a:spcBef>
              <a:buSzPts val="1700"/>
              <a:buChar char="-"/>
            </a:pPr>
            <a:r>
              <a:rPr lang="en" sz="1700" dirty="0"/>
              <a:t>User uploads one image, but neural network needs more than one to be trained</a:t>
            </a:r>
          </a:p>
          <a:p>
            <a:pPr lvl="0" rtl="0">
              <a:spcBef>
                <a:spcPts val="0"/>
              </a:spcBef>
              <a:buNone/>
            </a:pPr>
            <a:r>
              <a:rPr lang="en" sz="1700" dirty="0"/>
              <a:t>Two possible solutions</a:t>
            </a:r>
          </a:p>
          <a:p>
            <a:pPr marL="457200" lvl="0" indent="-336550" rtl="0">
              <a:spcBef>
                <a:spcPts val="0"/>
              </a:spcBef>
              <a:spcAft>
                <a:spcPts val="0"/>
              </a:spcAft>
              <a:buSzPts val="1700"/>
              <a:buAutoNum type="arabicPeriod"/>
            </a:pPr>
            <a:r>
              <a:rPr lang="en" sz="1700" dirty="0"/>
              <a:t>Apply same transformations to 1000s of random images from the internet</a:t>
            </a:r>
          </a:p>
          <a:p>
            <a:pPr marL="457200" lvl="0" indent="-336550" rtl="0">
              <a:spcBef>
                <a:spcPts val="0"/>
              </a:spcBef>
              <a:buSzPts val="1700"/>
              <a:buAutoNum type="arabicPeriod"/>
            </a:pPr>
            <a:r>
              <a:rPr lang="en" sz="1700" dirty="0"/>
              <a:t>Apply same transformations on a synthetic/dummy data set that is representative of all combination of pixel values</a:t>
            </a:r>
          </a:p>
          <a:p>
            <a:pPr lvl="0" rtl="0">
              <a:spcBef>
                <a:spcPts val="0"/>
              </a:spcBef>
              <a:buNone/>
            </a:pPr>
            <a:r>
              <a:rPr lang="en" sz="1700" dirty="0"/>
              <a:t>We compared both of these methods to see which one performs better</a:t>
            </a:r>
          </a:p>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5900"/>
            <a:ext cx="8520600" cy="572700"/>
          </a:xfrm>
          <a:prstGeom prst="rect">
            <a:avLst/>
          </a:prstGeom>
        </p:spPr>
        <p:txBody>
          <a:bodyPr wrap="square" lIns="91425" tIns="91425" rIns="91425" bIns="91425" anchor="t" anchorCtr="0">
            <a:noAutofit/>
          </a:bodyPr>
          <a:lstStyle/>
          <a:p>
            <a:pPr lvl="0">
              <a:spcBef>
                <a:spcPts val="0"/>
              </a:spcBef>
              <a:buNone/>
            </a:pPr>
            <a:r>
              <a:rPr lang="en-US" sz="3000" dirty="0"/>
              <a:t>What are Image Filters?</a:t>
            </a:r>
            <a:endParaRPr lang="en" sz="3000" dirty="0"/>
          </a:p>
        </p:txBody>
      </p:sp>
      <p:sp>
        <p:nvSpPr>
          <p:cNvPr id="121" name="Shape 121"/>
          <p:cNvSpPr txBox="1">
            <a:spLocks noGrp="1"/>
          </p:cNvSpPr>
          <p:nvPr>
            <p:ph type="body" idx="1"/>
          </p:nvPr>
        </p:nvSpPr>
        <p:spPr>
          <a:xfrm>
            <a:off x="311700" y="549150"/>
            <a:ext cx="8520600" cy="3416400"/>
          </a:xfrm>
          <a:prstGeom prst="rect">
            <a:avLst/>
          </a:prstGeom>
        </p:spPr>
        <p:txBody>
          <a:bodyPr wrap="square" lIns="91425" tIns="91425" rIns="91425" bIns="91425" anchor="t" anchorCtr="0">
            <a:noAutofit/>
          </a:bodyPr>
          <a:lstStyle/>
          <a:p>
            <a:pPr lvl="0">
              <a:spcBef>
                <a:spcPts val="0"/>
              </a:spcBef>
              <a:buNone/>
            </a:pPr>
            <a:r>
              <a:rPr lang="en" sz="1500" dirty="0"/>
              <a:t>Instagram filters are non-linear transformations on pixels in an image</a:t>
            </a:r>
          </a:p>
          <a:p>
            <a:pPr lvl="0">
              <a:spcBef>
                <a:spcPts val="0"/>
              </a:spcBef>
              <a:buNone/>
            </a:pPr>
            <a:r>
              <a:rPr lang="en" sz="1500" dirty="0"/>
              <a:t>Transformation of a pixel depends on,</a:t>
            </a:r>
          </a:p>
          <a:p>
            <a:pPr marL="457200" lvl="0" indent="-323850" rtl="0">
              <a:spcBef>
                <a:spcPts val="0"/>
              </a:spcBef>
              <a:spcAft>
                <a:spcPts val="0"/>
              </a:spcAft>
              <a:buSzPts val="1500"/>
              <a:buChar char="-"/>
            </a:pPr>
            <a:r>
              <a:rPr lang="en" sz="1500" dirty="0"/>
              <a:t>Values of R, G, and B components</a:t>
            </a:r>
          </a:p>
          <a:p>
            <a:pPr marL="457200" lvl="0" indent="-323850" rtl="0">
              <a:spcBef>
                <a:spcPts val="0"/>
              </a:spcBef>
              <a:buSzPts val="1500"/>
              <a:buChar char="-"/>
            </a:pPr>
            <a:r>
              <a:rPr lang="en" sz="1500" dirty="0"/>
              <a:t>Relative position of pixel in the image</a:t>
            </a:r>
          </a:p>
          <a:p>
            <a:pPr lvl="0" rtl="0">
              <a:spcBef>
                <a:spcPts val="0"/>
              </a:spcBef>
              <a:buNone/>
            </a:pPr>
            <a:r>
              <a:rPr lang="en" sz="1500" dirty="0"/>
              <a:t>Transformation is independent of neighboring pixel values</a:t>
            </a:r>
          </a:p>
          <a:p>
            <a:pPr lvl="0">
              <a:spcBef>
                <a:spcPts val="0"/>
              </a:spcBef>
              <a:buNone/>
            </a:pPr>
            <a:r>
              <a:rPr lang="en" sz="1500" dirty="0"/>
              <a:t>Transformation can be thought of as a non-linear function of R, G, B values of the pixel, and X and Y values for the relative position</a:t>
            </a:r>
          </a:p>
          <a:p>
            <a:pPr lvl="0">
              <a:spcBef>
                <a:spcPts val="0"/>
              </a:spcBef>
              <a:buNone/>
            </a:pPr>
            <a:r>
              <a:rPr lang="en" sz="1500" dirty="0"/>
              <a:t>Our goal is to approximate this function using neural network</a:t>
            </a:r>
          </a:p>
          <a:p>
            <a:pPr lvl="0">
              <a:spcBef>
                <a:spcPts val="0"/>
              </a:spcBef>
              <a:buNone/>
            </a:pPr>
            <a:endParaRPr dirty="0"/>
          </a:p>
        </p:txBody>
      </p:sp>
      <p:pic>
        <p:nvPicPr>
          <p:cNvPr id="122" name="Shape 122"/>
          <p:cNvPicPr preferRelativeResize="0"/>
          <p:nvPr/>
        </p:nvPicPr>
        <p:blipFill>
          <a:blip r:embed="rId3">
            <a:alphaModFix/>
          </a:blip>
          <a:stretch>
            <a:fillRect/>
          </a:stretch>
        </p:blipFill>
        <p:spPr>
          <a:xfrm>
            <a:off x="1332000" y="3854925"/>
            <a:ext cx="6632400" cy="1126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187850"/>
            <a:ext cx="8520600" cy="572700"/>
          </a:xfrm>
          <a:prstGeom prst="rect">
            <a:avLst/>
          </a:prstGeom>
        </p:spPr>
        <p:txBody>
          <a:bodyPr wrap="square" lIns="91425" tIns="91425" rIns="91425" bIns="91425" anchor="t" anchorCtr="0">
            <a:noAutofit/>
          </a:bodyPr>
          <a:lstStyle/>
          <a:p>
            <a:pPr lvl="0">
              <a:spcBef>
                <a:spcPts val="0"/>
              </a:spcBef>
              <a:buNone/>
            </a:pPr>
            <a:r>
              <a:rPr lang="en" sz="3000" dirty="0"/>
              <a:t>Methodology</a:t>
            </a:r>
          </a:p>
        </p:txBody>
      </p:sp>
      <p:sp>
        <p:nvSpPr>
          <p:cNvPr id="128" name="Shape 128"/>
          <p:cNvSpPr txBox="1">
            <a:spLocks noGrp="1"/>
          </p:cNvSpPr>
          <p:nvPr>
            <p:ph type="body" idx="1"/>
          </p:nvPr>
        </p:nvSpPr>
        <p:spPr>
          <a:xfrm>
            <a:off x="311700" y="935900"/>
            <a:ext cx="8520600" cy="3416400"/>
          </a:xfrm>
          <a:prstGeom prst="rect">
            <a:avLst/>
          </a:prstGeom>
        </p:spPr>
        <p:txBody>
          <a:bodyPr wrap="square" lIns="91425" tIns="91425" rIns="91425" bIns="91425" anchor="t" anchorCtr="0">
            <a:noAutofit/>
          </a:bodyPr>
          <a:lstStyle/>
          <a:p>
            <a:pPr lvl="0">
              <a:spcBef>
                <a:spcPts val="0"/>
              </a:spcBef>
              <a:buNone/>
            </a:pPr>
            <a:r>
              <a:rPr lang="en" dirty="0"/>
              <a:t>Model architecture - Neural network with 2 fully-connected hidden layers</a:t>
            </a:r>
          </a:p>
          <a:p>
            <a:pPr lvl="0">
              <a:spcBef>
                <a:spcPts val="0"/>
              </a:spcBef>
              <a:buNone/>
            </a:pPr>
            <a:r>
              <a:rPr lang="en" b="1" dirty="0"/>
              <a:t>Input</a:t>
            </a:r>
            <a:r>
              <a:rPr lang="en" dirty="0"/>
              <a:t> - R, G, and B value, &amp; relative X and Y position of pixel (between 0 and 1)</a:t>
            </a:r>
          </a:p>
          <a:p>
            <a:pPr lvl="0">
              <a:spcBef>
                <a:spcPts val="0"/>
              </a:spcBef>
              <a:buNone/>
            </a:pPr>
            <a:r>
              <a:rPr lang="en" dirty="0"/>
              <a:t>NN takes in one pixel at a time</a:t>
            </a:r>
          </a:p>
          <a:p>
            <a:pPr lvl="0">
              <a:spcBef>
                <a:spcPts val="0"/>
              </a:spcBef>
              <a:buNone/>
            </a:pPr>
            <a:r>
              <a:rPr lang="en" b="1" dirty="0"/>
              <a:t>Output</a:t>
            </a:r>
            <a:r>
              <a:rPr lang="en" dirty="0"/>
              <a:t> - Transformed (filtered) R, G, and B values of pixel </a:t>
            </a:r>
          </a:p>
          <a:p>
            <a:pPr lvl="0">
              <a:spcBef>
                <a:spcPts val="0"/>
              </a:spcBef>
              <a:buNone/>
            </a:pPr>
            <a:r>
              <a:rPr lang="en" dirty="0"/>
              <a:t>Essentially, neural network learns the filter</a:t>
            </a:r>
          </a:p>
          <a:p>
            <a:pPr lvl="0">
              <a:spcBef>
                <a:spcPts val="0"/>
              </a:spcBef>
              <a:buNone/>
            </a:pPr>
            <a:r>
              <a:rPr lang="en" dirty="0"/>
              <a:t>You pass an image to it, and it outputs the filtered version</a:t>
            </a:r>
          </a:p>
          <a:p>
            <a:pPr lvl="0">
              <a:spcBef>
                <a:spcPts val="0"/>
              </a:spcBef>
              <a:buNone/>
            </a:pPr>
            <a:endParaRPr dirty="0"/>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1468</TotalTime>
  <Words>920</Words>
  <Application>Microsoft Office PowerPoint</Application>
  <PresentationFormat>On-screen Show (16:9)</PresentationFormat>
  <Paragraphs>104</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Creating shareable Instagram-like Image Filters</vt:lpstr>
      <vt:lpstr>Introduction</vt:lpstr>
      <vt:lpstr>PowerPoint Presentation</vt:lpstr>
      <vt:lpstr>Concept</vt:lpstr>
      <vt:lpstr>Concept</vt:lpstr>
      <vt:lpstr>Concept</vt:lpstr>
      <vt:lpstr>Backend procedure </vt:lpstr>
      <vt:lpstr>What are Image Filters?</vt:lpstr>
      <vt:lpstr>Methodology</vt:lpstr>
      <vt:lpstr>Methodology</vt:lpstr>
      <vt:lpstr>Results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shareable Instagram-like Image Filters</dc:title>
  <cp:lastModifiedBy>Varun Agarwal</cp:lastModifiedBy>
  <cp:revision>1</cp:revision>
  <dcterms:modified xsi:type="dcterms:W3CDTF">2018-03-08T19:34:01Z</dcterms:modified>
</cp:coreProperties>
</file>