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1" r:id="rId2"/>
  </p:sldMasterIdLst>
  <p:sldIdLst>
    <p:sldId id="256" r:id="rId3"/>
    <p:sldId id="261" r:id="rId4"/>
    <p:sldId id="257" r:id="rId5"/>
    <p:sldId id="270" r:id="rId6"/>
    <p:sldId id="271" r:id="rId7"/>
    <p:sldId id="258" r:id="rId8"/>
    <p:sldId id="259" r:id="rId9"/>
    <p:sldId id="269" r:id="rId10"/>
    <p:sldId id="260" r:id="rId11"/>
    <p:sldId id="262" r:id="rId12"/>
    <p:sldId id="263" r:id="rId13"/>
    <p:sldId id="264" r:id="rId14"/>
    <p:sldId id="265" r:id="rId15"/>
    <p:sldId id="266" r:id="rId16"/>
    <p:sldId id="268" r:id="rId17"/>
    <p:sldId id="267" r:id="rId18"/>
    <p:sldId id="273"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701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133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319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5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1188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8034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29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4012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7424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4488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858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8607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6205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1002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961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2694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4118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911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7578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241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32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887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48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165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396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763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5079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10/21/2018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575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8A87A34-81AB-432B-8DAE-1953F412C126}" type="datetimeFigureOut">
              <a:rPr lang="en-US" smtClean="0"/>
              <a:pPr/>
              <a:t>10/21/2018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758396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6007241"/>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Smart Street light</a:t>
            </a:r>
            <a:endParaRPr lang="en-IN" dirty="0"/>
          </a:p>
        </p:txBody>
      </p:sp>
      <p:sp>
        <p:nvSpPr>
          <p:cNvPr id="3" name="Subtitle 2"/>
          <p:cNvSpPr>
            <a:spLocks noGrp="1"/>
          </p:cNvSpPr>
          <p:nvPr>
            <p:ph type="subTitle" idx="1"/>
          </p:nvPr>
        </p:nvSpPr>
        <p:spPr>
          <a:xfrm>
            <a:off x="2277374" y="3579963"/>
            <a:ext cx="8390625" cy="2018580"/>
          </a:xfrm>
        </p:spPr>
        <p:txBody>
          <a:bodyPr>
            <a:normAutofit/>
          </a:bodyPr>
          <a:lstStyle/>
          <a:p>
            <a:endParaRPr lang="en-IN" dirty="0" smtClean="0"/>
          </a:p>
          <a:p>
            <a:r>
              <a:rPr lang="en-IN" dirty="0" smtClean="0"/>
              <a:t>By:</a:t>
            </a:r>
          </a:p>
          <a:p>
            <a:r>
              <a:rPr lang="en-IN" dirty="0" smtClean="0"/>
              <a:t>Varun </a:t>
            </a:r>
            <a:r>
              <a:rPr lang="en-IN" dirty="0" err="1" smtClean="0"/>
              <a:t>ahuja</a:t>
            </a:r>
            <a:endParaRPr lang="en-IN" dirty="0" smtClean="0"/>
          </a:p>
          <a:p>
            <a:r>
              <a:rPr lang="en-IN" dirty="0" smtClean="0"/>
              <a:t>15csu254</a:t>
            </a:r>
            <a:endParaRPr lang="en-IN" dirty="0"/>
          </a:p>
        </p:txBody>
      </p:sp>
    </p:spTree>
    <p:extLst>
      <p:ext uri="{BB962C8B-B14F-4D97-AF65-F5344CB8AC3E}">
        <p14:creationId xmlns:p14="http://schemas.microsoft.com/office/powerpoint/2010/main" val="167231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IN" dirty="0"/>
          </a:p>
        </p:txBody>
      </p:sp>
      <p:sp>
        <p:nvSpPr>
          <p:cNvPr id="3" name="Content Placeholder 2"/>
          <p:cNvSpPr>
            <a:spLocks noGrp="1"/>
          </p:cNvSpPr>
          <p:nvPr>
            <p:ph idx="1"/>
          </p:nvPr>
        </p:nvSpPr>
        <p:spPr/>
        <p:txBody>
          <a:bodyPr/>
          <a:lstStyle/>
          <a:p>
            <a:pPr marL="0" indent="0">
              <a:buNone/>
            </a:pPr>
            <a:r>
              <a:rPr lang="en-IN" b="1" dirty="0" smtClean="0"/>
              <a:t>Wireless module for the street light controlling:</a:t>
            </a:r>
          </a:p>
          <a:p>
            <a:r>
              <a:rPr lang="en-IN" dirty="0" smtClean="0"/>
              <a:t>The main aim is to control and maintain the street light using wireless connection. This includes the wireless module </a:t>
            </a:r>
            <a:r>
              <a:rPr lang="en-IN" dirty="0" err="1" smtClean="0"/>
              <a:t>thet</a:t>
            </a:r>
            <a:r>
              <a:rPr lang="en-IN" dirty="0" smtClean="0"/>
              <a:t> will send and receive information accordingly. This wireless module is attached to the Arduino as well as to the street light. </a:t>
            </a:r>
            <a:endParaRPr lang="en-IN" dirty="0"/>
          </a:p>
        </p:txBody>
      </p:sp>
    </p:spTree>
    <p:extLst>
      <p:ext uri="{BB962C8B-B14F-4D97-AF65-F5344CB8AC3E}">
        <p14:creationId xmlns:p14="http://schemas.microsoft.com/office/powerpoint/2010/main" val="34621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IN" dirty="0"/>
          </a:p>
        </p:txBody>
      </p:sp>
      <p:sp>
        <p:nvSpPr>
          <p:cNvPr id="3" name="Content Placeholder 2"/>
          <p:cNvSpPr>
            <a:spLocks noGrp="1"/>
          </p:cNvSpPr>
          <p:nvPr>
            <p:ph idx="1"/>
          </p:nvPr>
        </p:nvSpPr>
        <p:spPr/>
        <p:txBody>
          <a:bodyPr/>
          <a:lstStyle/>
          <a:p>
            <a:pPr marL="0" indent="0">
              <a:buNone/>
            </a:pPr>
            <a:r>
              <a:rPr lang="en-IN" b="1" dirty="0"/>
              <a:t>Optimisation of a standalone street light system with consideration of lighting control. </a:t>
            </a:r>
            <a:endParaRPr lang="en-IN" dirty="0" smtClean="0"/>
          </a:p>
          <a:p>
            <a:r>
              <a:rPr lang="en-IN" dirty="0" smtClean="0"/>
              <a:t>To implement the use of bunch of LED lights to ensure proper brightness. All the lights are provided with the same LEDs and an array of lights attached in a linear manner.</a:t>
            </a:r>
          </a:p>
        </p:txBody>
      </p:sp>
    </p:spTree>
    <p:extLst>
      <p:ext uri="{BB962C8B-B14F-4D97-AF65-F5344CB8AC3E}">
        <p14:creationId xmlns:p14="http://schemas.microsoft.com/office/powerpoint/2010/main" val="2432385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IN" dirty="0"/>
          </a:p>
        </p:txBody>
      </p:sp>
      <p:sp>
        <p:nvSpPr>
          <p:cNvPr id="3" name="Content Placeholder 2"/>
          <p:cNvSpPr>
            <a:spLocks noGrp="1"/>
          </p:cNvSpPr>
          <p:nvPr>
            <p:ph idx="1"/>
          </p:nvPr>
        </p:nvSpPr>
        <p:spPr/>
        <p:txBody>
          <a:bodyPr/>
          <a:lstStyle/>
          <a:p>
            <a:pPr marL="0" indent="0">
              <a:buNone/>
            </a:pPr>
            <a:r>
              <a:rPr lang="en-IN" b="1" dirty="0" smtClean="0"/>
              <a:t>To identify the darkness</a:t>
            </a:r>
          </a:p>
          <a:p>
            <a:r>
              <a:rPr lang="en-IN" dirty="0" smtClean="0"/>
              <a:t>Using the LDR sensors we detect whether there is night or not. LDR sensors will detect the intensity of the light outside and send the appropriate values to the Arduino to further turn on the system. This is the initial step for this system.</a:t>
            </a:r>
          </a:p>
        </p:txBody>
      </p:sp>
    </p:spTree>
    <p:extLst>
      <p:ext uri="{BB962C8B-B14F-4D97-AF65-F5344CB8AC3E}">
        <p14:creationId xmlns:p14="http://schemas.microsoft.com/office/powerpoint/2010/main" val="264677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IN" dirty="0"/>
          </a:p>
        </p:txBody>
      </p:sp>
      <p:sp>
        <p:nvSpPr>
          <p:cNvPr id="3" name="Content Placeholder 2"/>
          <p:cNvSpPr>
            <a:spLocks noGrp="1"/>
          </p:cNvSpPr>
          <p:nvPr>
            <p:ph idx="1"/>
          </p:nvPr>
        </p:nvSpPr>
        <p:spPr/>
        <p:txBody>
          <a:bodyPr/>
          <a:lstStyle/>
          <a:p>
            <a:pPr marL="0" indent="0">
              <a:buNone/>
            </a:pPr>
            <a:r>
              <a:rPr lang="en-IN" b="1" dirty="0" smtClean="0"/>
              <a:t>Detect the upcoming obstacles</a:t>
            </a:r>
          </a:p>
          <a:p>
            <a:r>
              <a:rPr lang="en-IN" dirty="0" smtClean="0"/>
              <a:t>Use Ultrasonic sensors to detect if there is any obstacle coming in the range of the street light or not. The basic distance is set and accordingly system will check for the obstacle and ask the system to perform further functions.</a:t>
            </a:r>
            <a:endParaRPr lang="en-IN" dirty="0"/>
          </a:p>
        </p:txBody>
      </p:sp>
    </p:spTree>
    <p:extLst>
      <p:ext uri="{BB962C8B-B14F-4D97-AF65-F5344CB8AC3E}">
        <p14:creationId xmlns:p14="http://schemas.microsoft.com/office/powerpoint/2010/main" val="172181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IN" dirty="0"/>
          </a:p>
        </p:txBody>
      </p:sp>
      <p:sp>
        <p:nvSpPr>
          <p:cNvPr id="3" name="Content Placeholder 2"/>
          <p:cNvSpPr>
            <a:spLocks noGrp="1"/>
          </p:cNvSpPr>
          <p:nvPr>
            <p:ph idx="1"/>
          </p:nvPr>
        </p:nvSpPr>
        <p:spPr/>
        <p:txBody>
          <a:bodyPr/>
          <a:lstStyle/>
          <a:p>
            <a:pPr marL="0" indent="0">
              <a:buNone/>
            </a:pPr>
            <a:r>
              <a:rPr lang="en-IN" b="1" dirty="0" smtClean="0"/>
              <a:t>Control the intensity of Street lights</a:t>
            </a:r>
          </a:p>
          <a:p>
            <a:r>
              <a:rPr lang="en-IN" dirty="0" smtClean="0"/>
              <a:t>System will increase the intensity of street light according to the obstacle coming in it’s range. To avoid the wastage of the energy this can be the best option.</a:t>
            </a:r>
            <a:endParaRPr lang="en-IN" dirty="0"/>
          </a:p>
        </p:txBody>
      </p:sp>
    </p:spTree>
    <p:extLst>
      <p:ext uri="{BB962C8B-B14F-4D97-AF65-F5344CB8AC3E}">
        <p14:creationId xmlns:p14="http://schemas.microsoft.com/office/powerpoint/2010/main" val="248271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Softwares</a:t>
            </a:r>
            <a:r>
              <a:rPr lang="en-IN" dirty="0" smtClean="0"/>
              <a:t> Used</a:t>
            </a:r>
            <a:endParaRPr lang="en-IN" dirty="0"/>
          </a:p>
        </p:txBody>
      </p:sp>
      <p:sp>
        <p:nvSpPr>
          <p:cNvPr id="3" name="Content Placeholder 2"/>
          <p:cNvSpPr>
            <a:spLocks noGrp="1"/>
          </p:cNvSpPr>
          <p:nvPr>
            <p:ph idx="1"/>
          </p:nvPr>
        </p:nvSpPr>
        <p:spPr/>
        <p:txBody>
          <a:bodyPr/>
          <a:lstStyle/>
          <a:p>
            <a:pPr marL="0" indent="0">
              <a:buNone/>
            </a:pPr>
            <a:r>
              <a:rPr lang="en-IN" b="1" dirty="0" smtClean="0"/>
              <a:t>Arduino</a:t>
            </a:r>
          </a:p>
          <a:p>
            <a:r>
              <a:rPr lang="en-IN" dirty="0" smtClean="0"/>
              <a:t>Software used to connect hardware(</a:t>
            </a:r>
            <a:r>
              <a:rPr lang="en-IN" dirty="0" err="1" smtClean="0"/>
              <a:t>arduino</a:t>
            </a:r>
            <a:r>
              <a:rPr lang="en-IN" dirty="0" smtClean="0"/>
              <a:t>) to the computer so as to control the system.</a:t>
            </a:r>
          </a:p>
          <a:p>
            <a:pPr marL="0" indent="0">
              <a:buNone/>
            </a:pPr>
            <a:r>
              <a:rPr lang="en-IN" b="1" dirty="0" err="1" smtClean="0"/>
              <a:t>Thingspeak</a:t>
            </a:r>
            <a:endParaRPr lang="en-IN" b="1" dirty="0" smtClean="0"/>
          </a:p>
          <a:p>
            <a:r>
              <a:rPr lang="en-IN" dirty="0" smtClean="0"/>
              <a:t>This is to send the data from Arduino to the internet using the </a:t>
            </a:r>
            <a:r>
              <a:rPr lang="en-IN" dirty="0" err="1" smtClean="0"/>
              <a:t>wifi</a:t>
            </a:r>
            <a:r>
              <a:rPr lang="en-IN" dirty="0" smtClean="0"/>
              <a:t> module so that the data can be used for further functionality.</a:t>
            </a:r>
            <a:endParaRPr lang="en-IN" dirty="0"/>
          </a:p>
        </p:txBody>
      </p:sp>
    </p:spTree>
    <p:extLst>
      <p:ext uri="{BB962C8B-B14F-4D97-AF65-F5344CB8AC3E}">
        <p14:creationId xmlns:p14="http://schemas.microsoft.com/office/powerpoint/2010/main" val="120766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else can be done</a:t>
            </a:r>
            <a:endParaRPr lang="en-IN" dirty="0"/>
          </a:p>
        </p:txBody>
      </p:sp>
      <p:sp>
        <p:nvSpPr>
          <p:cNvPr id="3" name="Content Placeholder 2"/>
          <p:cNvSpPr>
            <a:spLocks noGrp="1"/>
          </p:cNvSpPr>
          <p:nvPr>
            <p:ph idx="1"/>
          </p:nvPr>
        </p:nvSpPr>
        <p:spPr/>
        <p:txBody>
          <a:bodyPr/>
          <a:lstStyle/>
          <a:p>
            <a:pPr marL="0" indent="0">
              <a:buNone/>
            </a:pPr>
            <a:r>
              <a:rPr lang="en-IN" b="1" dirty="0" smtClean="0"/>
              <a:t>Use of Solar system so as to save more energy</a:t>
            </a:r>
          </a:p>
          <a:p>
            <a:r>
              <a:rPr lang="en-IN" dirty="0" smtClean="0"/>
              <a:t>Implement the use of solar cells along with LDR sensor on the top of the street lights. Installation of solar cells will help us to save more energy but this will increase the cost of the system and also needs proper maintenance.</a:t>
            </a:r>
            <a:endParaRPr lang="en-IN" dirty="0"/>
          </a:p>
        </p:txBody>
      </p:sp>
    </p:spTree>
    <p:extLst>
      <p:ext uri="{BB962C8B-B14F-4D97-AF65-F5344CB8AC3E}">
        <p14:creationId xmlns:p14="http://schemas.microsoft.com/office/powerpoint/2010/main" val="114161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3869268" y="786470"/>
            <a:ext cx="7315200" cy="5120640"/>
          </a:xfrm>
        </p:spPr>
        <p:txBody>
          <a:bodyPr>
            <a:normAutofit fontScale="92500" lnSpcReduction="20000"/>
          </a:bodyPr>
          <a:lstStyle/>
          <a:p>
            <a:r>
              <a:rPr lang="en-IN" b="1" dirty="0"/>
              <a:t>1).</a:t>
            </a:r>
            <a:r>
              <a:rPr lang="en-IN" dirty="0"/>
              <a:t> </a:t>
            </a:r>
            <a:r>
              <a:rPr lang="en-IN" b="1" dirty="0"/>
              <a:t>IOT BASED DYNAMIC CONTROL OF STREET LIGHTS FOR SMART CITY </a:t>
            </a:r>
            <a:endParaRPr lang="en-IN" dirty="0"/>
          </a:p>
          <a:p>
            <a:pPr marL="0" indent="0">
              <a:buNone/>
            </a:pPr>
            <a:r>
              <a:rPr lang="en-IN" dirty="0" smtClean="0"/>
              <a:t>1Snehal </a:t>
            </a:r>
            <a:r>
              <a:rPr lang="en-IN" dirty="0" err="1"/>
              <a:t>Bhosale</a:t>
            </a:r>
            <a:r>
              <a:rPr lang="en-IN" dirty="0"/>
              <a:t> ,2Komal </a:t>
            </a:r>
            <a:r>
              <a:rPr lang="en-IN" dirty="0" err="1"/>
              <a:t>Gaware</a:t>
            </a:r>
            <a:r>
              <a:rPr lang="en-IN" dirty="0"/>
              <a:t> ,3Pradnya </a:t>
            </a:r>
            <a:r>
              <a:rPr lang="en-IN" dirty="0" err="1"/>
              <a:t>Phalke</a:t>
            </a:r>
            <a:r>
              <a:rPr lang="en-IN" dirty="0"/>
              <a:t> ,4Dipali </a:t>
            </a:r>
            <a:r>
              <a:rPr lang="en-IN" dirty="0" err="1"/>
              <a:t>Wadekar</a:t>
            </a:r>
            <a:r>
              <a:rPr lang="en-IN" dirty="0"/>
              <a:t>, 5Pallavi </a:t>
            </a:r>
            <a:r>
              <a:rPr lang="en-IN" dirty="0" err="1"/>
              <a:t>Ahire</a:t>
            </a:r>
            <a:r>
              <a:rPr lang="en-IN" dirty="0"/>
              <a:t> </a:t>
            </a:r>
          </a:p>
          <a:p>
            <a:pPr marL="0" indent="0">
              <a:buNone/>
            </a:pPr>
            <a:r>
              <a:rPr lang="en-IN" dirty="0"/>
              <a:t>1234Student, Dept. of Information Technology, </a:t>
            </a:r>
            <a:r>
              <a:rPr lang="en-IN" dirty="0" err="1"/>
              <a:t>Sinhgad</a:t>
            </a:r>
            <a:r>
              <a:rPr lang="en-IN" dirty="0"/>
              <a:t> Institute of Technology, </a:t>
            </a:r>
            <a:r>
              <a:rPr lang="en-IN" dirty="0" err="1"/>
              <a:t>Lonavala</a:t>
            </a:r>
            <a:r>
              <a:rPr lang="en-IN" dirty="0"/>
              <a:t>, Maharashtra, India </a:t>
            </a:r>
          </a:p>
          <a:p>
            <a:pPr marL="0" indent="0">
              <a:buNone/>
            </a:pPr>
            <a:r>
              <a:rPr lang="en-IN" dirty="0"/>
              <a:t>5Professor, Dept. of Information Technology, </a:t>
            </a:r>
            <a:r>
              <a:rPr lang="en-IN" dirty="0" err="1"/>
              <a:t>Sinhgad</a:t>
            </a:r>
            <a:r>
              <a:rPr lang="en-IN" dirty="0"/>
              <a:t> Institute of Technology, </a:t>
            </a:r>
            <a:r>
              <a:rPr lang="en-IN" dirty="0" err="1"/>
              <a:t>Lonavala</a:t>
            </a:r>
            <a:r>
              <a:rPr lang="en-IN" dirty="0"/>
              <a:t>, Maharashtra, India</a:t>
            </a:r>
          </a:p>
          <a:p>
            <a:pPr marL="0" indent="0">
              <a:buNone/>
            </a:pPr>
            <a:r>
              <a:rPr lang="en-IN" dirty="0"/>
              <a:t> </a:t>
            </a:r>
            <a:r>
              <a:rPr lang="en-IN" b="1" dirty="0"/>
              <a:t>Volume: 04 Issue: 05 | May -</a:t>
            </a:r>
            <a:r>
              <a:rPr lang="en-IN" b="1" dirty="0" smtClean="0"/>
              <a:t>2017</a:t>
            </a:r>
          </a:p>
          <a:p>
            <a:pPr marL="0" indent="0">
              <a:buNone/>
            </a:pPr>
            <a:endParaRPr lang="en-IN" dirty="0"/>
          </a:p>
          <a:p>
            <a:r>
              <a:rPr lang="en-IN" b="1" dirty="0"/>
              <a:t>2). Smart Lighting in Street Lights Based On IOT</a:t>
            </a:r>
            <a:endParaRPr lang="en-IN" dirty="0"/>
          </a:p>
          <a:p>
            <a:pPr marL="0" indent="0">
              <a:buNone/>
            </a:pPr>
            <a:r>
              <a:rPr lang="en-IN" dirty="0" err="1" smtClean="0"/>
              <a:t>Tanuja</a:t>
            </a:r>
            <a:r>
              <a:rPr lang="en-IN" dirty="0" smtClean="0"/>
              <a:t> </a:t>
            </a:r>
            <a:r>
              <a:rPr lang="en-IN" dirty="0"/>
              <a:t>Magar1, </a:t>
            </a:r>
            <a:r>
              <a:rPr lang="en-IN" dirty="0" err="1"/>
              <a:t>Arti</a:t>
            </a:r>
            <a:r>
              <a:rPr lang="en-IN" dirty="0"/>
              <a:t> Babar2, </a:t>
            </a:r>
            <a:r>
              <a:rPr lang="en-IN" dirty="0" err="1"/>
              <a:t>Supriya</a:t>
            </a:r>
            <a:r>
              <a:rPr lang="en-IN" dirty="0"/>
              <a:t> Ghatshile3, </a:t>
            </a:r>
            <a:r>
              <a:rPr lang="en-IN" dirty="0" err="1"/>
              <a:t>Pragati</a:t>
            </a:r>
            <a:r>
              <a:rPr lang="en-IN" dirty="0"/>
              <a:t> </a:t>
            </a:r>
            <a:r>
              <a:rPr lang="en-IN" dirty="0" smtClean="0"/>
              <a:t>Jagtap4</a:t>
            </a:r>
            <a:r>
              <a:rPr lang="en-IN" dirty="0"/>
              <a:t>, </a:t>
            </a:r>
            <a:r>
              <a:rPr lang="en-IN" dirty="0" smtClean="0"/>
              <a:t> Deepak </a:t>
            </a:r>
            <a:r>
              <a:rPr lang="en-IN" dirty="0"/>
              <a:t>Uplaonkar5</a:t>
            </a:r>
          </a:p>
          <a:p>
            <a:pPr marL="0" indent="0">
              <a:buNone/>
            </a:pPr>
            <a:r>
              <a:rPr lang="en-IN" dirty="0"/>
              <a:t>Students, JSPM NTC RSSOER, Pune, India1-4</a:t>
            </a:r>
          </a:p>
          <a:p>
            <a:pPr marL="0" indent="0">
              <a:buNone/>
            </a:pPr>
            <a:r>
              <a:rPr lang="en-IN" dirty="0"/>
              <a:t>Assistant Professor JSPM NTC RSSOER, Pune, India5</a:t>
            </a:r>
          </a:p>
          <a:p>
            <a:pPr marL="0" indent="0">
              <a:buNone/>
            </a:pPr>
            <a:r>
              <a:rPr lang="en-IN" b="1" dirty="0"/>
              <a:t>Vol. 5, Issue 12, December 2017</a:t>
            </a:r>
            <a:endParaRPr lang="en-IN" dirty="0"/>
          </a:p>
        </p:txBody>
      </p:sp>
    </p:spTree>
    <p:extLst>
      <p:ext uri="{BB962C8B-B14F-4D97-AF65-F5344CB8AC3E}">
        <p14:creationId xmlns:p14="http://schemas.microsoft.com/office/powerpoint/2010/main" val="110822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4395" y="2585341"/>
            <a:ext cx="4112073" cy="1305173"/>
          </a:xfrm>
        </p:spPr>
        <p:txBody>
          <a:bodyPr>
            <a:noAutofit/>
          </a:bodyPr>
          <a:lstStyle/>
          <a:p>
            <a:r>
              <a:rPr lang="en-IN" sz="5400" dirty="0" smtClean="0"/>
              <a:t>Thank You</a:t>
            </a:r>
            <a:endParaRPr lang="en-IN" sz="6000" dirty="0"/>
          </a:p>
        </p:txBody>
      </p:sp>
    </p:spTree>
    <p:extLst>
      <p:ext uri="{BB962C8B-B14F-4D97-AF65-F5344CB8AC3E}">
        <p14:creationId xmlns:p14="http://schemas.microsoft.com/office/powerpoint/2010/main" val="309114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Idea</a:t>
            </a:r>
            <a:endParaRPr lang="en-IN" dirty="0"/>
          </a:p>
        </p:txBody>
      </p:sp>
      <p:sp>
        <p:nvSpPr>
          <p:cNvPr id="3" name="Content Placeholder 2"/>
          <p:cNvSpPr>
            <a:spLocks noGrp="1"/>
          </p:cNvSpPr>
          <p:nvPr>
            <p:ph idx="1"/>
          </p:nvPr>
        </p:nvSpPr>
        <p:spPr/>
        <p:txBody>
          <a:bodyPr/>
          <a:lstStyle/>
          <a:p>
            <a:endParaRPr lang="en-IN" dirty="0"/>
          </a:p>
          <a:p>
            <a:r>
              <a:rPr lang="en-IN" dirty="0"/>
              <a:t> Street lights are the essential factor of any city to make it a smart city. </a:t>
            </a:r>
            <a:r>
              <a:rPr lang="en-IN" dirty="0" smtClean="0"/>
              <a:t>But we have seen that sometimes government needs a separate departments for handling this. So to solve this problem we’ll try to make easily handled smart system.</a:t>
            </a:r>
            <a:endParaRPr lang="en-IN" dirty="0"/>
          </a:p>
        </p:txBody>
      </p:sp>
    </p:spTree>
    <p:extLst>
      <p:ext uri="{BB962C8B-B14F-4D97-AF65-F5344CB8AC3E}">
        <p14:creationId xmlns:p14="http://schemas.microsoft.com/office/powerpoint/2010/main" val="40088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lstStyle/>
          <a:p>
            <a:endParaRPr lang="en-IN" dirty="0"/>
          </a:p>
          <a:p>
            <a:r>
              <a:rPr lang="en-IN" dirty="0"/>
              <a:t> By use of this system, we will try to control streetlights from the remote server. </a:t>
            </a:r>
          </a:p>
          <a:p>
            <a:r>
              <a:rPr lang="en-IN" dirty="0"/>
              <a:t>The primary objective is to develop efficient Street Light System. </a:t>
            </a:r>
          </a:p>
          <a:p>
            <a:r>
              <a:rPr lang="en-IN" dirty="0" err="1"/>
              <a:t>i</a:t>
            </a:r>
            <a:r>
              <a:rPr lang="en-IN" dirty="0"/>
              <a:t>) To provide wireless access for handling it. </a:t>
            </a:r>
          </a:p>
          <a:p>
            <a:r>
              <a:rPr lang="en-IN" dirty="0"/>
              <a:t>ii) Need some Server which can be used to monitor whole city’s street lights. </a:t>
            </a:r>
          </a:p>
          <a:p>
            <a:r>
              <a:rPr lang="en-IN" dirty="0"/>
              <a:t>iii) Low-cost Internet technology can be used for remote access. </a:t>
            </a:r>
          </a:p>
          <a:p>
            <a:r>
              <a:rPr lang="en-IN" dirty="0" smtClean="0"/>
              <a:t>iv) To make energy saving street light system</a:t>
            </a:r>
            <a:endParaRPr lang="en-IN" dirty="0"/>
          </a:p>
        </p:txBody>
      </p:sp>
    </p:spTree>
    <p:extLst>
      <p:ext uri="{BB962C8B-B14F-4D97-AF65-F5344CB8AC3E}">
        <p14:creationId xmlns:p14="http://schemas.microsoft.com/office/powerpoint/2010/main" val="189130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Street Light System</a:t>
            </a:r>
            <a:endParaRPr lang="en-IN" dirty="0"/>
          </a:p>
        </p:txBody>
      </p:sp>
      <p:sp>
        <p:nvSpPr>
          <p:cNvPr id="3" name="Content Placeholder 2"/>
          <p:cNvSpPr>
            <a:spLocks noGrp="1"/>
          </p:cNvSpPr>
          <p:nvPr>
            <p:ph idx="1"/>
          </p:nvPr>
        </p:nvSpPr>
        <p:spPr/>
        <p:txBody>
          <a:bodyPr/>
          <a:lstStyle/>
          <a:p>
            <a:endParaRPr lang="en-IN" dirty="0"/>
          </a:p>
          <a:p>
            <a:r>
              <a:rPr lang="en-IN" dirty="0"/>
              <a:t> A Street light, lamppost, street lamp, light standard, or lamp standard is a proposed source of light on the side of a road or walkway, which is turned on or lit at a certain time every night. Significant benefits of street lighting include prevention of accidents and increase in safety. Studies have shown that darkness results in a considerable number of crashes and accidents, especially those involving pedestrians; pedestrian accidents are 3 to 6.75 times more prone in the dark than in day. </a:t>
            </a:r>
          </a:p>
        </p:txBody>
      </p:sp>
    </p:spTree>
    <p:extLst>
      <p:ext uri="{BB962C8B-B14F-4D97-AF65-F5344CB8AC3E}">
        <p14:creationId xmlns:p14="http://schemas.microsoft.com/office/powerpoint/2010/main" val="8824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Current Street Light System</a:t>
            </a:r>
          </a:p>
        </p:txBody>
      </p:sp>
      <p:sp>
        <p:nvSpPr>
          <p:cNvPr id="3" name="Content Placeholder 2"/>
          <p:cNvSpPr>
            <a:spLocks noGrp="1"/>
          </p:cNvSpPr>
          <p:nvPr>
            <p:ph idx="1"/>
          </p:nvPr>
        </p:nvSpPr>
        <p:spPr/>
        <p:txBody>
          <a:bodyPr/>
          <a:lstStyle/>
          <a:p>
            <a:endParaRPr lang="en-IN" dirty="0"/>
          </a:p>
          <a:p>
            <a:r>
              <a:rPr lang="en-IN" dirty="0"/>
              <a:t> Today’s Streetlight system is not flexible. </a:t>
            </a:r>
          </a:p>
          <a:p>
            <a:r>
              <a:rPr lang="en-IN" dirty="0" smtClean="0"/>
              <a:t> </a:t>
            </a:r>
            <a:r>
              <a:rPr lang="en-IN" dirty="0"/>
              <a:t>Most of the controlling are manual, whereas some are automated based on environment parameters. </a:t>
            </a:r>
          </a:p>
          <a:p>
            <a:r>
              <a:rPr lang="en-IN" dirty="0" smtClean="0"/>
              <a:t> </a:t>
            </a:r>
            <a:r>
              <a:rPr lang="en-IN" dirty="0"/>
              <a:t>The biggest problem is to handle remote area locations. </a:t>
            </a:r>
          </a:p>
          <a:p>
            <a:r>
              <a:rPr lang="en-IN" dirty="0" smtClean="0"/>
              <a:t> </a:t>
            </a:r>
            <a:r>
              <a:rPr lang="en-IN" dirty="0"/>
              <a:t>Manual mistakes results into power wastage. </a:t>
            </a:r>
          </a:p>
        </p:txBody>
      </p:sp>
    </p:spTree>
    <p:extLst>
      <p:ext uri="{BB962C8B-B14F-4D97-AF65-F5344CB8AC3E}">
        <p14:creationId xmlns:p14="http://schemas.microsoft.com/office/powerpoint/2010/main" val="203468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2919" y="1123837"/>
            <a:ext cx="2947482" cy="4601183"/>
          </a:xfrm>
        </p:spPr>
        <p:txBody>
          <a:bodyPr/>
          <a:lstStyle/>
          <a:p>
            <a:r>
              <a:rPr lang="en-IN" dirty="0" smtClean="0"/>
              <a:t>Components Required</a:t>
            </a:r>
            <a:endParaRPr lang="en-IN" dirty="0"/>
          </a:p>
        </p:txBody>
      </p:sp>
      <p:sp>
        <p:nvSpPr>
          <p:cNvPr id="6" name="Content Placeholder 2"/>
          <p:cNvSpPr>
            <a:spLocks noGrp="1"/>
          </p:cNvSpPr>
          <p:nvPr>
            <p:ph idx="1"/>
          </p:nvPr>
        </p:nvSpPr>
        <p:spPr>
          <a:xfrm>
            <a:off x="3869268" y="864108"/>
            <a:ext cx="7315200" cy="5120640"/>
          </a:xfrm>
        </p:spPr>
        <p:txBody>
          <a:bodyPr/>
          <a:lstStyle/>
          <a:p>
            <a:r>
              <a:rPr lang="en-IN" dirty="0" smtClean="0"/>
              <a:t>Arduino Mega 2560 or Arduino UNO</a:t>
            </a:r>
          </a:p>
          <a:p>
            <a:r>
              <a:rPr lang="en-IN" dirty="0" smtClean="0"/>
              <a:t>Ultrasonic Sensors</a:t>
            </a:r>
          </a:p>
          <a:p>
            <a:r>
              <a:rPr lang="en-IN" dirty="0" smtClean="0"/>
              <a:t>LCD Display</a:t>
            </a:r>
          </a:p>
          <a:p>
            <a:r>
              <a:rPr lang="en-IN" dirty="0" smtClean="0"/>
              <a:t>Breadboard</a:t>
            </a:r>
          </a:p>
          <a:p>
            <a:r>
              <a:rPr lang="en-IN" dirty="0" smtClean="0"/>
              <a:t>Jumper Wires(Both M to M and F to M)</a:t>
            </a:r>
          </a:p>
          <a:p>
            <a:r>
              <a:rPr lang="en-IN" dirty="0" smtClean="0"/>
              <a:t>Buzzers</a:t>
            </a:r>
          </a:p>
          <a:p>
            <a:r>
              <a:rPr lang="en-IN" dirty="0" smtClean="0"/>
              <a:t>LEDs</a:t>
            </a:r>
          </a:p>
          <a:p>
            <a:r>
              <a:rPr lang="en-IN" dirty="0" smtClean="0"/>
              <a:t>Resistors(220 Ohm)</a:t>
            </a:r>
          </a:p>
          <a:p>
            <a:r>
              <a:rPr lang="en-IN" dirty="0" smtClean="0"/>
              <a:t>Potentiometer(10 </a:t>
            </a:r>
            <a:r>
              <a:rPr lang="en-IN" dirty="0" err="1" smtClean="0"/>
              <a:t>KOhm</a:t>
            </a:r>
            <a:r>
              <a:rPr lang="en-IN" dirty="0" smtClean="0"/>
              <a:t>)</a:t>
            </a:r>
          </a:p>
          <a:p>
            <a:r>
              <a:rPr lang="en-IN" dirty="0" smtClean="0"/>
              <a:t>LDR Sensors</a:t>
            </a:r>
            <a:endParaRPr lang="en-IN" dirty="0"/>
          </a:p>
        </p:txBody>
      </p:sp>
    </p:spTree>
    <p:extLst>
      <p:ext uri="{BB962C8B-B14F-4D97-AF65-F5344CB8AC3E}">
        <p14:creationId xmlns:p14="http://schemas.microsoft.com/office/powerpoint/2010/main" val="50875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lstStyle/>
          <a:p>
            <a:r>
              <a:rPr lang="en-IN" dirty="0" smtClean="0"/>
              <a:t>The main motivation of the project is to develop a system to save energy as well as use the provided resources judiciously. </a:t>
            </a:r>
            <a:r>
              <a:rPr lang="en-IN" dirty="0"/>
              <a:t>To design an intelligent lighting system which aims to power saving and self-governing operation on fair affordable for the streets. </a:t>
            </a:r>
            <a:r>
              <a:rPr lang="en-IN" dirty="0" smtClean="0"/>
              <a:t>This System mainly uses modular approach which makes the system scalable and expandable.</a:t>
            </a:r>
          </a:p>
        </p:txBody>
      </p:sp>
    </p:spTree>
    <p:extLst>
      <p:ext uri="{BB962C8B-B14F-4D97-AF65-F5344CB8AC3E}">
        <p14:creationId xmlns:p14="http://schemas.microsoft.com/office/powerpoint/2010/main" val="402529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normAutofit lnSpcReduction="10000"/>
          </a:bodyPr>
          <a:lstStyle/>
          <a:p>
            <a:r>
              <a:rPr lang="en-IN" dirty="0"/>
              <a:t>Street Light Monitoring &amp; control is an automated system designed to increase the efficiency and accuracy of an enterprise by automatically timed controlled switching of street lights. This project represents a new cost-effective solution for street light control systems. The control system consists of control circuitry, internet and electrical devices. The system also includes the client-server mechanism where a user can directly interact with the web-based application to monitor the Streetlight of any place from a single position. </a:t>
            </a:r>
            <a:r>
              <a:rPr lang="en-IN" dirty="0" smtClean="0"/>
              <a:t>When </a:t>
            </a:r>
            <a:r>
              <a:rPr lang="en-IN" dirty="0"/>
              <a:t>we have to switch ON/OFF any streetlight, the server will send a notification to that Street controller to take necessary action. Street light controller will receive that information, and it will decode and find the particular streetlight which will set using relay circuit, the notification came it will then decode and finds the appropriate streetlight which needs to put ON/OFF using relay circuit. The entire street light lamps are connected to relay driver circuit. The base server will run a Java application which will maintain Whole Street light record of the city. When we want to ON/OFF any particular streetlight, Notification message is send to adjust the pattern. </a:t>
            </a:r>
          </a:p>
        </p:txBody>
      </p:sp>
    </p:spTree>
    <p:extLst>
      <p:ext uri="{BB962C8B-B14F-4D97-AF65-F5344CB8AC3E}">
        <p14:creationId xmlns:p14="http://schemas.microsoft.com/office/powerpoint/2010/main" val="222610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ARCHITECTURE</a:t>
            </a:r>
            <a:endParaRPr lang="en-IN" sz="3200" dirty="0"/>
          </a:p>
        </p:txBody>
      </p:sp>
      <p:sp>
        <p:nvSpPr>
          <p:cNvPr id="3" name="Content Placeholder 2"/>
          <p:cNvSpPr>
            <a:spLocks noGrp="1"/>
          </p:cNvSpPr>
          <p:nvPr>
            <p:ph idx="1"/>
          </p:nvPr>
        </p:nvSpPr>
        <p:spPr>
          <a:xfrm>
            <a:off x="3869267" y="864108"/>
            <a:ext cx="7785019" cy="3958058"/>
          </a:xfrm>
        </p:spPr>
        <p:txBody>
          <a:bodyPr/>
          <a:lstStyle/>
          <a:p>
            <a:r>
              <a:rPr lang="en-IN" dirty="0" smtClean="0"/>
              <a:t>It shows the architecture of the proposed system.</a:t>
            </a:r>
          </a:p>
          <a:p>
            <a:r>
              <a:rPr lang="en-IN" dirty="0" smtClean="0"/>
              <a:t>It has user friendly rich user interface so the user can easily interact with the electrical components.</a:t>
            </a:r>
            <a:endParaRPr lang="en-IN" dirty="0"/>
          </a:p>
        </p:txBody>
      </p:sp>
      <p:pic>
        <p:nvPicPr>
          <p:cNvPr id="4" name="Picture 3"/>
          <p:cNvPicPr>
            <a:picLocks noChangeAspect="1"/>
          </p:cNvPicPr>
          <p:nvPr/>
        </p:nvPicPr>
        <p:blipFill>
          <a:blip r:embed="rId2"/>
          <a:stretch>
            <a:fillRect/>
          </a:stretch>
        </p:blipFill>
        <p:spPr>
          <a:xfrm>
            <a:off x="6650966" y="3614272"/>
            <a:ext cx="4533502" cy="2499869"/>
          </a:xfrm>
          <a:prstGeom prst="rect">
            <a:avLst/>
          </a:prstGeom>
        </p:spPr>
      </p:pic>
    </p:spTree>
    <p:extLst>
      <p:ext uri="{BB962C8B-B14F-4D97-AF65-F5344CB8AC3E}">
        <p14:creationId xmlns:p14="http://schemas.microsoft.com/office/powerpoint/2010/main" val="8117201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Frame</Template>
  <TotalTime>456</TotalTime>
  <Words>1078</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Corbel</vt:lpstr>
      <vt:lpstr>Trebuchet MS</vt:lpstr>
      <vt:lpstr>Tw Cen MT</vt:lpstr>
      <vt:lpstr>Wingdings 2</vt:lpstr>
      <vt:lpstr>Frame</vt:lpstr>
      <vt:lpstr>Circuit</vt:lpstr>
      <vt:lpstr>Smart Street light</vt:lpstr>
      <vt:lpstr>Basic Idea</vt:lpstr>
      <vt:lpstr>OBJECTIVES</vt:lpstr>
      <vt:lpstr>Current Street Light System</vt:lpstr>
      <vt:lpstr>Current Street Light System</vt:lpstr>
      <vt:lpstr>Components Required</vt:lpstr>
      <vt:lpstr>MOTIVATION</vt:lpstr>
      <vt:lpstr>Proposed System</vt:lpstr>
      <vt:lpstr>ARCHITECTURE</vt:lpstr>
      <vt:lpstr>Related Work</vt:lpstr>
      <vt:lpstr>Related Work</vt:lpstr>
      <vt:lpstr>Related Work</vt:lpstr>
      <vt:lpstr>Related Work</vt:lpstr>
      <vt:lpstr>Related work</vt:lpstr>
      <vt:lpstr>Softwares Used</vt:lpstr>
      <vt:lpstr>What else can be done</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dc:title>
  <dc:creator>Varun Ahuja</dc:creator>
  <cp:lastModifiedBy>Varun Ahuja</cp:lastModifiedBy>
  <cp:revision>12</cp:revision>
  <dcterms:created xsi:type="dcterms:W3CDTF">2018-10-21T07:41:53Z</dcterms:created>
  <dcterms:modified xsi:type="dcterms:W3CDTF">2018-10-21T17:37:53Z</dcterms:modified>
</cp:coreProperties>
</file>