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2" r:id="rId5"/>
    <p:sldId id="259" r:id="rId6"/>
    <p:sldId id="260" r:id="rId7"/>
    <p:sldId id="268" r:id="rId8"/>
    <p:sldId id="261"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4/25/2018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atmel.com/Images/Atmel-2549-8-bit-AVR-Microcontroller-ATmega640-1280-1281-2560-2561_datasheet.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3418" y="789490"/>
            <a:ext cx="7315200" cy="3255264"/>
          </a:xfrm>
        </p:spPr>
        <p:txBody>
          <a:bodyPr/>
          <a:lstStyle/>
          <a:p>
            <a:r>
              <a:rPr lang="en-IN" dirty="0" smtClean="0"/>
              <a:t>ULTRASONIC RANGE SENSING</a:t>
            </a:r>
            <a:endParaRPr lang="en-IN" dirty="0"/>
          </a:p>
        </p:txBody>
      </p:sp>
      <p:sp>
        <p:nvSpPr>
          <p:cNvPr id="3" name="Subtitle 2"/>
          <p:cNvSpPr>
            <a:spLocks noGrp="1"/>
          </p:cNvSpPr>
          <p:nvPr>
            <p:ph type="subTitle" idx="1"/>
          </p:nvPr>
        </p:nvSpPr>
        <p:spPr/>
        <p:txBody>
          <a:bodyPr/>
          <a:lstStyle/>
          <a:p>
            <a:r>
              <a:rPr lang="en-IN" dirty="0" smtClean="0"/>
              <a:t>15CSU254</a:t>
            </a:r>
          </a:p>
          <a:p>
            <a:r>
              <a:rPr lang="en-IN" dirty="0" smtClean="0"/>
              <a:t>VARUN AHUJA</a:t>
            </a:r>
            <a:endParaRPr lang="en-IN" dirty="0"/>
          </a:p>
        </p:txBody>
      </p:sp>
    </p:spTree>
    <p:extLst>
      <p:ext uri="{BB962C8B-B14F-4D97-AF65-F5344CB8AC3E}">
        <p14:creationId xmlns:p14="http://schemas.microsoft.com/office/powerpoint/2010/main" val="109819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a:t>
            </a:r>
            <a:endParaRPr lang="en-IN" dirty="0"/>
          </a:p>
        </p:txBody>
      </p:sp>
      <p:sp>
        <p:nvSpPr>
          <p:cNvPr id="3" name="Content Placeholder 2"/>
          <p:cNvSpPr>
            <a:spLocks noGrp="1"/>
          </p:cNvSpPr>
          <p:nvPr>
            <p:ph idx="1"/>
          </p:nvPr>
        </p:nvSpPr>
        <p:spPr/>
        <p:txBody>
          <a:bodyPr/>
          <a:lstStyle/>
          <a:p>
            <a:pPr marL="0" indent="0">
              <a:buNone/>
            </a:pPr>
            <a:r>
              <a:rPr lang="en-IN" dirty="0" smtClean="0"/>
              <a:t>This Project is all about finding distance through Ultrasonic Sensors and display it on LCD. If the distance is below 10cm, LED will glow and Buzzer will buzz for that particular Ultrasonic Sensor. It will also generate e-mail alert for the user from NODE-RED.</a:t>
            </a:r>
            <a:endParaRPr lang="en-IN" dirty="0"/>
          </a:p>
        </p:txBody>
      </p:sp>
    </p:spTree>
    <p:extLst>
      <p:ext uri="{BB962C8B-B14F-4D97-AF65-F5344CB8AC3E}">
        <p14:creationId xmlns:p14="http://schemas.microsoft.com/office/powerpoint/2010/main" val="56851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Required</a:t>
            </a:r>
            <a:endParaRPr lang="en-IN" dirty="0"/>
          </a:p>
        </p:txBody>
      </p:sp>
      <p:sp>
        <p:nvSpPr>
          <p:cNvPr id="3" name="Content Placeholder 2"/>
          <p:cNvSpPr>
            <a:spLocks noGrp="1"/>
          </p:cNvSpPr>
          <p:nvPr>
            <p:ph idx="1"/>
          </p:nvPr>
        </p:nvSpPr>
        <p:spPr/>
        <p:txBody>
          <a:bodyPr/>
          <a:lstStyle/>
          <a:p>
            <a:r>
              <a:rPr lang="en-IN" dirty="0" smtClean="0"/>
              <a:t>Arduino Mega 2560 or Arduino UNO</a:t>
            </a:r>
          </a:p>
          <a:p>
            <a:r>
              <a:rPr lang="en-IN" dirty="0" smtClean="0"/>
              <a:t>Ultrasonic Sensors</a:t>
            </a:r>
          </a:p>
          <a:p>
            <a:r>
              <a:rPr lang="en-IN" dirty="0" smtClean="0"/>
              <a:t>LCD Display</a:t>
            </a:r>
          </a:p>
          <a:p>
            <a:r>
              <a:rPr lang="en-IN" dirty="0" smtClean="0"/>
              <a:t>Breadboard</a:t>
            </a:r>
          </a:p>
          <a:p>
            <a:r>
              <a:rPr lang="en-IN" dirty="0" smtClean="0"/>
              <a:t>Jumper Wires(Both M to M and F to M)</a:t>
            </a:r>
          </a:p>
          <a:p>
            <a:r>
              <a:rPr lang="en-IN" dirty="0" smtClean="0"/>
              <a:t>Buzzers</a:t>
            </a:r>
          </a:p>
          <a:p>
            <a:r>
              <a:rPr lang="en-IN" dirty="0" smtClean="0"/>
              <a:t>LEDs</a:t>
            </a:r>
          </a:p>
          <a:p>
            <a:r>
              <a:rPr lang="en-IN" dirty="0" smtClean="0"/>
              <a:t>Resistors(220 Ohm)</a:t>
            </a:r>
          </a:p>
          <a:p>
            <a:r>
              <a:rPr lang="en-IN" dirty="0" smtClean="0"/>
              <a:t>Potentiometer(10 </a:t>
            </a:r>
            <a:r>
              <a:rPr lang="en-IN" dirty="0" err="1" smtClean="0"/>
              <a:t>KOhm</a:t>
            </a:r>
            <a:r>
              <a:rPr lang="en-IN" dirty="0" smtClean="0"/>
              <a:t>)</a:t>
            </a:r>
            <a:endParaRPr lang="en-IN" dirty="0"/>
          </a:p>
        </p:txBody>
      </p:sp>
    </p:spTree>
    <p:extLst>
      <p:ext uri="{BB962C8B-B14F-4D97-AF65-F5344CB8AC3E}">
        <p14:creationId xmlns:p14="http://schemas.microsoft.com/office/powerpoint/2010/main" val="52939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Softwares</a:t>
            </a:r>
            <a:r>
              <a:rPr lang="en-IN" dirty="0" smtClean="0"/>
              <a:t> Required</a:t>
            </a:r>
            <a:endParaRPr lang="en-IN" dirty="0"/>
          </a:p>
        </p:txBody>
      </p:sp>
      <p:sp>
        <p:nvSpPr>
          <p:cNvPr id="3" name="Content Placeholder 2"/>
          <p:cNvSpPr>
            <a:spLocks noGrp="1"/>
          </p:cNvSpPr>
          <p:nvPr>
            <p:ph idx="1"/>
          </p:nvPr>
        </p:nvSpPr>
        <p:spPr/>
        <p:txBody>
          <a:bodyPr/>
          <a:lstStyle/>
          <a:p>
            <a:r>
              <a:rPr lang="en-IN" dirty="0" smtClean="0"/>
              <a:t>Arduino IDE</a:t>
            </a:r>
          </a:p>
          <a:p>
            <a:r>
              <a:rPr lang="en-IN" dirty="0" smtClean="0"/>
              <a:t>NODE-Red</a:t>
            </a:r>
            <a:endParaRPr lang="en-IN" dirty="0"/>
          </a:p>
        </p:txBody>
      </p:sp>
    </p:spTree>
    <p:extLst>
      <p:ext uri="{BB962C8B-B14F-4D97-AF65-F5344CB8AC3E}">
        <p14:creationId xmlns:p14="http://schemas.microsoft.com/office/powerpoint/2010/main" val="126428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Ultrasonic Sensor</a:t>
            </a:r>
            <a:endParaRPr lang="en-IN" dirty="0"/>
          </a:p>
        </p:txBody>
      </p:sp>
      <p:sp>
        <p:nvSpPr>
          <p:cNvPr id="3" name="Content Placeholder 2"/>
          <p:cNvSpPr>
            <a:spLocks noGrp="1"/>
          </p:cNvSpPr>
          <p:nvPr>
            <p:ph idx="1"/>
          </p:nvPr>
        </p:nvSpPr>
        <p:spPr>
          <a:xfrm>
            <a:off x="3869267" y="864108"/>
            <a:ext cx="7957547" cy="2879756"/>
          </a:xfrm>
        </p:spPr>
        <p:txBody>
          <a:bodyPr/>
          <a:lstStyle/>
          <a:p>
            <a:r>
              <a:rPr lang="en-IN" dirty="0"/>
              <a:t>An Ultrasonic sensor is a device that can measure the distance to an object by using sound waves. It measures distance by sending out a sound wave at a specific frequency and listening for that sound wave to bounce back. By recording the elapsed time between the sound wave being generated and the sound wave bouncing back, it is possible to calculate the distance between the sonar sensor and the </a:t>
            </a:r>
            <a:r>
              <a:rPr lang="en-IN" dirty="0" smtClean="0"/>
              <a:t>object.</a:t>
            </a:r>
          </a:p>
          <a:p>
            <a:r>
              <a:rPr lang="en-IN" dirty="0" smtClean="0"/>
              <a:t>It can measure the distance </a:t>
            </a:r>
            <a:r>
              <a:rPr lang="en-IN" dirty="0" err="1" smtClean="0"/>
              <a:t>upto</a:t>
            </a:r>
            <a:r>
              <a:rPr lang="en-IN" dirty="0" smtClean="0"/>
              <a:t> 3 metres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170" y="3538986"/>
            <a:ext cx="4275826" cy="3206870"/>
          </a:xfrm>
          <a:prstGeom prst="rect">
            <a:avLst/>
          </a:prstGeom>
        </p:spPr>
      </p:pic>
    </p:spTree>
    <p:extLst>
      <p:ext uri="{BB962C8B-B14F-4D97-AF65-F5344CB8AC3E}">
        <p14:creationId xmlns:p14="http://schemas.microsoft.com/office/powerpoint/2010/main" val="321736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Arduino Mega 2560</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0575652"/>
              </p:ext>
            </p:extLst>
          </p:nvPr>
        </p:nvGraphicFramePr>
        <p:xfrm>
          <a:off x="4079076" y="747733"/>
          <a:ext cx="3822720" cy="5185162"/>
        </p:xfrm>
        <a:graphic>
          <a:graphicData uri="http://schemas.openxmlformats.org/drawingml/2006/table">
            <a:tbl>
              <a:tblPr/>
              <a:tblGrid>
                <a:gridCol w="1911360"/>
                <a:gridCol w="1911360"/>
              </a:tblGrid>
              <a:tr h="259360">
                <a:tc>
                  <a:txBody>
                    <a:bodyPr/>
                    <a:lstStyle/>
                    <a:p>
                      <a:r>
                        <a:rPr lang="en-IN" sz="1300">
                          <a:effectLst/>
                        </a:rPr>
                        <a:t>Microcontroller</a:t>
                      </a:r>
                    </a:p>
                  </a:txBody>
                  <a:tcPr marL="64826" marR="64826" marT="32413" marB="32413" anchor="ctr">
                    <a:lnL>
                      <a:noFill/>
                    </a:lnL>
                    <a:lnR>
                      <a:noFill/>
                    </a:lnR>
                    <a:lnT>
                      <a:noFill/>
                    </a:lnT>
                    <a:lnB>
                      <a:noFill/>
                    </a:lnB>
                    <a:solidFill>
                      <a:srgbClr val="FFFFFF"/>
                    </a:solidFill>
                  </a:tcPr>
                </a:tc>
                <a:tc>
                  <a:txBody>
                    <a:bodyPr/>
                    <a:lstStyle/>
                    <a:p>
                      <a:r>
                        <a:rPr lang="en-IN" sz="1300" u="none" strike="noStrike">
                          <a:solidFill>
                            <a:srgbClr val="00979D"/>
                          </a:solidFill>
                          <a:effectLst/>
                          <a:latin typeface="typonine sans pro"/>
                          <a:hlinkClick r:id="rId2"/>
                        </a:rPr>
                        <a:t>ATmega2560</a:t>
                      </a:r>
                      <a:endParaRPr lang="en-IN" sz="1300">
                        <a:effectLst/>
                      </a:endParaRPr>
                    </a:p>
                  </a:txBody>
                  <a:tcPr marL="64826" marR="64826" marT="32413" marB="32413" anchor="ctr">
                    <a:lnL>
                      <a:noFill/>
                    </a:lnL>
                    <a:lnR>
                      <a:noFill/>
                    </a:lnR>
                    <a:lnT>
                      <a:noFill/>
                    </a:lnT>
                    <a:lnB>
                      <a:noFill/>
                    </a:lnB>
                    <a:solidFill>
                      <a:srgbClr val="FFFFFF"/>
                    </a:solidFill>
                  </a:tcPr>
                </a:tc>
              </a:tr>
              <a:tr h="259360">
                <a:tc>
                  <a:txBody>
                    <a:bodyPr/>
                    <a:lstStyle/>
                    <a:p>
                      <a:r>
                        <a:rPr lang="en-IN" sz="1300">
                          <a:effectLst/>
                        </a:rPr>
                        <a:t>Operating Voltage</a:t>
                      </a:r>
                    </a:p>
                  </a:txBody>
                  <a:tcPr marL="64826" marR="64826" marT="32413" marB="32413" anchor="ctr">
                    <a:lnL>
                      <a:noFill/>
                    </a:lnL>
                    <a:lnR>
                      <a:noFill/>
                    </a:lnR>
                    <a:lnT>
                      <a:noFill/>
                    </a:lnT>
                    <a:lnB>
                      <a:noFill/>
                    </a:lnB>
                    <a:solidFill>
                      <a:srgbClr val="F1F1F1"/>
                    </a:solidFill>
                  </a:tcPr>
                </a:tc>
                <a:tc>
                  <a:txBody>
                    <a:bodyPr/>
                    <a:lstStyle/>
                    <a:p>
                      <a:r>
                        <a:rPr lang="en-IN" sz="1300">
                          <a:effectLst/>
                        </a:rPr>
                        <a:t>5V</a:t>
                      </a:r>
                    </a:p>
                  </a:txBody>
                  <a:tcPr marL="64826" marR="64826" marT="32413" marB="32413" anchor="ctr">
                    <a:lnL>
                      <a:noFill/>
                    </a:lnL>
                    <a:lnR>
                      <a:noFill/>
                    </a:lnR>
                    <a:lnT>
                      <a:noFill/>
                    </a:lnT>
                    <a:lnB>
                      <a:noFill/>
                    </a:lnB>
                    <a:solidFill>
                      <a:srgbClr val="F1F1F1"/>
                    </a:solidFill>
                  </a:tcPr>
                </a:tc>
              </a:tr>
              <a:tr h="454779">
                <a:tc>
                  <a:txBody>
                    <a:bodyPr/>
                    <a:lstStyle/>
                    <a:p>
                      <a:r>
                        <a:rPr lang="en-IN" sz="1300">
                          <a:effectLst/>
                        </a:rPr>
                        <a:t>Input Voltage (recommended)</a:t>
                      </a:r>
                    </a:p>
                  </a:txBody>
                  <a:tcPr marL="64826" marR="64826" marT="32413" marB="32413" anchor="ctr">
                    <a:lnL>
                      <a:noFill/>
                    </a:lnL>
                    <a:lnR>
                      <a:noFill/>
                    </a:lnR>
                    <a:lnT>
                      <a:noFill/>
                    </a:lnT>
                    <a:lnB>
                      <a:noFill/>
                    </a:lnB>
                    <a:solidFill>
                      <a:srgbClr val="FFFFFF"/>
                    </a:solidFill>
                  </a:tcPr>
                </a:tc>
                <a:tc>
                  <a:txBody>
                    <a:bodyPr/>
                    <a:lstStyle/>
                    <a:p>
                      <a:r>
                        <a:rPr lang="en-IN" sz="1300">
                          <a:effectLst/>
                        </a:rPr>
                        <a:t>7-12V</a:t>
                      </a:r>
                    </a:p>
                  </a:txBody>
                  <a:tcPr marL="64826" marR="64826" marT="32413" marB="32413" anchor="ctr">
                    <a:lnL>
                      <a:noFill/>
                    </a:lnL>
                    <a:lnR>
                      <a:noFill/>
                    </a:lnR>
                    <a:lnT>
                      <a:noFill/>
                    </a:lnT>
                    <a:lnB>
                      <a:noFill/>
                    </a:lnB>
                    <a:solidFill>
                      <a:srgbClr val="FFFFFF"/>
                    </a:solidFill>
                  </a:tcPr>
                </a:tc>
              </a:tr>
              <a:tr h="259360">
                <a:tc>
                  <a:txBody>
                    <a:bodyPr/>
                    <a:lstStyle/>
                    <a:p>
                      <a:r>
                        <a:rPr lang="en-IN" sz="1300">
                          <a:effectLst/>
                        </a:rPr>
                        <a:t>Input Voltage (limit)</a:t>
                      </a:r>
                    </a:p>
                  </a:txBody>
                  <a:tcPr marL="64826" marR="64826" marT="32413" marB="32413" anchor="ctr">
                    <a:lnL>
                      <a:noFill/>
                    </a:lnL>
                    <a:lnR>
                      <a:noFill/>
                    </a:lnR>
                    <a:lnT>
                      <a:noFill/>
                    </a:lnT>
                    <a:lnB>
                      <a:noFill/>
                    </a:lnB>
                    <a:solidFill>
                      <a:srgbClr val="F1F1F1"/>
                    </a:solidFill>
                  </a:tcPr>
                </a:tc>
                <a:tc>
                  <a:txBody>
                    <a:bodyPr/>
                    <a:lstStyle/>
                    <a:p>
                      <a:r>
                        <a:rPr lang="en-IN" sz="1300">
                          <a:effectLst/>
                        </a:rPr>
                        <a:t>6-20V</a:t>
                      </a:r>
                    </a:p>
                  </a:txBody>
                  <a:tcPr marL="64826" marR="64826" marT="32413" marB="32413" anchor="ctr">
                    <a:lnL>
                      <a:noFill/>
                    </a:lnL>
                    <a:lnR>
                      <a:noFill/>
                    </a:lnR>
                    <a:lnT>
                      <a:noFill/>
                    </a:lnT>
                    <a:lnB>
                      <a:noFill/>
                    </a:lnB>
                    <a:solidFill>
                      <a:srgbClr val="F1F1F1"/>
                    </a:solidFill>
                  </a:tcPr>
                </a:tc>
              </a:tr>
              <a:tr h="454779">
                <a:tc>
                  <a:txBody>
                    <a:bodyPr/>
                    <a:lstStyle/>
                    <a:p>
                      <a:r>
                        <a:rPr lang="en-IN" sz="1300" dirty="0">
                          <a:effectLst/>
                        </a:rPr>
                        <a:t>Digital I/O Pins</a:t>
                      </a:r>
                    </a:p>
                  </a:txBody>
                  <a:tcPr marL="64826" marR="64826" marT="32413" marB="32413" anchor="ctr">
                    <a:lnL>
                      <a:noFill/>
                    </a:lnL>
                    <a:lnR>
                      <a:noFill/>
                    </a:lnR>
                    <a:lnT>
                      <a:noFill/>
                    </a:lnT>
                    <a:lnB>
                      <a:noFill/>
                    </a:lnB>
                    <a:solidFill>
                      <a:srgbClr val="FFFFFF"/>
                    </a:solidFill>
                  </a:tcPr>
                </a:tc>
                <a:tc>
                  <a:txBody>
                    <a:bodyPr/>
                    <a:lstStyle/>
                    <a:p>
                      <a:r>
                        <a:rPr lang="en-IN" sz="1300">
                          <a:effectLst/>
                        </a:rPr>
                        <a:t>54 (of which 15 provide PWM output)</a:t>
                      </a:r>
                    </a:p>
                  </a:txBody>
                  <a:tcPr marL="64826" marR="64826" marT="32413" marB="32413" anchor="ctr">
                    <a:lnL>
                      <a:noFill/>
                    </a:lnL>
                    <a:lnR>
                      <a:noFill/>
                    </a:lnR>
                    <a:lnT>
                      <a:noFill/>
                    </a:lnT>
                    <a:lnB>
                      <a:noFill/>
                    </a:lnB>
                    <a:solidFill>
                      <a:srgbClr val="FFFFFF"/>
                    </a:solidFill>
                  </a:tcPr>
                </a:tc>
              </a:tr>
              <a:tr h="259360">
                <a:tc>
                  <a:txBody>
                    <a:bodyPr/>
                    <a:lstStyle/>
                    <a:p>
                      <a:r>
                        <a:rPr lang="en-IN" sz="1300">
                          <a:effectLst/>
                        </a:rPr>
                        <a:t>Analog Input Pins</a:t>
                      </a:r>
                    </a:p>
                  </a:txBody>
                  <a:tcPr marL="64826" marR="64826" marT="32413" marB="32413" anchor="ctr">
                    <a:lnL>
                      <a:noFill/>
                    </a:lnL>
                    <a:lnR>
                      <a:noFill/>
                    </a:lnR>
                    <a:lnT>
                      <a:noFill/>
                    </a:lnT>
                    <a:lnB>
                      <a:noFill/>
                    </a:lnB>
                    <a:solidFill>
                      <a:srgbClr val="F1F1F1"/>
                    </a:solidFill>
                  </a:tcPr>
                </a:tc>
                <a:tc>
                  <a:txBody>
                    <a:bodyPr/>
                    <a:lstStyle/>
                    <a:p>
                      <a:r>
                        <a:rPr lang="en-IN" sz="1300">
                          <a:effectLst/>
                        </a:rPr>
                        <a:t>16</a:t>
                      </a:r>
                    </a:p>
                  </a:txBody>
                  <a:tcPr marL="64826" marR="64826" marT="32413" marB="32413" anchor="ctr">
                    <a:lnL>
                      <a:noFill/>
                    </a:lnL>
                    <a:lnR>
                      <a:noFill/>
                    </a:lnR>
                    <a:lnT>
                      <a:noFill/>
                    </a:lnT>
                    <a:lnB>
                      <a:noFill/>
                    </a:lnB>
                    <a:solidFill>
                      <a:srgbClr val="F1F1F1"/>
                    </a:solidFill>
                  </a:tcPr>
                </a:tc>
              </a:tr>
              <a:tr h="454779">
                <a:tc>
                  <a:txBody>
                    <a:bodyPr/>
                    <a:lstStyle/>
                    <a:p>
                      <a:r>
                        <a:rPr lang="it-IT" sz="1300">
                          <a:effectLst/>
                        </a:rPr>
                        <a:t>DC Current per I/O Pin</a:t>
                      </a:r>
                    </a:p>
                  </a:txBody>
                  <a:tcPr marL="64826" marR="64826" marT="32413" marB="32413" anchor="ctr">
                    <a:lnL>
                      <a:noFill/>
                    </a:lnL>
                    <a:lnR>
                      <a:noFill/>
                    </a:lnR>
                    <a:lnT>
                      <a:noFill/>
                    </a:lnT>
                    <a:lnB>
                      <a:noFill/>
                    </a:lnB>
                    <a:solidFill>
                      <a:srgbClr val="FFFFFF"/>
                    </a:solidFill>
                  </a:tcPr>
                </a:tc>
                <a:tc>
                  <a:txBody>
                    <a:bodyPr/>
                    <a:lstStyle/>
                    <a:p>
                      <a:r>
                        <a:rPr lang="en-IN" sz="1300">
                          <a:effectLst/>
                        </a:rPr>
                        <a:t>20 mA</a:t>
                      </a:r>
                    </a:p>
                  </a:txBody>
                  <a:tcPr marL="64826" marR="64826" marT="32413" marB="32413" anchor="ctr">
                    <a:lnL>
                      <a:noFill/>
                    </a:lnL>
                    <a:lnR>
                      <a:noFill/>
                    </a:lnR>
                    <a:lnT>
                      <a:noFill/>
                    </a:lnT>
                    <a:lnB>
                      <a:noFill/>
                    </a:lnB>
                    <a:solidFill>
                      <a:srgbClr val="FFFFFF"/>
                    </a:solidFill>
                  </a:tcPr>
                </a:tc>
              </a:tr>
              <a:tr h="454779">
                <a:tc>
                  <a:txBody>
                    <a:bodyPr/>
                    <a:lstStyle/>
                    <a:p>
                      <a:r>
                        <a:rPr lang="en-IN" sz="1300">
                          <a:effectLst/>
                        </a:rPr>
                        <a:t>DC Current for 3.3V Pin</a:t>
                      </a:r>
                    </a:p>
                  </a:txBody>
                  <a:tcPr marL="64826" marR="64826" marT="32413" marB="32413" anchor="ctr">
                    <a:lnL>
                      <a:noFill/>
                    </a:lnL>
                    <a:lnR>
                      <a:noFill/>
                    </a:lnR>
                    <a:lnT>
                      <a:noFill/>
                    </a:lnT>
                    <a:lnB>
                      <a:noFill/>
                    </a:lnB>
                    <a:solidFill>
                      <a:srgbClr val="F1F1F1"/>
                    </a:solidFill>
                  </a:tcPr>
                </a:tc>
                <a:tc>
                  <a:txBody>
                    <a:bodyPr/>
                    <a:lstStyle/>
                    <a:p>
                      <a:r>
                        <a:rPr lang="en-IN" sz="1300">
                          <a:effectLst/>
                        </a:rPr>
                        <a:t>50 mA</a:t>
                      </a:r>
                    </a:p>
                  </a:txBody>
                  <a:tcPr marL="64826" marR="64826" marT="32413" marB="32413" anchor="ctr">
                    <a:lnL>
                      <a:noFill/>
                    </a:lnL>
                    <a:lnR>
                      <a:noFill/>
                    </a:lnR>
                    <a:lnT>
                      <a:noFill/>
                    </a:lnT>
                    <a:lnB>
                      <a:noFill/>
                    </a:lnB>
                    <a:solidFill>
                      <a:srgbClr val="F1F1F1"/>
                    </a:solidFill>
                  </a:tcPr>
                </a:tc>
              </a:tr>
              <a:tr h="454779">
                <a:tc>
                  <a:txBody>
                    <a:bodyPr/>
                    <a:lstStyle/>
                    <a:p>
                      <a:r>
                        <a:rPr lang="en-IN" sz="1300">
                          <a:effectLst/>
                        </a:rPr>
                        <a:t>Flash Memory</a:t>
                      </a:r>
                    </a:p>
                  </a:txBody>
                  <a:tcPr marL="64826" marR="64826" marT="32413" marB="32413" anchor="ctr">
                    <a:lnL>
                      <a:noFill/>
                    </a:lnL>
                    <a:lnR>
                      <a:noFill/>
                    </a:lnR>
                    <a:lnT>
                      <a:noFill/>
                    </a:lnT>
                    <a:lnB>
                      <a:noFill/>
                    </a:lnB>
                    <a:solidFill>
                      <a:srgbClr val="FFFFFF"/>
                    </a:solidFill>
                  </a:tcPr>
                </a:tc>
                <a:tc>
                  <a:txBody>
                    <a:bodyPr/>
                    <a:lstStyle/>
                    <a:p>
                      <a:r>
                        <a:rPr lang="en-IN" sz="1300">
                          <a:effectLst/>
                        </a:rPr>
                        <a:t>256 KB of which 8 KB used by bootloader</a:t>
                      </a:r>
                    </a:p>
                  </a:txBody>
                  <a:tcPr marL="64826" marR="64826" marT="32413" marB="32413" anchor="ctr">
                    <a:lnL>
                      <a:noFill/>
                    </a:lnL>
                    <a:lnR>
                      <a:noFill/>
                    </a:lnR>
                    <a:lnT>
                      <a:noFill/>
                    </a:lnT>
                    <a:lnB>
                      <a:noFill/>
                    </a:lnB>
                    <a:solidFill>
                      <a:srgbClr val="FFFFFF"/>
                    </a:solidFill>
                  </a:tcPr>
                </a:tc>
              </a:tr>
              <a:tr h="259360">
                <a:tc>
                  <a:txBody>
                    <a:bodyPr/>
                    <a:lstStyle/>
                    <a:p>
                      <a:r>
                        <a:rPr lang="en-IN" sz="1300">
                          <a:effectLst/>
                        </a:rPr>
                        <a:t>SRAM</a:t>
                      </a:r>
                    </a:p>
                  </a:txBody>
                  <a:tcPr marL="64826" marR="64826" marT="32413" marB="32413" anchor="ctr">
                    <a:lnL>
                      <a:noFill/>
                    </a:lnL>
                    <a:lnR>
                      <a:noFill/>
                    </a:lnR>
                    <a:lnT>
                      <a:noFill/>
                    </a:lnT>
                    <a:lnB>
                      <a:noFill/>
                    </a:lnB>
                    <a:solidFill>
                      <a:srgbClr val="F1F1F1"/>
                    </a:solidFill>
                  </a:tcPr>
                </a:tc>
                <a:tc>
                  <a:txBody>
                    <a:bodyPr/>
                    <a:lstStyle/>
                    <a:p>
                      <a:r>
                        <a:rPr lang="en-IN" sz="1300">
                          <a:effectLst/>
                        </a:rPr>
                        <a:t>8 KB</a:t>
                      </a:r>
                    </a:p>
                  </a:txBody>
                  <a:tcPr marL="64826" marR="64826" marT="32413" marB="32413" anchor="ctr">
                    <a:lnL>
                      <a:noFill/>
                    </a:lnL>
                    <a:lnR>
                      <a:noFill/>
                    </a:lnR>
                    <a:lnT>
                      <a:noFill/>
                    </a:lnT>
                    <a:lnB>
                      <a:noFill/>
                    </a:lnB>
                    <a:solidFill>
                      <a:srgbClr val="F1F1F1"/>
                    </a:solidFill>
                  </a:tcPr>
                </a:tc>
              </a:tr>
              <a:tr h="259360">
                <a:tc>
                  <a:txBody>
                    <a:bodyPr/>
                    <a:lstStyle/>
                    <a:p>
                      <a:r>
                        <a:rPr lang="en-IN" sz="1300">
                          <a:effectLst/>
                        </a:rPr>
                        <a:t>EEPROM</a:t>
                      </a:r>
                    </a:p>
                  </a:txBody>
                  <a:tcPr marL="64826" marR="64826" marT="32413" marB="32413" anchor="ctr">
                    <a:lnL>
                      <a:noFill/>
                    </a:lnL>
                    <a:lnR>
                      <a:noFill/>
                    </a:lnR>
                    <a:lnT>
                      <a:noFill/>
                    </a:lnT>
                    <a:lnB>
                      <a:noFill/>
                    </a:lnB>
                    <a:solidFill>
                      <a:srgbClr val="FFFFFF"/>
                    </a:solidFill>
                  </a:tcPr>
                </a:tc>
                <a:tc>
                  <a:txBody>
                    <a:bodyPr/>
                    <a:lstStyle/>
                    <a:p>
                      <a:r>
                        <a:rPr lang="en-IN" sz="1300">
                          <a:effectLst/>
                        </a:rPr>
                        <a:t>4 KB</a:t>
                      </a:r>
                    </a:p>
                  </a:txBody>
                  <a:tcPr marL="64826" marR="64826" marT="32413" marB="32413" anchor="ctr">
                    <a:lnL>
                      <a:noFill/>
                    </a:lnL>
                    <a:lnR>
                      <a:noFill/>
                    </a:lnR>
                    <a:lnT>
                      <a:noFill/>
                    </a:lnT>
                    <a:lnB>
                      <a:noFill/>
                    </a:lnB>
                    <a:solidFill>
                      <a:srgbClr val="FFFFFF"/>
                    </a:solidFill>
                  </a:tcPr>
                </a:tc>
              </a:tr>
              <a:tr h="259360">
                <a:tc>
                  <a:txBody>
                    <a:bodyPr/>
                    <a:lstStyle/>
                    <a:p>
                      <a:r>
                        <a:rPr lang="en-IN" sz="1300">
                          <a:effectLst/>
                        </a:rPr>
                        <a:t>Clock Speed</a:t>
                      </a:r>
                    </a:p>
                  </a:txBody>
                  <a:tcPr marL="64826" marR="64826" marT="32413" marB="32413" anchor="ctr">
                    <a:lnL>
                      <a:noFill/>
                    </a:lnL>
                    <a:lnR>
                      <a:noFill/>
                    </a:lnR>
                    <a:lnT>
                      <a:noFill/>
                    </a:lnT>
                    <a:lnB>
                      <a:noFill/>
                    </a:lnB>
                    <a:solidFill>
                      <a:srgbClr val="F1F1F1"/>
                    </a:solidFill>
                  </a:tcPr>
                </a:tc>
                <a:tc>
                  <a:txBody>
                    <a:bodyPr/>
                    <a:lstStyle/>
                    <a:p>
                      <a:r>
                        <a:rPr lang="en-IN" sz="1300">
                          <a:effectLst/>
                        </a:rPr>
                        <a:t>16 MHz</a:t>
                      </a:r>
                    </a:p>
                  </a:txBody>
                  <a:tcPr marL="64826" marR="64826" marT="32413" marB="32413" anchor="ctr">
                    <a:lnL>
                      <a:noFill/>
                    </a:lnL>
                    <a:lnR>
                      <a:noFill/>
                    </a:lnR>
                    <a:lnT>
                      <a:noFill/>
                    </a:lnT>
                    <a:lnB>
                      <a:noFill/>
                    </a:lnB>
                    <a:solidFill>
                      <a:srgbClr val="F1F1F1"/>
                    </a:solidFill>
                  </a:tcPr>
                </a:tc>
              </a:tr>
              <a:tr h="259360">
                <a:tc>
                  <a:txBody>
                    <a:bodyPr/>
                    <a:lstStyle/>
                    <a:p>
                      <a:r>
                        <a:rPr lang="en-IN" sz="1300">
                          <a:effectLst/>
                        </a:rPr>
                        <a:t>LED_BUILTIN</a:t>
                      </a:r>
                    </a:p>
                  </a:txBody>
                  <a:tcPr marL="64826" marR="64826" marT="32413" marB="32413" anchor="ctr">
                    <a:lnL>
                      <a:noFill/>
                    </a:lnL>
                    <a:lnR>
                      <a:noFill/>
                    </a:lnR>
                    <a:lnT>
                      <a:noFill/>
                    </a:lnT>
                    <a:lnB>
                      <a:noFill/>
                    </a:lnB>
                    <a:solidFill>
                      <a:srgbClr val="FFFFFF"/>
                    </a:solidFill>
                  </a:tcPr>
                </a:tc>
                <a:tc>
                  <a:txBody>
                    <a:bodyPr/>
                    <a:lstStyle/>
                    <a:p>
                      <a:r>
                        <a:rPr lang="en-IN" sz="1300">
                          <a:effectLst/>
                        </a:rPr>
                        <a:t>13</a:t>
                      </a:r>
                    </a:p>
                  </a:txBody>
                  <a:tcPr marL="64826" marR="64826" marT="32413" marB="32413" anchor="ctr">
                    <a:lnL>
                      <a:noFill/>
                    </a:lnL>
                    <a:lnR>
                      <a:noFill/>
                    </a:lnR>
                    <a:lnT>
                      <a:noFill/>
                    </a:lnT>
                    <a:lnB>
                      <a:noFill/>
                    </a:lnB>
                    <a:solidFill>
                      <a:srgbClr val="FFFFFF"/>
                    </a:solidFill>
                  </a:tcPr>
                </a:tc>
              </a:tr>
              <a:tr h="259360">
                <a:tc>
                  <a:txBody>
                    <a:bodyPr/>
                    <a:lstStyle/>
                    <a:p>
                      <a:r>
                        <a:rPr lang="en-IN" sz="1300">
                          <a:effectLst/>
                        </a:rPr>
                        <a:t>Length</a:t>
                      </a:r>
                    </a:p>
                  </a:txBody>
                  <a:tcPr marL="64826" marR="64826" marT="32413" marB="32413" anchor="ctr">
                    <a:lnL>
                      <a:noFill/>
                    </a:lnL>
                    <a:lnR>
                      <a:noFill/>
                    </a:lnR>
                    <a:lnT>
                      <a:noFill/>
                    </a:lnT>
                    <a:lnB>
                      <a:noFill/>
                    </a:lnB>
                    <a:solidFill>
                      <a:srgbClr val="F1F1F1"/>
                    </a:solidFill>
                  </a:tcPr>
                </a:tc>
                <a:tc>
                  <a:txBody>
                    <a:bodyPr/>
                    <a:lstStyle/>
                    <a:p>
                      <a:r>
                        <a:rPr lang="en-IN" sz="1300">
                          <a:effectLst/>
                        </a:rPr>
                        <a:t>101.52 mm</a:t>
                      </a:r>
                    </a:p>
                  </a:txBody>
                  <a:tcPr marL="64826" marR="64826" marT="32413" marB="32413" anchor="ctr">
                    <a:lnL>
                      <a:noFill/>
                    </a:lnL>
                    <a:lnR>
                      <a:noFill/>
                    </a:lnR>
                    <a:lnT>
                      <a:noFill/>
                    </a:lnT>
                    <a:lnB>
                      <a:noFill/>
                    </a:lnB>
                    <a:solidFill>
                      <a:srgbClr val="F1F1F1"/>
                    </a:solidFill>
                  </a:tcPr>
                </a:tc>
              </a:tr>
              <a:tr h="259360">
                <a:tc>
                  <a:txBody>
                    <a:bodyPr/>
                    <a:lstStyle/>
                    <a:p>
                      <a:r>
                        <a:rPr lang="en-IN" sz="1300">
                          <a:effectLst/>
                        </a:rPr>
                        <a:t>Width</a:t>
                      </a:r>
                    </a:p>
                  </a:txBody>
                  <a:tcPr marL="64826" marR="64826" marT="32413" marB="32413" anchor="ctr">
                    <a:lnL>
                      <a:noFill/>
                    </a:lnL>
                    <a:lnR>
                      <a:noFill/>
                    </a:lnR>
                    <a:lnT>
                      <a:noFill/>
                    </a:lnT>
                    <a:lnB>
                      <a:noFill/>
                    </a:lnB>
                    <a:solidFill>
                      <a:srgbClr val="FFFFFF"/>
                    </a:solidFill>
                  </a:tcPr>
                </a:tc>
                <a:tc>
                  <a:txBody>
                    <a:bodyPr/>
                    <a:lstStyle/>
                    <a:p>
                      <a:r>
                        <a:rPr lang="en-IN" sz="1300">
                          <a:effectLst/>
                        </a:rPr>
                        <a:t>53.3 mm</a:t>
                      </a:r>
                    </a:p>
                  </a:txBody>
                  <a:tcPr marL="64826" marR="64826" marT="32413" marB="32413" anchor="ctr">
                    <a:lnL>
                      <a:noFill/>
                    </a:lnL>
                    <a:lnR>
                      <a:noFill/>
                    </a:lnR>
                    <a:lnT>
                      <a:noFill/>
                    </a:lnT>
                    <a:lnB>
                      <a:noFill/>
                    </a:lnB>
                    <a:solidFill>
                      <a:srgbClr val="FFFFFF"/>
                    </a:solidFill>
                  </a:tcPr>
                </a:tc>
              </a:tr>
              <a:tr h="259360">
                <a:tc>
                  <a:txBody>
                    <a:bodyPr/>
                    <a:lstStyle/>
                    <a:p>
                      <a:r>
                        <a:rPr lang="en-IN" sz="1300">
                          <a:effectLst/>
                        </a:rPr>
                        <a:t>Weight</a:t>
                      </a:r>
                    </a:p>
                  </a:txBody>
                  <a:tcPr marL="64826" marR="64826" marT="32413" marB="32413" anchor="ctr">
                    <a:lnL>
                      <a:noFill/>
                    </a:lnL>
                    <a:lnR>
                      <a:noFill/>
                    </a:lnR>
                    <a:lnT>
                      <a:noFill/>
                    </a:lnT>
                    <a:lnB>
                      <a:noFill/>
                    </a:lnB>
                    <a:solidFill>
                      <a:srgbClr val="F1F1F1"/>
                    </a:solidFill>
                  </a:tcPr>
                </a:tc>
                <a:tc>
                  <a:txBody>
                    <a:bodyPr/>
                    <a:lstStyle/>
                    <a:p>
                      <a:r>
                        <a:rPr lang="en-IN" sz="1300" dirty="0">
                          <a:effectLst/>
                        </a:rPr>
                        <a:t>37 g</a:t>
                      </a:r>
                    </a:p>
                  </a:txBody>
                  <a:tcPr marL="64826" marR="64826" marT="32413" marB="32413" anchor="ctr">
                    <a:lnL>
                      <a:noFill/>
                    </a:lnL>
                    <a:lnR>
                      <a:noFill/>
                    </a:lnR>
                    <a:lnT>
                      <a:noFill/>
                    </a:lnT>
                    <a:lnB>
                      <a:noFill/>
                    </a:lnB>
                    <a:solidFill>
                      <a:srgbClr val="F1F1F1"/>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217531" y="1931727"/>
            <a:ext cx="5192501" cy="2834986"/>
          </a:xfrm>
          <a:prstGeom prst="rect">
            <a:avLst/>
          </a:prstGeom>
        </p:spPr>
      </p:pic>
    </p:spTree>
    <p:extLst>
      <p:ext uri="{BB962C8B-B14F-4D97-AF65-F5344CB8AC3E}">
        <p14:creationId xmlns:p14="http://schemas.microsoft.com/office/powerpoint/2010/main" val="255550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9739" y="396663"/>
            <a:ext cx="1946367"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CODE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43" y="1440612"/>
            <a:ext cx="3667147" cy="510237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700" y="1440612"/>
            <a:ext cx="3556377" cy="510237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0073" y="1440612"/>
            <a:ext cx="3407446" cy="5102372"/>
          </a:xfrm>
          <a:prstGeom prst="rect">
            <a:avLst/>
          </a:prstGeom>
        </p:spPr>
      </p:pic>
    </p:spTree>
    <p:extLst>
      <p:ext uri="{BB962C8B-B14F-4D97-AF65-F5344CB8AC3E}">
        <p14:creationId xmlns:p14="http://schemas.microsoft.com/office/powerpoint/2010/main" val="3126456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lstStyle/>
          <a:p>
            <a:r>
              <a:rPr lang="en-IN" dirty="0" smtClean="0"/>
              <a:t>Smart Garage</a:t>
            </a:r>
          </a:p>
          <a:p>
            <a:r>
              <a:rPr lang="en-IN" dirty="0" smtClean="0"/>
              <a:t>Driverless cars</a:t>
            </a:r>
          </a:p>
          <a:p>
            <a:r>
              <a:rPr lang="en-IN" dirty="0" smtClean="0"/>
              <a:t>Various Toys(</a:t>
            </a:r>
            <a:r>
              <a:rPr lang="en-IN" dirty="0" err="1" smtClean="0"/>
              <a:t>cars,bikes,etc</a:t>
            </a:r>
            <a:r>
              <a:rPr lang="en-IN" dirty="0" smtClean="0"/>
              <a:t>)</a:t>
            </a:r>
          </a:p>
        </p:txBody>
      </p:sp>
    </p:spTree>
    <p:extLst>
      <p:ext uri="{BB962C8B-B14F-4D97-AF65-F5344CB8AC3E}">
        <p14:creationId xmlns:p14="http://schemas.microsoft.com/office/powerpoint/2010/main" val="307446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260957" y="547950"/>
            <a:ext cx="7315200" cy="3255264"/>
          </a:xfrm>
        </p:spPr>
        <p:txBody>
          <a:bodyPr/>
          <a:lstStyle/>
          <a:p>
            <a:r>
              <a:rPr lang="en-IN" dirty="0" smtClean="0"/>
              <a:t>Thank   You</a:t>
            </a:r>
            <a:endParaRPr lang="en-IN" dirty="0"/>
          </a:p>
        </p:txBody>
      </p:sp>
    </p:spTree>
    <p:extLst>
      <p:ext uri="{BB962C8B-B14F-4D97-AF65-F5344CB8AC3E}">
        <p14:creationId xmlns:p14="http://schemas.microsoft.com/office/powerpoint/2010/main" val="166026144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47</TotalTime>
  <Words>269</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Corbel</vt:lpstr>
      <vt:lpstr>typonine sans pro</vt:lpstr>
      <vt:lpstr>Wingdings 2</vt:lpstr>
      <vt:lpstr>Frame</vt:lpstr>
      <vt:lpstr>ULTRASONIC RANGE SENSING</vt:lpstr>
      <vt:lpstr>ABOUT</vt:lpstr>
      <vt:lpstr>Components Required</vt:lpstr>
      <vt:lpstr>Softwares Required</vt:lpstr>
      <vt:lpstr>Ultrasonic Sensor</vt:lpstr>
      <vt:lpstr>Arduino Mega 2560</vt:lpstr>
      <vt:lpstr>PowerPoint Presentation</vt:lpstr>
      <vt:lpstr>Applications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ULTRASONIC RANGE SENSING</dc:title>
  <dc:creator>Varun Ahuja</dc:creator>
  <cp:lastModifiedBy>Varun Ahuja</cp:lastModifiedBy>
  <cp:revision>9</cp:revision>
  <dcterms:created xsi:type="dcterms:W3CDTF">2018-04-22T04:22:36Z</dcterms:created>
  <dcterms:modified xsi:type="dcterms:W3CDTF">2018-04-25T17:14:31Z</dcterms:modified>
</cp:coreProperties>
</file>