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61" r:id="rId2"/>
    <p:sldId id="257" r:id="rId3"/>
    <p:sldId id="267" r:id="rId4"/>
    <p:sldId id="268" r:id="rId5"/>
    <p:sldId id="269" r:id="rId6"/>
    <p:sldId id="275" r:id="rId7"/>
    <p:sldId id="270" r:id="rId8"/>
    <p:sldId id="273" r:id="rId9"/>
    <p:sldId id="271" r:id="rId10"/>
    <p:sldId id="276" r:id="rId11"/>
    <p:sldId id="272" r:id="rId12"/>
    <p:sldId id="2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11/28/2021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11/28/2021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11/28/2021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11/28/2021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11/28/2021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11/28/2021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11/28/2021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11/28/2021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11/28/2021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11/28/2021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5" y="313628"/>
            <a:ext cx="9669990" cy="3854960"/>
          </a:xfrm>
        </p:spPr>
        <p:txBody>
          <a:bodyPr>
            <a:normAutofit/>
          </a:bodyPr>
          <a:lstStyle/>
          <a:p>
            <a:pPr algn="ctr">
              <a:lnSpc>
                <a:spcPct val="100000"/>
              </a:lnSpc>
            </a:pPr>
            <a:r>
              <a:rPr lang="en-US" sz="3200" dirty="0"/>
              <a:t>Web Search Engine</a:t>
            </a:r>
            <a:br>
              <a:rPr lang="en-US" sz="3200" dirty="0"/>
            </a:br>
            <a:r>
              <a:rPr lang="en-US" sz="2800" dirty="0"/>
              <a:t>Comp 8547: Advanced Computing Concepts</a:t>
            </a:r>
            <a:br>
              <a:rPr lang="en-US" sz="3200" dirty="0"/>
            </a:br>
            <a:r>
              <a:rPr lang="en-US" sz="2400" dirty="0"/>
              <a:t>MAC FALL 2021</a:t>
            </a:r>
          </a:p>
        </p:txBody>
      </p:sp>
      <p:sp>
        <p:nvSpPr>
          <p:cNvPr id="3" name="Subtitle 2"/>
          <p:cNvSpPr>
            <a:spLocks noGrp="1"/>
          </p:cNvSpPr>
          <p:nvPr>
            <p:ph type="subTitle" idx="1"/>
          </p:nvPr>
        </p:nvSpPr>
        <p:spPr>
          <a:xfrm>
            <a:off x="1293845" y="5432564"/>
            <a:ext cx="9604310" cy="1192354"/>
          </a:xfrm>
        </p:spPr>
        <p:txBody>
          <a:bodyPr>
            <a:normAutofit fontScale="85000" lnSpcReduction="20000"/>
          </a:bodyPr>
          <a:lstStyle/>
          <a:p>
            <a:pPr>
              <a:lnSpc>
                <a:spcPct val="120000"/>
              </a:lnSpc>
            </a:pPr>
            <a:r>
              <a:rPr lang="en-US" dirty="0"/>
              <a:t>Instructor:							Presented by:</a:t>
            </a:r>
          </a:p>
          <a:p>
            <a:pPr>
              <a:lnSpc>
                <a:spcPct val="120000"/>
              </a:lnSpc>
            </a:pPr>
            <a:r>
              <a:rPr lang="en-IN" sz="2000" dirty="0"/>
              <a:t>Dr Mahdi </a:t>
            </a:r>
            <a:r>
              <a:rPr lang="en-IN" sz="2000" dirty="0" err="1"/>
              <a:t>Firoozjaei</a:t>
            </a:r>
            <a:r>
              <a:rPr lang="en-IN" sz="2000" dirty="0"/>
              <a:t>						Varun Ahuja</a:t>
            </a:r>
          </a:p>
          <a:p>
            <a:pPr>
              <a:lnSpc>
                <a:spcPct val="120000"/>
              </a:lnSpc>
            </a:pPr>
            <a:r>
              <a:rPr lang="en-IN" dirty="0"/>
              <a:t>								Hafsa Shabbeer</a:t>
            </a:r>
          </a:p>
          <a:p>
            <a:pPr>
              <a:lnSpc>
                <a:spcPct val="120000"/>
              </a:lnSpc>
            </a:pPr>
            <a:r>
              <a:rPr lang="en-IN" dirty="0"/>
              <a:t>								</a:t>
            </a:r>
            <a:r>
              <a:rPr lang="en-IN" sz="2000" dirty="0"/>
              <a:t>Abrar </a:t>
            </a:r>
            <a:r>
              <a:rPr lang="en-IN" sz="2000" dirty="0" err="1"/>
              <a:t>Ibna</a:t>
            </a:r>
            <a:r>
              <a:rPr lang="en-IN" sz="2000" dirty="0"/>
              <a:t> </a:t>
            </a:r>
            <a:r>
              <a:rPr lang="en-IN" sz="2000" dirty="0" err="1"/>
              <a:t>Mizan</a:t>
            </a:r>
            <a:r>
              <a:rPr lang="en-IN" dirty="0"/>
              <a:t>	</a:t>
            </a:r>
            <a:endParaRPr lang="en-US" dirty="0"/>
          </a:p>
        </p:txBody>
      </p:sp>
      <p:pic>
        <p:nvPicPr>
          <p:cNvPr id="5" name="Picture 4">
            <a:extLst>
              <a:ext uri="{FF2B5EF4-FFF2-40B4-BE49-F238E27FC236}">
                <a16:creationId xmlns:a16="http://schemas.microsoft.com/office/drawing/2014/main" id="{41361AC9-2F4B-4EE6-910E-20597C6BF42A}"/>
              </a:ext>
            </a:extLst>
          </p:cNvPr>
          <p:cNvPicPr>
            <a:picLocks noChangeAspect="1"/>
          </p:cNvPicPr>
          <p:nvPr/>
        </p:nvPicPr>
        <p:blipFill>
          <a:blip r:embed="rId2"/>
          <a:stretch>
            <a:fillRect/>
          </a:stretch>
        </p:blipFill>
        <p:spPr>
          <a:xfrm>
            <a:off x="3299012" y="472864"/>
            <a:ext cx="4572000" cy="1504950"/>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64C5-9B2D-4EE1-8174-0331CB980528}"/>
              </a:ext>
            </a:extLst>
          </p:cNvPr>
          <p:cNvSpPr txBox="1">
            <a:spLocks/>
          </p:cNvSpPr>
          <p:nvPr/>
        </p:nvSpPr>
        <p:spPr>
          <a:xfrm>
            <a:off x="3823996" y="2968454"/>
            <a:ext cx="4319879" cy="921091"/>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sz="6000" dirty="0"/>
              <a:t>Live Demo</a:t>
            </a:r>
          </a:p>
        </p:txBody>
      </p:sp>
      <p:pic>
        <p:nvPicPr>
          <p:cNvPr id="3" name="Picture 2">
            <a:extLst>
              <a:ext uri="{FF2B5EF4-FFF2-40B4-BE49-F238E27FC236}">
                <a16:creationId xmlns:a16="http://schemas.microsoft.com/office/drawing/2014/main" id="{CC175BE5-3502-46CD-8CA6-DD51642FDD0C}"/>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146739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D2C03-7088-4DB2-AF56-055129B8CE8E}"/>
              </a:ext>
            </a:extLst>
          </p:cNvPr>
          <p:cNvSpPr>
            <a:spLocks noGrp="1"/>
          </p:cNvSpPr>
          <p:nvPr>
            <p:ph type="title"/>
          </p:nvPr>
        </p:nvSpPr>
        <p:spPr>
          <a:xfrm>
            <a:off x="1295400" y="765114"/>
            <a:ext cx="9601200" cy="1142385"/>
          </a:xfrm>
        </p:spPr>
        <p:txBody>
          <a:bodyPr/>
          <a:lstStyle/>
          <a:p>
            <a:r>
              <a:rPr lang="en-IN" dirty="0"/>
              <a:t>Conclusion</a:t>
            </a:r>
          </a:p>
        </p:txBody>
      </p:sp>
      <p:sp>
        <p:nvSpPr>
          <p:cNvPr id="3" name="Content Placeholder 2">
            <a:extLst>
              <a:ext uri="{FF2B5EF4-FFF2-40B4-BE49-F238E27FC236}">
                <a16:creationId xmlns:a16="http://schemas.microsoft.com/office/drawing/2014/main" id="{C78594B0-74CE-4AA5-8405-9D000CD8CE32}"/>
              </a:ext>
            </a:extLst>
          </p:cNvPr>
          <p:cNvSpPr>
            <a:spLocks noGrp="1"/>
          </p:cNvSpPr>
          <p:nvPr>
            <p:ph idx="1"/>
          </p:nvPr>
        </p:nvSpPr>
        <p:spPr>
          <a:xfrm>
            <a:off x="1295400" y="2559704"/>
            <a:ext cx="9601200" cy="3430550"/>
          </a:xfrm>
        </p:spPr>
        <p:txBody>
          <a:bodyPr/>
          <a:lstStyle/>
          <a:p>
            <a:r>
              <a:rPr lang="en-IN" dirty="0"/>
              <a:t>Understood the concepts taught in the classroom and implement them in real time.</a:t>
            </a:r>
          </a:p>
          <a:p>
            <a:r>
              <a:rPr lang="en-IN" dirty="0"/>
              <a:t>Got a chance to see the practical implementation of web search engine.</a:t>
            </a:r>
          </a:p>
          <a:p>
            <a:r>
              <a:rPr lang="en-IN" dirty="0"/>
              <a:t>Learnt to recognize which concept is best for an effective application.</a:t>
            </a:r>
          </a:p>
          <a:p>
            <a:r>
              <a:rPr lang="en-IN" dirty="0"/>
              <a:t>Learnt how to work in a team.</a:t>
            </a:r>
          </a:p>
          <a:p>
            <a:endParaRPr lang="en-IN" dirty="0"/>
          </a:p>
          <a:p>
            <a:endParaRPr lang="en-IN" dirty="0"/>
          </a:p>
        </p:txBody>
      </p:sp>
      <p:pic>
        <p:nvPicPr>
          <p:cNvPr id="4" name="Picture 3">
            <a:extLst>
              <a:ext uri="{FF2B5EF4-FFF2-40B4-BE49-F238E27FC236}">
                <a16:creationId xmlns:a16="http://schemas.microsoft.com/office/drawing/2014/main" id="{13273137-D108-48E2-88ED-85B2B07E2CB0}"/>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3444700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8FC1-E61D-4579-A89F-7A7AED788100}"/>
              </a:ext>
            </a:extLst>
          </p:cNvPr>
          <p:cNvSpPr txBox="1">
            <a:spLocks/>
          </p:cNvSpPr>
          <p:nvPr/>
        </p:nvSpPr>
        <p:spPr>
          <a:xfrm>
            <a:off x="3823996" y="2968454"/>
            <a:ext cx="4023049" cy="921091"/>
          </a:xfrm>
          <a:prstGeom prst="rect">
            <a:avLst/>
          </a:prstGeom>
        </p:spPr>
        <p:txBody>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IN" sz="6000" dirty="0"/>
              <a:t>Thank You</a:t>
            </a:r>
          </a:p>
        </p:txBody>
      </p:sp>
      <p:pic>
        <p:nvPicPr>
          <p:cNvPr id="4" name="Picture 3">
            <a:extLst>
              <a:ext uri="{FF2B5EF4-FFF2-40B4-BE49-F238E27FC236}">
                <a16:creationId xmlns:a16="http://schemas.microsoft.com/office/drawing/2014/main" id="{FCF74328-3856-4B06-AD28-6C82C148AE60}"/>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405504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041254"/>
            <a:ext cx="9601200" cy="1142385"/>
          </a:xfrm>
        </p:spPr>
        <p:txBody>
          <a:bodyPr/>
          <a:lstStyle/>
          <a:p>
            <a:r>
              <a:rPr lang="en-US" dirty="0"/>
              <a:t>Content</a:t>
            </a:r>
          </a:p>
        </p:txBody>
      </p:sp>
      <p:sp>
        <p:nvSpPr>
          <p:cNvPr id="3" name="Content Placeholder 2"/>
          <p:cNvSpPr>
            <a:spLocks noGrp="1"/>
          </p:cNvSpPr>
          <p:nvPr>
            <p:ph idx="1"/>
          </p:nvPr>
        </p:nvSpPr>
        <p:spPr>
          <a:xfrm>
            <a:off x="1295400" y="2762251"/>
            <a:ext cx="9601200" cy="3314699"/>
          </a:xfrm>
        </p:spPr>
        <p:txBody>
          <a:bodyPr/>
          <a:lstStyle/>
          <a:p>
            <a:r>
              <a:rPr lang="en-US" dirty="0"/>
              <a:t>Team Roles</a:t>
            </a:r>
          </a:p>
          <a:p>
            <a:r>
              <a:rPr lang="en-US" dirty="0"/>
              <a:t>Introduction</a:t>
            </a:r>
          </a:p>
          <a:p>
            <a:r>
              <a:rPr lang="en-US" dirty="0"/>
              <a:t>Features</a:t>
            </a:r>
          </a:p>
          <a:p>
            <a:r>
              <a:rPr lang="en-US" dirty="0"/>
              <a:t>Live Demo</a:t>
            </a:r>
          </a:p>
          <a:p>
            <a:r>
              <a:rPr lang="en-US" dirty="0"/>
              <a:t>Conclusion</a:t>
            </a:r>
          </a:p>
          <a:p>
            <a:endParaRPr lang="en-US" dirty="0"/>
          </a:p>
        </p:txBody>
      </p:sp>
      <p:pic>
        <p:nvPicPr>
          <p:cNvPr id="4" name="Picture 3">
            <a:extLst>
              <a:ext uri="{FF2B5EF4-FFF2-40B4-BE49-F238E27FC236}">
                <a16:creationId xmlns:a16="http://schemas.microsoft.com/office/drawing/2014/main" id="{20DDB865-3D3E-4C64-829A-B26A2D9DAFE4}"/>
              </a:ext>
            </a:extLst>
          </p:cNvPr>
          <p:cNvPicPr>
            <a:picLocks noChangeAspect="1"/>
          </p:cNvPicPr>
          <p:nvPr/>
        </p:nvPicPr>
        <p:blipFill>
          <a:blip r:embed="rId3"/>
          <a:stretch>
            <a:fillRect/>
          </a:stretch>
        </p:blipFill>
        <p:spPr>
          <a:xfrm>
            <a:off x="0" y="51204"/>
            <a:ext cx="2730337" cy="898736"/>
          </a:xfrm>
          <a:prstGeom prst="rect">
            <a:avLst/>
          </a:prstGeom>
        </p:spPr>
      </p:pic>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1794" y="1173827"/>
            <a:ext cx="9928412" cy="4966448"/>
          </a:xfrm>
        </p:spPr>
        <p:txBody>
          <a:bodyPr>
            <a:normAutofit fontScale="90000"/>
          </a:bodyPr>
          <a:lstStyle/>
          <a:p>
            <a:pPr>
              <a:lnSpc>
                <a:spcPct val="150000"/>
              </a:lnSpc>
            </a:pPr>
            <a:br>
              <a:rPr lang="en-US" sz="2800" dirty="0"/>
            </a:br>
            <a:br>
              <a:rPr lang="en-US" sz="2800" dirty="0"/>
            </a:br>
            <a:br>
              <a:rPr lang="en-US" sz="2800" dirty="0"/>
            </a:br>
            <a:br>
              <a:rPr lang="en-US" sz="2800" dirty="0"/>
            </a:br>
            <a:r>
              <a:rPr lang="en-US" sz="2800" dirty="0"/>
              <a:t>Team Roles</a:t>
            </a:r>
            <a:br>
              <a:rPr lang="en-US" sz="2800" dirty="0"/>
            </a:br>
            <a:br>
              <a:rPr lang="en-US" sz="2800" dirty="0"/>
            </a:br>
            <a:r>
              <a:rPr lang="en-US" sz="2000" b="0" dirty="0">
                <a:solidFill>
                  <a:schemeClr val="tx1"/>
                </a:solidFill>
              </a:rPr>
              <a:t>Hafsa Shabbeer		Conversion of HTML to Text</a:t>
            </a:r>
            <a:br>
              <a:rPr lang="en-US" sz="2000" b="0" dirty="0">
                <a:solidFill>
                  <a:schemeClr val="tx1"/>
                </a:solidFill>
              </a:rPr>
            </a:br>
            <a:r>
              <a:rPr lang="en-US" sz="2000" b="0" dirty="0">
                <a:solidFill>
                  <a:schemeClr val="tx1"/>
                </a:solidFill>
              </a:rPr>
              <a:t>Varun Ahuja		Word Frequency Count</a:t>
            </a:r>
            <a:br>
              <a:rPr lang="en-US" sz="2000" dirty="0">
                <a:solidFill>
                  <a:schemeClr val="tx1"/>
                </a:solidFill>
              </a:rPr>
            </a:br>
            <a:r>
              <a:rPr lang="en-IN" sz="2000" b="0" dirty="0">
                <a:solidFill>
                  <a:schemeClr val="tx1"/>
                </a:solidFill>
              </a:rPr>
              <a:t>Abrar </a:t>
            </a:r>
            <a:r>
              <a:rPr lang="en-IN" sz="2000" b="0" dirty="0" err="1">
                <a:solidFill>
                  <a:schemeClr val="tx1"/>
                </a:solidFill>
              </a:rPr>
              <a:t>Ibna</a:t>
            </a:r>
            <a:r>
              <a:rPr lang="en-IN" sz="2000" b="0" dirty="0">
                <a:solidFill>
                  <a:schemeClr val="tx1"/>
                </a:solidFill>
              </a:rPr>
              <a:t> </a:t>
            </a:r>
            <a:r>
              <a:rPr lang="en-IN" sz="2000" b="0" dirty="0" err="1">
                <a:solidFill>
                  <a:schemeClr val="tx1"/>
                </a:solidFill>
              </a:rPr>
              <a:t>Mizan</a:t>
            </a:r>
            <a:r>
              <a:rPr lang="en-IN" sz="2000" b="0" dirty="0">
                <a:solidFill>
                  <a:schemeClr val="tx1"/>
                </a:solidFill>
              </a:rPr>
              <a:t>		Pattern Searching</a:t>
            </a:r>
            <a:br>
              <a:rPr lang="en-US" sz="2800" dirty="0"/>
            </a:br>
            <a:br>
              <a:rPr lang="en-US" sz="2800" dirty="0"/>
            </a:br>
            <a:br>
              <a:rPr lang="en-US" sz="2800" dirty="0"/>
            </a:br>
            <a:br>
              <a:rPr lang="en-US" sz="2800" dirty="0"/>
            </a:br>
            <a:endParaRPr lang="en-US" sz="2800" dirty="0"/>
          </a:p>
        </p:txBody>
      </p:sp>
      <p:pic>
        <p:nvPicPr>
          <p:cNvPr id="3" name="Picture 2">
            <a:extLst>
              <a:ext uri="{FF2B5EF4-FFF2-40B4-BE49-F238E27FC236}">
                <a16:creationId xmlns:a16="http://schemas.microsoft.com/office/drawing/2014/main" id="{68737D67-447E-4898-A0DA-1B21188B783B}"/>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45273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934C-40E7-42E7-B9F8-60CCDAE1E9FF}"/>
              </a:ext>
            </a:extLst>
          </p:cNvPr>
          <p:cNvSpPr>
            <a:spLocks noGrp="1"/>
          </p:cNvSpPr>
          <p:nvPr>
            <p:ph type="title"/>
          </p:nvPr>
        </p:nvSpPr>
        <p:spPr>
          <a:xfrm>
            <a:off x="1295400" y="1174011"/>
            <a:ext cx="9601200" cy="4946688"/>
          </a:xfrm>
        </p:spPr>
        <p:txBody>
          <a:bodyPr>
            <a:normAutofit fontScale="90000"/>
          </a:bodyPr>
          <a:lstStyle/>
          <a:p>
            <a:pPr>
              <a:lnSpc>
                <a:spcPct val="150000"/>
              </a:lnSpc>
            </a:pPr>
            <a:br>
              <a:rPr lang="en-IN" sz="2500" dirty="0"/>
            </a:br>
            <a:br>
              <a:rPr lang="en-IN" sz="2500" dirty="0"/>
            </a:br>
            <a:r>
              <a:rPr lang="en-IN" sz="2800" dirty="0"/>
              <a:t>Introduction</a:t>
            </a:r>
            <a:br>
              <a:rPr lang="en-IN" sz="2500" dirty="0"/>
            </a:br>
            <a:br>
              <a:rPr lang="en-IN" sz="2500" dirty="0"/>
            </a:br>
            <a:r>
              <a:rPr lang="en-IN" sz="2400" dirty="0"/>
              <a:t>What is a Web Search Engine?</a:t>
            </a:r>
            <a:br>
              <a:rPr lang="en-IN" sz="2500" dirty="0"/>
            </a:br>
            <a:r>
              <a:rPr lang="en-IN" sz="2200" b="0" dirty="0">
                <a:solidFill>
                  <a:schemeClr val="tx1"/>
                </a:solidFill>
              </a:rPr>
              <a:t>A Web Search Engine is a service that helps us to find other web pages. It is normally accessed through a web page or a browser. When ever a user enters a search query it crawls through the web and gives the information based on the provided query.</a:t>
            </a:r>
            <a:br>
              <a:rPr lang="en-IN" sz="2200" b="0" dirty="0">
                <a:solidFill>
                  <a:schemeClr val="tx1"/>
                </a:solidFill>
              </a:rPr>
            </a:br>
            <a:br>
              <a:rPr lang="en-IN" sz="2200" b="0" dirty="0">
                <a:solidFill>
                  <a:schemeClr val="tx1"/>
                </a:solidFill>
              </a:rPr>
            </a:br>
            <a:r>
              <a:rPr lang="en-IN" sz="2000" b="0" dirty="0">
                <a:solidFill>
                  <a:schemeClr val="tx1"/>
                </a:solidFill>
              </a:rPr>
              <a:t>Ex: Google, Firefox, Bing and DuckDuckGo</a:t>
            </a:r>
            <a:br>
              <a:rPr lang="en-IN" sz="2500" dirty="0"/>
            </a:br>
            <a:endParaRPr lang="en-IN" sz="2500" dirty="0"/>
          </a:p>
        </p:txBody>
      </p:sp>
      <p:pic>
        <p:nvPicPr>
          <p:cNvPr id="3" name="Picture 2">
            <a:extLst>
              <a:ext uri="{FF2B5EF4-FFF2-40B4-BE49-F238E27FC236}">
                <a16:creationId xmlns:a16="http://schemas.microsoft.com/office/drawing/2014/main" id="{BBE983C0-C3D2-4E82-84C6-C550B5AD9EFE}"/>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46503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2D16-9EAB-436C-AC23-D83E78D9E6B1}"/>
              </a:ext>
            </a:extLst>
          </p:cNvPr>
          <p:cNvSpPr>
            <a:spLocks noGrp="1"/>
          </p:cNvSpPr>
          <p:nvPr>
            <p:ph type="title"/>
          </p:nvPr>
        </p:nvSpPr>
        <p:spPr>
          <a:xfrm>
            <a:off x="1295400" y="1345620"/>
            <a:ext cx="9601200" cy="4166759"/>
          </a:xfrm>
        </p:spPr>
        <p:txBody>
          <a:bodyPr/>
          <a:lstStyle/>
          <a:p>
            <a:r>
              <a:rPr lang="en-IN" sz="2800" dirty="0"/>
              <a:t>Features</a:t>
            </a:r>
            <a:br>
              <a:rPr lang="en-IN" dirty="0"/>
            </a:br>
            <a:br>
              <a:rPr lang="en-IN" dirty="0"/>
            </a:br>
            <a:br>
              <a:rPr lang="en-IN" dirty="0"/>
            </a:br>
            <a:r>
              <a:rPr lang="en-IN" sz="2400" dirty="0"/>
              <a:t>HTML to Text</a:t>
            </a:r>
            <a:br>
              <a:rPr lang="en-IN" sz="2400" dirty="0"/>
            </a:br>
            <a:br>
              <a:rPr lang="en-IN" sz="2400" dirty="0"/>
            </a:br>
            <a:r>
              <a:rPr lang="en-IN" sz="2000" b="0" dirty="0">
                <a:solidFill>
                  <a:schemeClr val="tx1"/>
                </a:solidFill>
              </a:rPr>
              <a:t>Firstly, we read the HTML file stored in the local directory. Then we convert the HTML file to Text file using </a:t>
            </a:r>
            <a:r>
              <a:rPr lang="en-IN" sz="2000" b="0" dirty="0" err="1">
                <a:solidFill>
                  <a:schemeClr val="tx1"/>
                </a:solidFill>
              </a:rPr>
              <a:t>Jsoup</a:t>
            </a:r>
            <a:r>
              <a:rPr lang="en-IN" sz="2000" b="0" dirty="0">
                <a:solidFill>
                  <a:schemeClr val="tx1"/>
                </a:solidFill>
              </a:rPr>
              <a:t> library. Basically, get all the plain text inside every HTML tags. </a:t>
            </a:r>
            <a:br>
              <a:rPr lang="en-IN" sz="2000" b="0" dirty="0">
                <a:solidFill>
                  <a:schemeClr val="tx1"/>
                </a:solidFill>
              </a:rPr>
            </a:br>
            <a:br>
              <a:rPr lang="en-IN" sz="2000" b="0" dirty="0">
                <a:solidFill>
                  <a:schemeClr val="tx1"/>
                </a:solidFill>
              </a:rPr>
            </a:br>
            <a:r>
              <a:rPr lang="en-IN" sz="2000" b="0" dirty="0" err="1">
                <a:solidFill>
                  <a:schemeClr val="tx1"/>
                </a:solidFill>
              </a:rPr>
              <a:t>Jsoup</a:t>
            </a:r>
            <a:r>
              <a:rPr lang="en-IN" sz="2000" b="0" dirty="0">
                <a:solidFill>
                  <a:schemeClr val="tx1"/>
                </a:solidFill>
              </a:rPr>
              <a:t> is used to parse, manipulate and extract data present in HTML tags.</a:t>
            </a:r>
            <a:br>
              <a:rPr lang="en-IN" sz="2000" b="0" dirty="0">
                <a:solidFill>
                  <a:schemeClr val="tx1"/>
                </a:solidFill>
              </a:rPr>
            </a:br>
            <a:endParaRPr lang="en-IN" sz="2000" b="0" dirty="0">
              <a:solidFill>
                <a:schemeClr val="tx1"/>
              </a:solidFill>
            </a:endParaRPr>
          </a:p>
        </p:txBody>
      </p:sp>
      <p:pic>
        <p:nvPicPr>
          <p:cNvPr id="3" name="Picture 2">
            <a:extLst>
              <a:ext uri="{FF2B5EF4-FFF2-40B4-BE49-F238E27FC236}">
                <a16:creationId xmlns:a16="http://schemas.microsoft.com/office/drawing/2014/main" id="{6E73790B-8F40-424D-B5D5-CAC33D6E8035}"/>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419105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995F-DD34-421B-9724-4B4093EE0688}"/>
              </a:ext>
            </a:extLst>
          </p:cNvPr>
          <p:cNvSpPr>
            <a:spLocks noGrp="1"/>
          </p:cNvSpPr>
          <p:nvPr>
            <p:ph type="title"/>
          </p:nvPr>
        </p:nvSpPr>
        <p:spPr>
          <a:xfrm>
            <a:off x="1295400" y="1147666"/>
            <a:ext cx="2730337" cy="563887"/>
          </a:xfrm>
        </p:spPr>
        <p:txBody>
          <a:bodyPr>
            <a:normAutofit/>
          </a:bodyPr>
          <a:lstStyle/>
          <a:p>
            <a:r>
              <a:rPr lang="en-US" sz="2800" dirty="0"/>
              <a:t>Flow Diagram</a:t>
            </a:r>
            <a:endParaRPr lang="en-IN" sz="2800" dirty="0"/>
          </a:p>
        </p:txBody>
      </p:sp>
      <p:pic>
        <p:nvPicPr>
          <p:cNvPr id="4" name="Picture 3">
            <a:extLst>
              <a:ext uri="{FF2B5EF4-FFF2-40B4-BE49-F238E27FC236}">
                <a16:creationId xmlns:a16="http://schemas.microsoft.com/office/drawing/2014/main" id="{2D875557-1E46-4DA8-B997-F0B99F8D30E8}"/>
              </a:ext>
            </a:extLst>
          </p:cNvPr>
          <p:cNvPicPr>
            <a:picLocks noChangeAspect="1"/>
          </p:cNvPicPr>
          <p:nvPr/>
        </p:nvPicPr>
        <p:blipFill>
          <a:blip r:embed="rId2"/>
          <a:stretch>
            <a:fillRect/>
          </a:stretch>
        </p:blipFill>
        <p:spPr>
          <a:xfrm>
            <a:off x="5105400" y="1254254"/>
            <a:ext cx="2057400" cy="4783455"/>
          </a:xfrm>
          <a:prstGeom prst="rect">
            <a:avLst/>
          </a:prstGeom>
        </p:spPr>
      </p:pic>
      <p:pic>
        <p:nvPicPr>
          <p:cNvPr id="5" name="Picture 4">
            <a:extLst>
              <a:ext uri="{FF2B5EF4-FFF2-40B4-BE49-F238E27FC236}">
                <a16:creationId xmlns:a16="http://schemas.microsoft.com/office/drawing/2014/main" id="{8C05799E-1EBC-4651-BE0D-AAA3FD3FFCEE}"/>
              </a:ext>
            </a:extLst>
          </p:cNvPr>
          <p:cNvPicPr>
            <a:picLocks noChangeAspect="1"/>
          </p:cNvPicPr>
          <p:nvPr/>
        </p:nvPicPr>
        <p:blipFill>
          <a:blip r:embed="rId3"/>
          <a:stretch>
            <a:fillRect/>
          </a:stretch>
        </p:blipFill>
        <p:spPr>
          <a:xfrm>
            <a:off x="0" y="51204"/>
            <a:ext cx="2730337" cy="898736"/>
          </a:xfrm>
          <a:prstGeom prst="rect">
            <a:avLst/>
          </a:prstGeom>
        </p:spPr>
      </p:pic>
    </p:spTree>
    <p:extLst>
      <p:ext uri="{BB962C8B-B14F-4D97-AF65-F5344CB8AC3E}">
        <p14:creationId xmlns:p14="http://schemas.microsoft.com/office/powerpoint/2010/main" val="1139402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72CB-AA5E-4CAC-BC98-5CCD68E543F2}"/>
              </a:ext>
            </a:extLst>
          </p:cNvPr>
          <p:cNvSpPr>
            <a:spLocks noGrp="1"/>
          </p:cNvSpPr>
          <p:nvPr>
            <p:ph type="title"/>
          </p:nvPr>
        </p:nvSpPr>
        <p:spPr>
          <a:xfrm>
            <a:off x="1295400" y="1908156"/>
            <a:ext cx="9601200" cy="3041687"/>
          </a:xfrm>
        </p:spPr>
        <p:txBody>
          <a:bodyPr>
            <a:normAutofit fontScale="90000"/>
          </a:bodyPr>
          <a:lstStyle/>
          <a:p>
            <a:pPr>
              <a:lnSpc>
                <a:spcPct val="150000"/>
              </a:lnSpc>
            </a:pPr>
            <a:r>
              <a:rPr lang="en-IN" sz="2800" dirty="0"/>
              <a:t>Word Frequency Count</a:t>
            </a:r>
            <a:br>
              <a:rPr lang="en-IN" sz="2800" dirty="0"/>
            </a:br>
            <a:br>
              <a:rPr lang="en-IN" dirty="0"/>
            </a:br>
            <a:r>
              <a:rPr lang="en-IN" sz="2000" b="0" dirty="0">
                <a:solidFill>
                  <a:schemeClr val="tx1"/>
                </a:solidFill>
              </a:rPr>
              <a:t>After generating the text file from html file that text file is further used from the local directory for counting the frequency of words. The total number occurrence of each word in the file is calculated.  </a:t>
            </a:r>
            <a:br>
              <a:rPr lang="en-IN" sz="2000" b="0" dirty="0">
                <a:solidFill>
                  <a:schemeClr val="tx1"/>
                </a:solidFill>
              </a:rPr>
            </a:br>
            <a:endParaRPr lang="en-IN" sz="2000" b="0" dirty="0">
              <a:solidFill>
                <a:schemeClr val="tx1"/>
              </a:solidFill>
            </a:endParaRPr>
          </a:p>
        </p:txBody>
      </p:sp>
      <p:pic>
        <p:nvPicPr>
          <p:cNvPr id="3" name="Picture 2">
            <a:extLst>
              <a:ext uri="{FF2B5EF4-FFF2-40B4-BE49-F238E27FC236}">
                <a16:creationId xmlns:a16="http://schemas.microsoft.com/office/drawing/2014/main" id="{FC10082F-E053-45C6-8695-82BDB7C86F9A}"/>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2624117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344C2D-71FA-47C1-8E2F-71E1041BDF50}"/>
              </a:ext>
            </a:extLst>
          </p:cNvPr>
          <p:cNvSpPr txBox="1">
            <a:spLocks/>
          </p:cNvSpPr>
          <p:nvPr/>
        </p:nvSpPr>
        <p:spPr>
          <a:xfrm>
            <a:off x="2232349" y="791002"/>
            <a:ext cx="7727302" cy="767213"/>
          </a:xfrm>
          <a:prstGeom prst="rect">
            <a:avLst/>
          </a:prstGeom>
        </p:spPr>
        <p:txBody>
          <a:bodyPr>
            <a:normAutofit fontScale="97500"/>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pPr>
              <a:lnSpc>
                <a:spcPct val="150000"/>
              </a:lnSpc>
            </a:pPr>
            <a:r>
              <a:rPr lang="en-IN" sz="2800" dirty="0"/>
              <a:t>Flow Diagram for Word Frequency Count</a:t>
            </a:r>
            <a:endParaRPr lang="en-IN" sz="2800" b="0" dirty="0">
              <a:solidFill>
                <a:schemeClr val="tx1"/>
              </a:solidFill>
            </a:endParaRPr>
          </a:p>
        </p:txBody>
      </p:sp>
      <p:pic>
        <p:nvPicPr>
          <p:cNvPr id="6" name="Picture 5" descr="Diagram&#10;&#10;Description automatically generated">
            <a:extLst>
              <a:ext uri="{FF2B5EF4-FFF2-40B4-BE49-F238E27FC236}">
                <a16:creationId xmlns:a16="http://schemas.microsoft.com/office/drawing/2014/main" id="{BB28E8F7-BA03-49D5-AAB9-4D55A73FEB29}"/>
              </a:ext>
            </a:extLst>
          </p:cNvPr>
          <p:cNvPicPr>
            <a:picLocks noChangeAspect="1"/>
          </p:cNvPicPr>
          <p:nvPr/>
        </p:nvPicPr>
        <p:blipFill>
          <a:blip r:embed="rId2"/>
          <a:stretch>
            <a:fillRect/>
          </a:stretch>
        </p:blipFill>
        <p:spPr>
          <a:xfrm>
            <a:off x="1103296" y="1980144"/>
            <a:ext cx="9985407" cy="4086854"/>
          </a:xfrm>
          <a:prstGeom prst="rect">
            <a:avLst/>
          </a:prstGeom>
        </p:spPr>
      </p:pic>
      <p:pic>
        <p:nvPicPr>
          <p:cNvPr id="5" name="Picture 4">
            <a:extLst>
              <a:ext uri="{FF2B5EF4-FFF2-40B4-BE49-F238E27FC236}">
                <a16:creationId xmlns:a16="http://schemas.microsoft.com/office/drawing/2014/main" id="{B501A5BF-DDFC-4DA7-83B9-451FA86C0373}"/>
              </a:ext>
            </a:extLst>
          </p:cNvPr>
          <p:cNvPicPr>
            <a:picLocks noChangeAspect="1"/>
          </p:cNvPicPr>
          <p:nvPr/>
        </p:nvPicPr>
        <p:blipFill>
          <a:blip r:embed="rId3"/>
          <a:stretch>
            <a:fillRect/>
          </a:stretch>
        </p:blipFill>
        <p:spPr>
          <a:xfrm>
            <a:off x="0" y="51204"/>
            <a:ext cx="2730337" cy="898736"/>
          </a:xfrm>
          <a:prstGeom prst="rect">
            <a:avLst/>
          </a:prstGeom>
        </p:spPr>
      </p:pic>
    </p:spTree>
    <p:extLst>
      <p:ext uri="{BB962C8B-B14F-4D97-AF65-F5344CB8AC3E}">
        <p14:creationId xmlns:p14="http://schemas.microsoft.com/office/powerpoint/2010/main" val="1586913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57D20-8D93-4C66-A230-C8CACE7F1E0F}"/>
              </a:ext>
            </a:extLst>
          </p:cNvPr>
          <p:cNvSpPr>
            <a:spLocks noGrp="1"/>
          </p:cNvSpPr>
          <p:nvPr>
            <p:ph type="title"/>
          </p:nvPr>
        </p:nvSpPr>
        <p:spPr>
          <a:xfrm>
            <a:off x="1295400" y="1659386"/>
            <a:ext cx="9601200" cy="3539228"/>
          </a:xfrm>
        </p:spPr>
        <p:txBody>
          <a:bodyPr>
            <a:normAutofit fontScale="90000"/>
          </a:bodyPr>
          <a:lstStyle/>
          <a:p>
            <a:pPr>
              <a:lnSpc>
                <a:spcPct val="150000"/>
              </a:lnSpc>
            </a:pPr>
            <a:r>
              <a:rPr lang="en-IN" dirty="0"/>
              <a:t>Pattern Finder</a:t>
            </a:r>
            <a:br>
              <a:rPr lang="en-IN" dirty="0"/>
            </a:br>
            <a:br>
              <a:rPr lang="en-IN" dirty="0"/>
            </a:br>
            <a:r>
              <a:rPr lang="en-IN" sz="2000" b="0" dirty="0">
                <a:solidFill>
                  <a:schemeClr val="tx1"/>
                </a:solidFill>
              </a:rPr>
              <a:t>The same text file used for counting the frequency of words is used for Pattern Finder. The user is asked to enter a word and the program searches for that word in the text file, it return true if found or else false.</a:t>
            </a:r>
            <a:br>
              <a:rPr lang="en-IN" dirty="0"/>
            </a:br>
            <a:endParaRPr lang="en-IN" dirty="0"/>
          </a:p>
        </p:txBody>
      </p:sp>
      <p:pic>
        <p:nvPicPr>
          <p:cNvPr id="3" name="Picture 2">
            <a:extLst>
              <a:ext uri="{FF2B5EF4-FFF2-40B4-BE49-F238E27FC236}">
                <a16:creationId xmlns:a16="http://schemas.microsoft.com/office/drawing/2014/main" id="{0C61EC0E-EAAE-4C38-A33C-2339583810D1}"/>
              </a:ext>
            </a:extLst>
          </p:cNvPr>
          <p:cNvPicPr>
            <a:picLocks noChangeAspect="1"/>
          </p:cNvPicPr>
          <p:nvPr/>
        </p:nvPicPr>
        <p:blipFill>
          <a:blip r:embed="rId2"/>
          <a:stretch>
            <a:fillRect/>
          </a:stretch>
        </p:blipFill>
        <p:spPr>
          <a:xfrm>
            <a:off x="0" y="51204"/>
            <a:ext cx="2730337" cy="898736"/>
          </a:xfrm>
          <a:prstGeom prst="rect">
            <a:avLst/>
          </a:prstGeom>
        </p:spPr>
      </p:pic>
    </p:spTree>
    <p:extLst>
      <p:ext uri="{BB962C8B-B14F-4D97-AF65-F5344CB8AC3E}">
        <p14:creationId xmlns:p14="http://schemas.microsoft.com/office/powerpoint/2010/main" val="6892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250</TotalTime>
  <Words>401</Words>
  <Application>Microsoft Office PowerPoint</Application>
  <PresentationFormat>Widescreen</PresentationFormat>
  <Paragraphs>26</Paragraphs>
  <Slides>12</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Diamond Grid 16x9</vt:lpstr>
      <vt:lpstr>Web Search Engine Comp 8547: Advanced Computing Concepts MAC FALL 2021</vt:lpstr>
      <vt:lpstr>Content</vt:lpstr>
      <vt:lpstr>    Team Roles  Hafsa Shabbeer  Conversion of HTML to Text Varun Ahuja  Word Frequency Count Abrar Ibna Mizan  Pattern Searching    </vt:lpstr>
      <vt:lpstr>  Introduction  What is a Web Search Engine? A Web Search Engine is a service that helps us to find other web pages. It is normally accessed through a web page or a browser. When ever a user enters a search query it crawls through the web and gives the information based on the provided query.  Ex: Google, Firefox, Bing and DuckDuckGo </vt:lpstr>
      <vt:lpstr>Features   HTML to Text  Firstly, we read the HTML file stored in the local directory. Then we convert the HTML file to Text file using Jsoup library. Basically, get all the plain text inside every HTML tags.   Jsoup is used to parse, manipulate and extract data present in HTML tags. </vt:lpstr>
      <vt:lpstr>Flow Diagram</vt:lpstr>
      <vt:lpstr>Word Frequency Count  After generating the text file from html file that text file is further used from the local directory for counting the frequency of words. The total number occurrence of each word in the file is calculated.   </vt:lpstr>
      <vt:lpstr>PowerPoint Presentation</vt:lpstr>
      <vt:lpstr>Pattern Finder  The same text file used for counting the frequency of words is used for Pattern Finder. The user is asked to enter a word and the program searches for that word in the text file, it return true if found or else false.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Search Engine Comp 8547: Advanced Computing Concepts MAC FALL 2021</dc:title>
  <dc:creator>Hafsa Shabbeer</dc:creator>
  <cp:lastModifiedBy>Varun Ahuja</cp:lastModifiedBy>
  <cp:revision>9</cp:revision>
  <dcterms:created xsi:type="dcterms:W3CDTF">2021-11-21T17:36:48Z</dcterms:created>
  <dcterms:modified xsi:type="dcterms:W3CDTF">2021-11-28T20:16:50Z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