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20" r:id="rId1"/>
  </p:sldMasterIdLst>
  <p:notesMasterIdLst>
    <p:notesMasterId r:id="rId33"/>
  </p:notesMasterIdLst>
  <p:handoutMasterIdLst>
    <p:handoutMasterId r:id="rId34"/>
  </p:handoutMasterIdLst>
  <p:sldIdLst>
    <p:sldId id="380" r:id="rId2"/>
    <p:sldId id="408" r:id="rId3"/>
    <p:sldId id="41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9" r:id="rId12"/>
    <p:sldId id="440" r:id="rId13"/>
    <p:sldId id="441" r:id="rId14"/>
    <p:sldId id="442" r:id="rId15"/>
    <p:sldId id="438" r:id="rId16"/>
    <p:sldId id="443" r:id="rId17"/>
    <p:sldId id="459" r:id="rId18"/>
    <p:sldId id="460" r:id="rId19"/>
    <p:sldId id="461" r:id="rId20"/>
    <p:sldId id="462" r:id="rId21"/>
    <p:sldId id="464" r:id="rId22"/>
    <p:sldId id="450" r:id="rId23"/>
    <p:sldId id="452" r:id="rId24"/>
    <p:sldId id="451" r:id="rId25"/>
    <p:sldId id="453" r:id="rId26"/>
    <p:sldId id="454" r:id="rId27"/>
    <p:sldId id="455" r:id="rId28"/>
    <p:sldId id="456" r:id="rId29"/>
    <p:sldId id="457" r:id="rId30"/>
    <p:sldId id="458" r:id="rId31"/>
    <p:sldId id="430" r:id="rId32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87">
          <p15:clr>
            <a:srgbClr val="A4A3A4"/>
          </p15:clr>
        </p15:guide>
        <p15:guide id="4" orient="horz" pos="372">
          <p15:clr>
            <a:srgbClr val="A4A3A4"/>
          </p15:clr>
        </p15:guide>
        <p15:guide id="5" orient="horz" pos="1399">
          <p15:clr>
            <a:srgbClr val="A4A3A4"/>
          </p15:clr>
        </p15:guide>
        <p15:guide id="6" orient="horz" pos="3048">
          <p15:clr>
            <a:srgbClr val="A4A3A4"/>
          </p15:clr>
        </p15:guide>
        <p15:guide id="7" orient="horz" pos="724">
          <p15:clr>
            <a:srgbClr val="A4A3A4"/>
          </p15:clr>
        </p15:guide>
        <p15:guide id="8" pos="729">
          <p15:clr>
            <a:srgbClr val="A4A3A4"/>
          </p15:clr>
        </p15:guide>
        <p15:guide id="9" pos="4301">
          <p15:clr>
            <a:srgbClr val="A4A3A4"/>
          </p15:clr>
        </p15:guide>
        <p15:guide id="10" pos="55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roslav Nyzhnyk" initials="" lastIdx="34" clrIdx="0"/>
  <p:cmAuthor id="1" name="Volodymyr Krolivets" initials="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B79"/>
    <a:srgbClr val="B6D7A8"/>
    <a:srgbClr val="2B7476"/>
    <a:srgbClr val="70BEBE"/>
    <a:srgbClr val="A4C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6AE06B-934D-4FB0-9E21-B750F69772FA}">
  <a:tblStyle styleId="{256AE06B-934D-4FB0-9E21-B750F69772FA}" styleName="Table_0"/>
  <a:tblStyle styleId="{57BC6828-45B5-4A98-9A42-F34603F2AF9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DEEEA"/>
          </a:solidFill>
        </a:fill>
      </a:tcStyle>
    </a:wholeTbl>
    <a:band1H>
      <a:tcStyle>
        <a:tcBdr/>
        <a:fill>
          <a:solidFill>
            <a:srgbClr val="FBDBD2"/>
          </a:solidFill>
        </a:fill>
      </a:tcStyle>
    </a:band1H>
    <a:band1V>
      <a:tcStyle>
        <a:tcBdr/>
        <a:fill>
          <a:solidFill>
            <a:srgbClr val="FBDBD2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4"/>
          </a:solidFill>
        </a:fill>
      </a:tcStyle>
    </a:firstRow>
  </a:tblStyle>
  <a:tblStyle styleId="{5DA02591-1961-4B0D-8BCA-BC2F5D0533A9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7640" autoAdjust="0"/>
  </p:normalViewPr>
  <p:slideViewPr>
    <p:cSldViewPr snapToGrid="0" snapToObjects="1">
      <p:cViewPr varScale="1">
        <p:scale>
          <a:sx n="100" d="100"/>
          <a:sy n="100" d="100"/>
        </p:scale>
        <p:origin x="907" y="67"/>
      </p:cViewPr>
      <p:guideLst>
        <p:guide orient="horz" pos="1620"/>
        <p:guide pos="2880"/>
        <p:guide orient="horz" pos="1187"/>
        <p:guide orient="horz" pos="372"/>
        <p:guide orient="horz" pos="1399"/>
        <p:guide orient="horz" pos="3048"/>
        <p:guide orient="horz" pos="724"/>
        <p:guide pos="729"/>
        <p:guide pos="4301"/>
        <p:guide pos="5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38" y="-84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1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6A7D3-7B50-2047-8D06-872C364BD8D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9201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1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4D98-EC9A-654A-A864-3B431104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687" y="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3920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687" y="883920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20679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747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869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6939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3225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2356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565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29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0168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 03.jpg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56" y="0"/>
            <a:ext cx="9171432" cy="5245781"/>
          </a:xfrm>
          <a:prstGeom prst="rect">
            <a:avLst/>
          </a:prstGeom>
        </p:spPr>
      </p:pic>
      <p:pic>
        <p:nvPicPr>
          <p:cNvPr id="2" name="Picture 1" descr="slide 01.jpg"/>
          <p:cNvPicPr>
            <a:picLocks/>
          </p:cNvPicPr>
          <p:nvPr userDrawn="1"/>
        </p:nvPicPr>
        <p:blipFill rotWithShape="1">
          <a:blip r:embed="rId3" cstate="email"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678" y="0"/>
            <a:ext cx="9171433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68420" y="2021990"/>
            <a:ext cx="4407160" cy="790596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80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lide 10.jpg"/>
          <p:cNvPicPr>
            <a:picLocks noChangeAspect="1"/>
          </p:cNvPicPr>
          <p:nvPr userDrawn="1"/>
        </p:nvPicPr>
        <p:blipFill rotWithShape="1"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288" y="-1"/>
            <a:ext cx="9162288" cy="5177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4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</p:spPr>
        <p:txBody>
          <a:bodyPr tIns="91440" bIns="91440"/>
          <a:lstStyle>
            <a:lvl1pPr marL="171450" marR="0" indent="-17145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800" b="0" i="0" u="none" strike="noStrike" cap="none" dirty="0" smtClean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4025" indent="-1682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25475" indent="-168275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4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9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1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rgbClr val="FFFFFF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2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ide 11.jpg"/>
          <p:cNvPicPr>
            <a:picLocks noChangeAspect="1"/>
          </p:cNvPicPr>
          <p:nvPr userDrawn="1"/>
        </p:nvPicPr>
        <p:blipFill rotWithShape="1"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000" y="-1"/>
            <a:ext cx="9171432" cy="5160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4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</p:spPr>
        <p:txBody>
          <a:bodyPr tIns="91440" bIns="91440"/>
          <a:lstStyle>
            <a:lvl1pPr marL="171450" marR="0" indent="-17145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800" b="0" i="0" u="none" strike="noStrike" cap="none" dirty="0" smtClean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4025" indent="-1682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25475" indent="-168275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4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9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1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rgbClr val="FFFFFF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am discussion.jp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57" y="0"/>
            <a:ext cx="913254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4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</p:spPr>
        <p:txBody>
          <a:bodyPr tIns="91440" bIns="91440"/>
          <a:lstStyle>
            <a:lvl1pPr marL="171450" marR="0" indent="-17145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800" b="0" i="0" u="none" strike="noStrike" cap="none" dirty="0" smtClean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4025" indent="-1682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25475" indent="-168275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4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9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1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rgbClr val="FFFFFF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02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 01.jpg"/>
          <p:cNvPicPr>
            <a:picLocks/>
          </p:cNvPicPr>
          <p:nvPr userDrawn="1"/>
        </p:nvPicPr>
        <p:blipFill rotWithShape="1">
          <a:blip r:embed="rId2" cstate="email"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678" y="0"/>
            <a:ext cx="9171433" cy="5143500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0" name="Shape 25"/>
          <p:cNvSpPr txBox="1">
            <a:spLocks noGrp="1"/>
          </p:cNvSpPr>
          <p:nvPr>
            <p:ph type="body" idx="1" hasCustomPrompt="1"/>
          </p:nvPr>
        </p:nvSpPr>
        <p:spPr>
          <a:xfrm>
            <a:off x="1935535" y="1621179"/>
            <a:ext cx="5272931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hoto 1 background">
    <p:bg>
      <p:bgRef idx="1001">
        <a:schemeClr val="bg1"/>
      </p:bgRef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amwork collaboration.jpg"/>
          <p:cNvPicPr>
            <a:picLocks/>
          </p:cNvPicPr>
          <p:nvPr userDrawn="1"/>
        </p:nvPicPr>
        <p:blipFill rotWithShape="1">
          <a:blip r:embed="rId2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908" y="-10162"/>
            <a:ext cx="9171432" cy="5161789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0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chemeClr val="tx1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hoto 2 background">
    <p:bg>
      <p:bgRef idx="1001">
        <a:schemeClr val="bg1"/>
      </p:bgRef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chitecture 01.jpg"/>
          <p:cNvPicPr>
            <a:picLocks noChangeAspect="1"/>
          </p:cNvPicPr>
          <p:nvPr userDrawn="1"/>
        </p:nvPicPr>
        <p:blipFill rotWithShape="1">
          <a:blip r:embed="rId2" cstate="email">
            <a:alphaModFix amt="2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71432" cy="5143500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0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chemeClr val="tx1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11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hoto 3 background">
    <p:bg>
      <p:bgRef idx="1001">
        <a:schemeClr val="bg1"/>
      </p:bgRef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chitecture 02.jpg"/>
          <p:cNvPicPr>
            <a:picLocks noChangeAspect="1"/>
          </p:cNvPicPr>
          <p:nvPr userDrawn="1"/>
        </p:nvPicPr>
        <p:blipFill rotWithShape="1">
          <a:blip r:embed="rId2" cstate="email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"/>
          <a:stretch/>
        </p:blipFill>
        <p:spPr>
          <a:xfrm>
            <a:off x="0" y="0"/>
            <a:ext cx="9134742" cy="5143500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0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chemeClr val="tx1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7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755" y="638508"/>
            <a:ext cx="7727950" cy="5588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chemeClr val="tx1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8" name="Picture 7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5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1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55321" y="1149350"/>
            <a:ext cx="7727950" cy="3689350"/>
          </a:xfrm>
          <a:prstGeom prst="rect">
            <a:avLst/>
          </a:prstGeom>
        </p:spPr>
        <p:txBody>
          <a:bodyPr tIns="91440" bIns="91440"/>
          <a:lstStyle>
            <a:lvl1pPr marL="339725" marR="0" indent="-339725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 lang="en-US" sz="2000" b="0" i="0" u="none" strike="noStrike" cap="none" dirty="0" smtClean="0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511175" indent="-168275">
              <a:spcBef>
                <a:spcPts val="400"/>
              </a:spcBef>
              <a:buSzPct val="75000"/>
              <a:buFont typeface="Arial" panose="020B0604020202020204" pitchFamily="34" charset="0"/>
              <a:buChar char="•"/>
              <a:defRPr lang="en-US" sz="1800" b="0" i="0" u="none" strike="noStrike" cap="none" baseline="0" dirty="0" smtClean="0">
                <a:solidFill>
                  <a:schemeClr val="dk1"/>
                </a:solidFill>
                <a:latin typeface="HelveticaNeueLT Pro 35 Th"/>
                <a:ea typeface="Arial"/>
                <a:cs typeface="HelveticaNeueLT Pro 35 Th"/>
                <a:sym typeface="Arial"/>
              </a:defRPr>
            </a:lvl2pPr>
            <a:lvl3pPr marL="854075" indent="-168275">
              <a:spcBef>
                <a:spcPts val="360"/>
              </a:spcBef>
              <a:buSzPct val="100000"/>
              <a:buFont typeface="HelveticaNeueLT Pro 45 Lt" panose="020B0403020202020204" pitchFamily="34" charset="0"/>
              <a:buChar char="-"/>
              <a:defRPr lang="en-US" sz="16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pic>
        <p:nvPicPr>
          <p:cNvPr id="9" name="Picture 8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9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4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</p:spPr>
        <p:txBody>
          <a:bodyPr tIns="91440" bIns="91440"/>
          <a:lstStyle>
            <a:lvl1pPr marL="171450" marR="0" indent="-17145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800" b="0" i="0" u="none" strike="noStrike" cap="none" dirty="0" smtClean="0">
                <a:solidFill>
                  <a:srgbClr val="000000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4025" indent="-1682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rgbClr val="000000"/>
                </a:solidFill>
                <a:latin typeface="HelveticaNeueLT Pro 35 Th"/>
                <a:ea typeface="Arial"/>
                <a:cs typeface="HelveticaNeueLT Pro 35 Th"/>
                <a:sym typeface="Arial"/>
              </a:defRPr>
            </a:lvl2pPr>
            <a:lvl3pPr marL="625475" indent="-168275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400" b="0" i="0" u="none" strike="noStrike" cap="none" baseline="0" dirty="0" smtClean="0">
                <a:solidFill>
                  <a:srgbClr val="000000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pic>
        <p:nvPicPr>
          <p:cNvPr id="6" name="Picture 5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eeting 1.jpg"/>
          <p:cNvPicPr>
            <a:picLocks noChangeAspect="1"/>
          </p:cNvPicPr>
          <p:nvPr userDrawn="1"/>
        </p:nvPicPr>
        <p:blipFill rotWithShape="1">
          <a:blip r:embed="rId2" cstate="email">
            <a:alphaModFix amt="3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432" y="-1"/>
            <a:ext cx="9171432" cy="5175997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8420" y="2021990"/>
            <a:ext cx="4407160" cy="7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0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5056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59461" y="1149350"/>
            <a:ext cx="7727950" cy="3689350"/>
          </a:xfrm>
          <a:prstGeom prst="rect">
            <a:avLst/>
          </a:prstGeom>
        </p:spPr>
        <p:txBody>
          <a:bodyPr tIns="91440" bIns="91440"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4025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4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85800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2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5056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5056" y="1631950"/>
            <a:ext cx="7727950" cy="3206750"/>
          </a:xfrm>
          <a:prstGeom prst="rect">
            <a:avLst/>
          </a:prstGeom>
        </p:spPr>
        <p:txBody>
          <a:bodyPr tIns="91440" bIns="91440" anchor="t"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4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4025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2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85800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5056" y="1149350"/>
            <a:ext cx="7727950" cy="482600"/>
          </a:xfrm>
          <a:prstGeom prst="rect">
            <a:avLst/>
          </a:prstGeom>
        </p:spPr>
        <p:txBody>
          <a:bodyPr tIns="91440" bIns="91440" anchor="t"/>
          <a:lstStyle>
            <a:lvl1pPr>
              <a:defRPr sz="1600" b="0" i="0" baseline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9" name="Picture 8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0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00600" y="1149350"/>
            <a:ext cx="3981450" cy="3689350"/>
          </a:xfrm>
          <a:prstGeom prst="rect">
            <a:avLst/>
          </a:prstGeom>
        </p:spPr>
        <p:txBody>
          <a:bodyPr tIns="91440" bIns="91440"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4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4025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2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85800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49350"/>
            <a:ext cx="4753474" cy="350769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0" name="Picture 9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40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and Content w. Subtitle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0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00600" y="1631950"/>
            <a:ext cx="398145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4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4025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2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85800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00600" y="1187831"/>
            <a:ext cx="398145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49350"/>
            <a:ext cx="4753474" cy="350769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1" name="Picture 10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18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and Content w. Subtitle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3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00600" y="1631950"/>
            <a:ext cx="398145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2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4025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85800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00600" y="1187831"/>
            <a:ext cx="398145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49350"/>
            <a:ext cx="4753474" cy="350769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1" name="Picture 10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4165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00600" y="1631950"/>
            <a:ext cx="192024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2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44488" indent="-1174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568325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00600" y="1187831"/>
            <a:ext cx="192024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49350"/>
            <a:ext cx="4753474" cy="350769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62877" y="1632025"/>
            <a:ext cx="192024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2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44488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568325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62877" y="1187906"/>
            <a:ext cx="192024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3" name="Picture 1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58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4165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4165" y="1632025"/>
            <a:ext cx="374904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4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60375" indent="-1174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2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85800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4165" y="1187906"/>
            <a:ext cx="374904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00162" y="1631950"/>
            <a:ext cx="374904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4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4025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2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85800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00162" y="1187831"/>
            <a:ext cx="374904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3" name="Picture 1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50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285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3285" y="1632025"/>
            <a:ext cx="374904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2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60375" indent="-1174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85800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3285" y="1187906"/>
            <a:ext cx="374904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00162" y="1631950"/>
            <a:ext cx="374904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2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4025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85800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00162" y="1187831"/>
            <a:ext cx="374904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3" name="Picture 12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7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6878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000000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6878" y="1632025"/>
            <a:ext cx="237744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2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44488" indent="-1174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569913" indent="-109538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6878" y="1187906"/>
            <a:ext cx="237744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69300" y="1631950"/>
            <a:ext cx="237744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2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44488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568325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269300" y="1187831"/>
            <a:ext cx="237744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85091" y="1632025"/>
            <a:ext cx="2377440" cy="3206750"/>
          </a:xfrm>
          <a:prstGeom prst="rect">
            <a:avLst/>
          </a:prstGeom>
        </p:spPr>
        <p:txBody>
          <a:bodyPr/>
          <a:lstStyle>
            <a:lvl1pPr marL="114300" marR="0" indent="-1143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200" b="0" i="0" u="none" strike="noStrike" cap="none" dirty="0" smtClean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44488" indent="-11112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10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568325" indent="-114300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985091" y="1187906"/>
            <a:ext cx="2377440" cy="482600"/>
          </a:xfrm>
          <a:prstGeom prst="rect">
            <a:avLst/>
          </a:prstGeom>
        </p:spPr>
        <p:txBody>
          <a:bodyPr anchor="t"/>
          <a:lstStyle>
            <a:lvl1pPr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5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only + logo">
    <p:bg>
      <p:bgRef idx="1001">
        <a:schemeClr val="bg1"/>
      </p:bgRef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4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chemeClr val="tx1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bg>
      <p:bgPr>
        <a:solidFill>
          <a:schemeClr val="tx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ide 01.jpg"/>
          <p:cNvPicPr>
            <a:picLocks/>
          </p:cNvPicPr>
          <p:nvPr userDrawn="1"/>
        </p:nvPicPr>
        <p:blipFill rotWithShape="1">
          <a:blip r:embed="rId2" cstate="email"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678" y="0"/>
            <a:ext cx="9171433" cy="5143500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0364" y="979632"/>
            <a:ext cx="3210558" cy="5759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054100" y="1626745"/>
            <a:ext cx="7740650" cy="661987"/>
          </a:xfrm>
          <a:prstGeom prst="rect">
            <a:avLst/>
          </a:prstGeom>
        </p:spPr>
        <p:txBody>
          <a:bodyPr vert="horz"/>
          <a:lstStyle>
            <a:lvl1pPr>
              <a:defRPr sz="3000" b="0" i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  <a:lvl2pPr>
              <a:defRPr sz="3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2pPr>
            <a:lvl3pPr>
              <a:defRPr sz="3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3pPr>
            <a:lvl4pPr>
              <a:defRPr sz="3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4pPr>
            <a:lvl5pPr>
              <a:defRPr sz="3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	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054100" y="2846503"/>
            <a:ext cx="7740650" cy="109529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  <a:lvl2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2pPr>
            <a:lvl3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3pPr>
            <a:lvl4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4pPr>
            <a:lvl5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359555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ly +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4" name="Picture 3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" y="38480"/>
            <a:ext cx="1453711" cy="4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3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08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only">
    <p:bg>
      <p:bgRef idx="1001">
        <a:schemeClr val="bg1"/>
      </p:bgRef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3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/>
          </p:cNvSpPr>
          <p:nvPr userDrawn="1"/>
        </p:nvSpPr>
        <p:spPr>
          <a:xfrm>
            <a:off x="0" y="2332"/>
            <a:ext cx="9148572" cy="5143499"/>
          </a:xfrm>
          <a:prstGeom prst="rect">
            <a:avLst/>
          </a:prstGeom>
          <a:solidFill>
            <a:srgbClr val="2A8280">
              <a:alpha val="6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slide 4.jpg"/>
          <p:cNvPicPr>
            <a:picLocks noChangeAspect="1"/>
          </p:cNvPicPr>
          <p:nvPr userDrawn="1"/>
        </p:nvPicPr>
        <p:blipFill rotWithShape="1">
          <a:blip r:embed="rId2" cstate="email">
            <a:grayscl/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9"/>
          <a:stretch/>
        </p:blipFill>
        <p:spPr>
          <a:xfrm>
            <a:off x="0" y="2332"/>
            <a:ext cx="9144000" cy="5143500"/>
          </a:xfrm>
          <a:prstGeom prst="rect">
            <a:avLst/>
          </a:prstGeom>
        </p:spPr>
      </p:pic>
      <p:sp>
        <p:nvSpPr>
          <p:cNvPr id="20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7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1054100" y="1623693"/>
            <a:ext cx="7727950" cy="1023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defRPr sz="3600" dirty="0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</a:defRPr>
            </a:lvl1pPr>
          </a:lstStyle>
          <a:p>
            <a:pPr marL="0" lvl="0" indent="0">
              <a:buClr>
                <a:schemeClr val="lt1"/>
              </a:buClr>
              <a:buFont typeface="Arial"/>
            </a:pPr>
            <a:r>
              <a:rPr lang="en-US" dirty="0"/>
              <a:t>Click to add text</a:t>
            </a:r>
            <a:endParaRPr dirty="0"/>
          </a:p>
        </p:txBody>
      </p:sp>
      <p:sp>
        <p:nvSpPr>
          <p:cNvPr id="9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chemeClr val="tx1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2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7"/>
          <p:cNvSpPr/>
          <p:nvPr userDrawn="1"/>
        </p:nvSpPr>
        <p:spPr>
          <a:xfrm>
            <a:off x="-9477" y="-121"/>
            <a:ext cx="9171433" cy="5152643"/>
          </a:xfrm>
          <a:prstGeom prst="rect">
            <a:avLst/>
          </a:prstGeom>
          <a:solidFill>
            <a:srgbClr val="277B79">
              <a:alpha val="69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slide 06.jpg"/>
          <p:cNvPicPr>
            <a:picLocks noChangeAspect="1"/>
          </p:cNvPicPr>
          <p:nvPr userDrawn="1"/>
        </p:nvPicPr>
        <p:blipFill rotWithShape="1"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432" y="-1"/>
            <a:ext cx="9171432" cy="5157611"/>
          </a:xfrm>
          <a:prstGeom prst="rect">
            <a:avLst/>
          </a:prstGeom>
        </p:spPr>
      </p:pic>
      <p:sp>
        <p:nvSpPr>
          <p:cNvPr id="8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chemeClr val="tx1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sp>
        <p:nvSpPr>
          <p:cNvPr id="10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1054100" y="1623693"/>
            <a:ext cx="7727949" cy="1023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7"/>
          <p:cNvSpPr>
            <a:spLocks/>
          </p:cNvSpPr>
          <p:nvPr userDrawn="1"/>
        </p:nvSpPr>
        <p:spPr>
          <a:xfrm>
            <a:off x="0" y="-3825"/>
            <a:ext cx="9153144" cy="5161787"/>
          </a:xfrm>
          <a:prstGeom prst="rect">
            <a:avLst/>
          </a:prstGeom>
          <a:solidFill>
            <a:srgbClr val="2A8280">
              <a:alpha val="6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slide 07.jpg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397" y="-3825"/>
            <a:ext cx="9171432" cy="5143500"/>
          </a:xfrm>
          <a:prstGeom prst="rect">
            <a:avLst/>
          </a:prstGeom>
        </p:spPr>
      </p:pic>
      <p:sp>
        <p:nvSpPr>
          <p:cNvPr id="10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1054100" y="1623693"/>
            <a:ext cx="7727950" cy="1023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  <a:endParaRPr dirty="0"/>
          </a:p>
        </p:txBody>
      </p:sp>
      <p:sp>
        <p:nvSpPr>
          <p:cNvPr id="7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tx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chemeClr val="tx1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 7.jpg"/>
          <p:cNvPicPr>
            <a:picLocks/>
          </p:cNvPicPr>
          <p:nvPr userDrawn="1"/>
        </p:nvPicPr>
        <p:blipFill rotWithShape="1">
          <a:blip r:embed="rId2" cstate="email">
            <a:alphaModFix amt="2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759" y="-8647"/>
            <a:ext cx="9171432" cy="5164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4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</p:spPr>
        <p:txBody>
          <a:bodyPr tIns="91440" bIns="91440"/>
          <a:lstStyle>
            <a:lvl1pPr marL="171450" marR="0" indent="-17145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800" b="0" i="0" u="none" strike="noStrike" cap="none" dirty="0" smtClean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4025" indent="-1682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25475" indent="-168275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4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9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1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rgbClr val="FFFFFF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6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lide 8.jpg"/>
          <p:cNvPicPr>
            <a:picLocks noChangeAspect="1"/>
          </p:cNvPicPr>
          <p:nvPr userDrawn="1"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71432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4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</p:spPr>
        <p:txBody>
          <a:bodyPr tIns="91440" bIns="91440"/>
          <a:lstStyle>
            <a:lvl1pPr marL="171450" marR="0" indent="-17145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800" b="0" i="0" u="none" strike="noStrike" cap="none" dirty="0" smtClean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4025" indent="-1682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25475" indent="-168275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4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9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1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rgbClr val="FFFFFF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4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ide 14. jpg"/>
          <p:cNvPicPr>
            <a:picLocks/>
          </p:cNvPicPr>
          <p:nvPr userDrawn="1"/>
        </p:nvPicPr>
        <p:blipFill rotWithShape="1">
          <a:blip r:embed="rId2" cstate="email">
            <a:alphaModFix amt="2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319" y="0"/>
            <a:ext cx="9169449" cy="5152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3964" y="590550"/>
            <a:ext cx="7727950" cy="558800"/>
          </a:xfrm>
          <a:prstGeom prst="rect">
            <a:avLst/>
          </a:prstGeom>
        </p:spPr>
        <p:txBody>
          <a:bodyPr tIns="91440" bIns="91440" anchor="t"/>
          <a:lstStyle>
            <a:lvl1pPr>
              <a:spcBef>
                <a:spcPts val="200"/>
              </a:spcBef>
              <a:spcAft>
                <a:spcPts val="600"/>
              </a:spcAft>
              <a:defRPr sz="2400" b="0" i="0" baseline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3964" y="1149350"/>
            <a:ext cx="7727950" cy="3689350"/>
          </a:xfrm>
          <a:prstGeom prst="rect">
            <a:avLst/>
          </a:prstGeom>
        </p:spPr>
        <p:txBody>
          <a:bodyPr tIns="91440" bIns="91440"/>
          <a:lstStyle>
            <a:lvl1pPr marL="171450" marR="0" indent="-17145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75000"/>
              <a:buFont typeface="Arial" panose="020B0604020202020204" pitchFamily="34" charset="0"/>
              <a:buChar char="•"/>
              <a:defRPr lang="en-US" sz="1800" b="0" i="0" u="none" strike="noStrike" cap="none" dirty="0" smtClean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4025" indent="-168275">
              <a:spcBef>
                <a:spcPts val="200"/>
              </a:spcBef>
              <a:spcAft>
                <a:spcPts val="400"/>
              </a:spcAft>
              <a:buSzPct val="100000"/>
              <a:buFont typeface="HelveticaNeueLT Pro 45 Lt" panose="020B0403020202020204" pitchFamily="34" charset="0"/>
              <a:buChar char="-"/>
              <a:tabLst/>
              <a:defRPr lang="en-US" sz="16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2pPr>
            <a:lvl3pPr marL="625475" indent="-168275">
              <a:spcBef>
                <a:spcPts val="200"/>
              </a:spcBef>
              <a:spcAft>
                <a:spcPts val="400"/>
              </a:spcAft>
              <a:buSzPct val="75000"/>
              <a:buFont typeface="Arial" panose="020B0604020202020204" pitchFamily="34" charset="0"/>
              <a:buChar char="•"/>
              <a:defRPr lang="en-US" sz="1400" b="0" i="0" u="none" strike="noStrike" cap="none" baseline="0" dirty="0" smtClean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</p:txBody>
      </p:sp>
      <p:sp>
        <p:nvSpPr>
          <p:cNvPr id="9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11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rgbClr val="FFFFFF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747" y="179909"/>
            <a:ext cx="117235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5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rgbClr val="000000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64" r:id="rId2"/>
    <p:sldLayoutId id="2147483786" r:id="rId3"/>
    <p:sldLayoutId id="2147483790" r:id="rId4"/>
    <p:sldLayoutId id="2147483743" r:id="rId5"/>
    <p:sldLayoutId id="2147483745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787" r:id="rId13"/>
    <p:sldLayoutId id="2147483766" r:id="rId14"/>
    <p:sldLayoutId id="2147483792" r:id="rId15"/>
    <p:sldLayoutId id="2147483793" r:id="rId16"/>
    <p:sldLayoutId id="2147483769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89" r:id="rId24"/>
    <p:sldLayoutId id="2147483780" r:id="rId25"/>
    <p:sldLayoutId id="2147483781" r:id="rId26"/>
    <p:sldLayoutId id="2147483788" r:id="rId27"/>
    <p:sldLayoutId id="2147483782" r:id="rId28"/>
    <p:sldLayoutId id="2147483791" r:id="rId29"/>
    <p:sldLayoutId id="2147483746" r:id="rId30"/>
    <p:sldLayoutId id="2147483742" r:id="rId31"/>
    <p:sldLayoutId id="2147483765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0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34B96E-5323-4F27-A83F-DD00217B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292350"/>
            <a:ext cx="7727950" cy="558800"/>
          </a:xfrm>
        </p:spPr>
        <p:txBody>
          <a:bodyPr/>
          <a:lstStyle/>
          <a:p>
            <a:r>
              <a:rPr lang="en-US" dirty="0"/>
              <a:t>	SOLVING THE PROBLEM-OUR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75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951571"/>
            <a:ext cx="3981450" cy="3947531"/>
          </a:xfrm>
        </p:spPr>
        <p:txBody>
          <a:bodyPr/>
          <a:lstStyle/>
          <a:p>
            <a:pPr algn="just"/>
            <a:r>
              <a:rPr lang="en-US" dirty="0"/>
              <a:t>An IOT based Air Pollution  Monitoring System is developed which will </a:t>
            </a:r>
            <a:r>
              <a:rPr lang="en-US" b="1" dirty="0"/>
              <a:t>monitor</a:t>
            </a:r>
            <a:r>
              <a:rPr lang="en-US" dirty="0"/>
              <a:t> the  </a:t>
            </a:r>
            <a:r>
              <a:rPr lang="en-US" b="1" dirty="0"/>
              <a:t>level of pollution</a:t>
            </a:r>
            <a:r>
              <a:rPr lang="en-US" dirty="0"/>
              <a:t> and </a:t>
            </a:r>
            <a:r>
              <a:rPr lang="en-US" b="1" dirty="0"/>
              <a:t>Air </a:t>
            </a:r>
            <a:r>
              <a:rPr lang="en-US" b="1"/>
              <a:t>Quality 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45215A-05A7-4150-85ED-35154F98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510371"/>
            <a:ext cx="4473045" cy="28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951571"/>
            <a:ext cx="3981450" cy="3947531"/>
          </a:xfrm>
        </p:spPr>
        <p:txBody>
          <a:bodyPr/>
          <a:lstStyle/>
          <a:p>
            <a:pPr algn="just"/>
            <a:r>
              <a:rPr lang="en-US" dirty="0"/>
              <a:t>An IOT based Air Pollution  Monitoring System is developed which will </a:t>
            </a:r>
            <a:r>
              <a:rPr lang="en-US" b="1" dirty="0"/>
              <a:t>monitor</a:t>
            </a:r>
            <a:r>
              <a:rPr lang="en-US" dirty="0"/>
              <a:t> the  </a:t>
            </a:r>
            <a:r>
              <a:rPr lang="en-US" b="1" dirty="0"/>
              <a:t>level of pollution</a:t>
            </a:r>
            <a:r>
              <a:rPr lang="en-US" dirty="0"/>
              <a:t> and </a:t>
            </a:r>
            <a:r>
              <a:rPr lang="en-US" b="1" dirty="0"/>
              <a:t>Air Quality </a:t>
            </a:r>
            <a:r>
              <a:rPr lang="en-US" dirty="0"/>
              <a:t>over a </a:t>
            </a:r>
            <a:r>
              <a:rPr lang="en-US" b="1" dirty="0"/>
              <a:t>webserver  using  internet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Sensors</a:t>
            </a:r>
            <a:r>
              <a:rPr lang="en-US" dirty="0"/>
              <a:t> are deployed at various locations which can </a:t>
            </a:r>
            <a:r>
              <a:rPr lang="en-US" b="1" dirty="0"/>
              <a:t>sense and collect the data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DA9C11-A0B2-4437-A347-02DC61B4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10371"/>
            <a:ext cx="4473045" cy="28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951571"/>
            <a:ext cx="3981450" cy="3947531"/>
          </a:xfrm>
        </p:spPr>
        <p:txBody>
          <a:bodyPr/>
          <a:lstStyle/>
          <a:p>
            <a:pPr algn="just"/>
            <a:r>
              <a:rPr lang="en-US" dirty="0"/>
              <a:t>An IOT based Air Pollution  Monitoring System is developed which will </a:t>
            </a:r>
            <a:r>
              <a:rPr lang="en-US" b="1" dirty="0"/>
              <a:t>monitor</a:t>
            </a:r>
            <a:r>
              <a:rPr lang="en-US" dirty="0"/>
              <a:t> the  </a:t>
            </a:r>
            <a:r>
              <a:rPr lang="en-US" b="1" dirty="0"/>
              <a:t>level of pollution</a:t>
            </a:r>
            <a:r>
              <a:rPr lang="en-US" dirty="0"/>
              <a:t> and </a:t>
            </a:r>
            <a:r>
              <a:rPr lang="en-US" b="1" dirty="0"/>
              <a:t>Air Quality </a:t>
            </a:r>
            <a:r>
              <a:rPr lang="en-US" dirty="0"/>
              <a:t>over a </a:t>
            </a:r>
            <a:r>
              <a:rPr lang="en-US" b="1" dirty="0"/>
              <a:t>webserver  using  internet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Sensors</a:t>
            </a:r>
            <a:r>
              <a:rPr lang="en-US" dirty="0"/>
              <a:t> are deployed at various locations which can </a:t>
            </a:r>
            <a:r>
              <a:rPr lang="en-US" b="1" dirty="0"/>
              <a:t>sense and collect the data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data can be </a:t>
            </a:r>
            <a:r>
              <a:rPr lang="en-US" b="1" dirty="0"/>
              <a:t>uploaded on the Server</a:t>
            </a:r>
            <a:r>
              <a:rPr lang="en-US" dirty="0"/>
              <a:t> which facilitates </a:t>
            </a:r>
            <a:r>
              <a:rPr lang="en-US" b="1" dirty="0"/>
              <a:t>monitoring</a:t>
            </a:r>
            <a:r>
              <a:rPr lang="en-US" dirty="0"/>
              <a:t>  from  any  part.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D24F1-29B9-484C-926E-AC8A09BC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10371"/>
            <a:ext cx="4473045" cy="28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6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951571"/>
            <a:ext cx="3981450" cy="3947531"/>
          </a:xfrm>
        </p:spPr>
        <p:txBody>
          <a:bodyPr/>
          <a:lstStyle/>
          <a:p>
            <a:pPr algn="just"/>
            <a:r>
              <a:rPr lang="en-US" dirty="0"/>
              <a:t>An IOT based Air Pollution  Monitoring System is developed which will </a:t>
            </a:r>
            <a:r>
              <a:rPr lang="en-US" b="1" dirty="0"/>
              <a:t>monitor</a:t>
            </a:r>
            <a:r>
              <a:rPr lang="en-US" dirty="0"/>
              <a:t> the  </a:t>
            </a:r>
            <a:r>
              <a:rPr lang="en-US" b="1" dirty="0"/>
              <a:t>level of pollution</a:t>
            </a:r>
            <a:r>
              <a:rPr lang="en-US" dirty="0"/>
              <a:t> and </a:t>
            </a:r>
            <a:r>
              <a:rPr lang="en-US" b="1" dirty="0"/>
              <a:t>Air Quality </a:t>
            </a:r>
            <a:r>
              <a:rPr lang="en-US" dirty="0"/>
              <a:t>over a </a:t>
            </a:r>
            <a:r>
              <a:rPr lang="en-US" b="1" dirty="0"/>
              <a:t>webserver  using  internet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Sensors</a:t>
            </a:r>
            <a:r>
              <a:rPr lang="en-US" dirty="0"/>
              <a:t> are deployed at various locations which can </a:t>
            </a:r>
            <a:r>
              <a:rPr lang="en-US" b="1" dirty="0"/>
              <a:t>sense and collect the data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data can be </a:t>
            </a:r>
            <a:r>
              <a:rPr lang="en-US" b="1" dirty="0"/>
              <a:t>uploaded on the Server</a:t>
            </a:r>
            <a:r>
              <a:rPr lang="en-US" dirty="0"/>
              <a:t> which facilitates </a:t>
            </a:r>
            <a:r>
              <a:rPr lang="en-US" b="1" dirty="0"/>
              <a:t>monitoring</a:t>
            </a:r>
            <a:r>
              <a:rPr lang="en-US" dirty="0"/>
              <a:t>  from  any  part. </a:t>
            </a:r>
          </a:p>
          <a:p>
            <a:pPr algn="just"/>
            <a:r>
              <a:rPr lang="en-US" dirty="0"/>
              <a:t>Air quality can be displayed on the </a:t>
            </a:r>
            <a:r>
              <a:rPr lang="en-US" b="1" dirty="0"/>
              <a:t>Android application(App)</a:t>
            </a:r>
            <a:r>
              <a:rPr lang="en-US" dirty="0"/>
              <a:t>  which  makes  </a:t>
            </a:r>
            <a:r>
              <a:rPr lang="en-US" b="1" dirty="0"/>
              <a:t>Air Quality  monitoring</a:t>
            </a:r>
            <a:r>
              <a:rPr lang="en-US" dirty="0"/>
              <a:t>  easy.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03F95-F000-4184-A51A-7E816AA9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10371"/>
            <a:ext cx="4473045" cy="28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4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951571"/>
            <a:ext cx="3981450" cy="3947531"/>
          </a:xfrm>
        </p:spPr>
        <p:txBody>
          <a:bodyPr/>
          <a:lstStyle/>
          <a:p>
            <a:pPr algn="just"/>
            <a:r>
              <a:rPr lang="en-US" dirty="0"/>
              <a:t>An IOT based Air Pollution  Monitoring System is developed which will </a:t>
            </a:r>
            <a:r>
              <a:rPr lang="en-US" b="1" dirty="0"/>
              <a:t>monitor</a:t>
            </a:r>
            <a:r>
              <a:rPr lang="en-US" dirty="0"/>
              <a:t> the  </a:t>
            </a:r>
            <a:r>
              <a:rPr lang="en-US" b="1" dirty="0"/>
              <a:t>level of pollution</a:t>
            </a:r>
            <a:r>
              <a:rPr lang="en-US" dirty="0"/>
              <a:t> and </a:t>
            </a:r>
            <a:r>
              <a:rPr lang="en-US" b="1" dirty="0"/>
              <a:t>Air Quality </a:t>
            </a:r>
            <a:r>
              <a:rPr lang="en-US" dirty="0"/>
              <a:t>over a </a:t>
            </a:r>
            <a:r>
              <a:rPr lang="en-US" b="1" dirty="0"/>
              <a:t>webserver  using  internet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Sensors</a:t>
            </a:r>
            <a:r>
              <a:rPr lang="en-US" dirty="0"/>
              <a:t> are deployed at various locations which can </a:t>
            </a:r>
            <a:r>
              <a:rPr lang="en-US" b="1" dirty="0"/>
              <a:t>sense and collect the data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data can be </a:t>
            </a:r>
            <a:r>
              <a:rPr lang="en-US" b="1" dirty="0"/>
              <a:t>uploaded on the Server</a:t>
            </a:r>
            <a:r>
              <a:rPr lang="en-US" dirty="0"/>
              <a:t> which facilitates </a:t>
            </a:r>
            <a:r>
              <a:rPr lang="en-US" b="1" dirty="0"/>
              <a:t>monitoring</a:t>
            </a:r>
            <a:r>
              <a:rPr lang="en-US" dirty="0"/>
              <a:t>  from  any  part. </a:t>
            </a:r>
          </a:p>
          <a:p>
            <a:pPr algn="just"/>
            <a:r>
              <a:rPr lang="en-US" dirty="0"/>
              <a:t>Air quality can be displayed on the </a:t>
            </a:r>
            <a:r>
              <a:rPr lang="en-US" b="1" dirty="0"/>
              <a:t>Android application(App)</a:t>
            </a:r>
            <a:r>
              <a:rPr lang="en-US" dirty="0"/>
              <a:t>  which  makes  </a:t>
            </a:r>
            <a:r>
              <a:rPr lang="en-US" b="1" dirty="0"/>
              <a:t>Air Quality  monitoring</a:t>
            </a:r>
            <a:r>
              <a:rPr lang="en-US" dirty="0"/>
              <a:t>  easy.</a:t>
            </a:r>
          </a:p>
          <a:p>
            <a:pPr algn="just"/>
            <a:r>
              <a:rPr lang="en-US" dirty="0"/>
              <a:t>An </a:t>
            </a:r>
            <a:r>
              <a:rPr lang="en-US" b="1" dirty="0"/>
              <a:t>alarm</a:t>
            </a:r>
            <a:r>
              <a:rPr lang="en-US" dirty="0"/>
              <a:t> can also be </a:t>
            </a:r>
            <a:r>
              <a:rPr lang="en-US" b="1" dirty="0"/>
              <a:t>triggered</a:t>
            </a:r>
            <a:r>
              <a:rPr lang="en-US" dirty="0"/>
              <a:t> when the </a:t>
            </a:r>
            <a:r>
              <a:rPr lang="en-US" b="1" dirty="0"/>
              <a:t>air quality goes down</a:t>
            </a:r>
            <a:r>
              <a:rPr lang="en-US" dirty="0"/>
              <a:t> beyond a certain level.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D03A6-976D-4D20-907B-44132152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10371"/>
            <a:ext cx="4473045" cy="28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0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34B96E-5323-4F27-A83F-DD00217B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095601"/>
            <a:ext cx="7727950" cy="558800"/>
          </a:xfrm>
        </p:spPr>
        <p:txBody>
          <a:bodyPr/>
          <a:lstStyle/>
          <a:p>
            <a:r>
              <a:rPr lang="en-US" dirty="0"/>
              <a:t>	     WHY OUR PRODUCT-FEATURES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99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FAA-635D-417A-893A-07D5741D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65" y="590550"/>
            <a:ext cx="7727950" cy="482600"/>
          </a:xfrm>
        </p:spPr>
        <p:txBody>
          <a:bodyPr/>
          <a:lstStyle/>
          <a:p>
            <a:r>
              <a:rPr lang="en-IN" dirty="0"/>
              <a:t>	   FEATURES OF 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A0F9-DB26-42AA-BE52-FEEB5B369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3401" y="1631950"/>
            <a:ext cx="2148839" cy="3206750"/>
          </a:xfrm>
        </p:spPr>
        <p:txBody>
          <a:bodyPr/>
          <a:lstStyle/>
          <a:p>
            <a:r>
              <a:rPr lang="en-IN" dirty="0"/>
              <a:t>The existing products are </a:t>
            </a:r>
            <a:r>
              <a:rPr lang="en-IN" b="1" dirty="0"/>
              <a:t>costly, high power</a:t>
            </a:r>
            <a:r>
              <a:rPr lang="en-IN" dirty="0"/>
              <a:t> consuming and </a:t>
            </a:r>
            <a:r>
              <a:rPr lang="en-IN" b="1" dirty="0"/>
              <a:t>inaccurate.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C22B-7227-4B82-98FE-93C98E639D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3400" y="1149351"/>
            <a:ext cx="2148839" cy="399034"/>
          </a:xfrm>
        </p:spPr>
        <p:txBody>
          <a:bodyPr/>
          <a:lstStyle/>
          <a:p>
            <a:r>
              <a:rPr lang="en-IN" dirty="0"/>
              <a:t>Existing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E8B95-106B-4F01-BCBC-83381FDCF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4278" y="1632025"/>
            <a:ext cx="2148839" cy="3206750"/>
          </a:xfrm>
        </p:spPr>
        <p:txBody>
          <a:bodyPr/>
          <a:lstStyle/>
          <a:p>
            <a:r>
              <a:rPr lang="en-US" dirty="0"/>
              <a:t>The proposed system provides </a:t>
            </a:r>
            <a:r>
              <a:rPr lang="en-US" b="1" dirty="0"/>
              <a:t>low cost</a:t>
            </a:r>
            <a:r>
              <a:rPr lang="en-US" dirty="0"/>
              <a:t>, </a:t>
            </a:r>
            <a:r>
              <a:rPr lang="en-US" b="1" dirty="0"/>
              <a:t>low power</a:t>
            </a:r>
            <a:r>
              <a:rPr lang="en-US" dirty="0"/>
              <a:t>, </a:t>
            </a:r>
            <a:r>
              <a:rPr lang="en-US" b="1" dirty="0"/>
              <a:t>compact</a:t>
            </a:r>
            <a:r>
              <a:rPr lang="en-US" dirty="0"/>
              <a:t> and </a:t>
            </a:r>
            <a:r>
              <a:rPr lang="en-US" b="1" dirty="0"/>
              <a:t>highly accurate</a:t>
            </a:r>
            <a:r>
              <a:rPr lang="en-US" dirty="0"/>
              <a:t> system.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B83D75-C226-40FF-8933-90ECBB4FD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4278" y="1149352"/>
            <a:ext cx="2148839" cy="399034"/>
          </a:xfrm>
        </p:spPr>
        <p:txBody>
          <a:bodyPr/>
          <a:lstStyle/>
          <a:p>
            <a:r>
              <a:rPr lang="en-IN" dirty="0"/>
              <a:t>Our Product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9301536-D501-4BE1-A50B-05920FE74F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32025"/>
            <a:ext cx="4279392" cy="3025020"/>
          </a:xfrm>
        </p:spPr>
      </p:sp>
      <p:pic>
        <p:nvPicPr>
          <p:cNvPr id="19" name="Picture Placeholder 5">
            <a:extLst>
              <a:ext uri="{FF2B5EF4-FFF2-40B4-BE49-F238E27FC236}">
                <a16:creationId xmlns:a16="http://schemas.microsoft.com/office/drawing/2014/main" id="{A6F5316C-1F15-4063-86A9-339108E8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944624"/>
            <a:ext cx="4203380" cy="22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FAA-635D-417A-893A-07D5741D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65" y="590550"/>
            <a:ext cx="7727950" cy="482600"/>
          </a:xfrm>
        </p:spPr>
        <p:txBody>
          <a:bodyPr/>
          <a:lstStyle/>
          <a:p>
            <a:r>
              <a:rPr lang="en-IN" dirty="0"/>
              <a:t>	   FEATURES OF 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A0F9-DB26-42AA-BE52-FEEB5B369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3401" y="1631950"/>
            <a:ext cx="2148839" cy="3206750"/>
          </a:xfrm>
        </p:spPr>
        <p:txBody>
          <a:bodyPr/>
          <a:lstStyle/>
          <a:p>
            <a:r>
              <a:rPr lang="en-IN" dirty="0"/>
              <a:t>The existing products are </a:t>
            </a:r>
            <a:r>
              <a:rPr lang="en-IN" b="1" dirty="0"/>
              <a:t>stand-alone </a:t>
            </a:r>
            <a:r>
              <a:rPr lang="en-IN" dirty="0"/>
              <a:t>and requires </a:t>
            </a:r>
            <a:r>
              <a:rPr lang="en-IN" b="1" dirty="0"/>
              <a:t>manual controls and maintenance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C22B-7227-4B82-98FE-93C98E639D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3400" y="1149351"/>
            <a:ext cx="2148839" cy="399034"/>
          </a:xfrm>
        </p:spPr>
        <p:txBody>
          <a:bodyPr/>
          <a:lstStyle/>
          <a:p>
            <a:r>
              <a:rPr lang="en-IN" dirty="0"/>
              <a:t>Existing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E8B95-106B-4F01-BCBC-83381FDCF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4278" y="1632025"/>
            <a:ext cx="2148839" cy="3206750"/>
          </a:xfrm>
        </p:spPr>
        <p:txBody>
          <a:bodyPr/>
          <a:lstStyle/>
          <a:p>
            <a:r>
              <a:rPr lang="en-US" dirty="0"/>
              <a:t>This monitoring system is completely </a:t>
            </a:r>
            <a:r>
              <a:rPr lang="en-US" b="1" dirty="0"/>
              <a:t>automated</a:t>
            </a:r>
            <a:r>
              <a:rPr lang="en-US" dirty="0"/>
              <a:t> and requires very </a:t>
            </a:r>
            <a:r>
              <a:rPr lang="en-US" b="1" dirty="0"/>
              <a:t>less human intervention and maintenance.</a:t>
            </a:r>
            <a:endParaRPr lang="en-US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B83D75-C226-40FF-8933-90ECBB4FD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4278" y="1149352"/>
            <a:ext cx="2148839" cy="399034"/>
          </a:xfrm>
        </p:spPr>
        <p:txBody>
          <a:bodyPr/>
          <a:lstStyle/>
          <a:p>
            <a:r>
              <a:rPr lang="en-IN" dirty="0"/>
              <a:t>Our Product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9301536-D501-4BE1-A50B-05920FE74F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32025"/>
            <a:ext cx="4279392" cy="3025020"/>
          </a:xfrm>
        </p:spPr>
      </p:sp>
      <p:pic>
        <p:nvPicPr>
          <p:cNvPr id="19" name="Picture Placeholder 5">
            <a:extLst>
              <a:ext uri="{FF2B5EF4-FFF2-40B4-BE49-F238E27FC236}">
                <a16:creationId xmlns:a16="http://schemas.microsoft.com/office/drawing/2014/main" id="{A6F5316C-1F15-4063-86A9-339108E8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944624"/>
            <a:ext cx="4203380" cy="22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FAA-635D-417A-893A-07D5741D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65" y="590550"/>
            <a:ext cx="7727950" cy="482600"/>
          </a:xfrm>
        </p:spPr>
        <p:txBody>
          <a:bodyPr/>
          <a:lstStyle/>
          <a:p>
            <a:r>
              <a:rPr lang="en-IN" dirty="0"/>
              <a:t>	   FEATURES OF 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A0F9-DB26-42AA-BE52-FEEB5B369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3401" y="1631950"/>
            <a:ext cx="2148839" cy="3206750"/>
          </a:xfrm>
        </p:spPr>
        <p:txBody>
          <a:bodyPr/>
          <a:lstStyle/>
          <a:p>
            <a:r>
              <a:rPr lang="en-IN" dirty="0"/>
              <a:t>The sensors are based on </a:t>
            </a:r>
            <a:r>
              <a:rPr lang="en-IN" b="1" dirty="0"/>
              <a:t>electronic devices</a:t>
            </a:r>
            <a:r>
              <a:rPr lang="en-IN" dirty="0"/>
              <a:t> hence made </a:t>
            </a:r>
            <a:r>
              <a:rPr lang="en-IN" b="1" dirty="0"/>
              <a:t>system slow.</a:t>
            </a:r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C22B-7227-4B82-98FE-93C98E639D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3400" y="1149351"/>
            <a:ext cx="2148839" cy="399034"/>
          </a:xfrm>
        </p:spPr>
        <p:txBody>
          <a:bodyPr/>
          <a:lstStyle/>
          <a:p>
            <a:r>
              <a:rPr lang="en-IN" dirty="0"/>
              <a:t>Existing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E8B95-106B-4F01-BCBC-83381FDCF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4278" y="1632025"/>
            <a:ext cx="2148839" cy="32067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flexible, light weight sensors</a:t>
            </a:r>
            <a:r>
              <a:rPr lang="en-US" dirty="0"/>
              <a:t> make system </a:t>
            </a:r>
            <a:r>
              <a:rPr lang="en-US" b="1" dirty="0"/>
              <a:t>efficient and fast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B83D75-C226-40FF-8933-90ECBB4FD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4278" y="1149352"/>
            <a:ext cx="2148839" cy="399034"/>
          </a:xfrm>
        </p:spPr>
        <p:txBody>
          <a:bodyPr/>
          <a:lstStyle/>
          <a:p>
            <a:r>
              <a:rPr lang="en-IN" dirty="0"/>
              <a:t>Our Product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9301536-D501-4BE1-A50B-05920FE74F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32025"/>
            <a:ext cx="4279392" cy="3025020"/>
          </a:xfrm>
        </p:spPr>
      </p:sp>
      <p:pic>
        <p:nvPicPr>
          <p:cNvPr id="19" name="Picture Placeholder 5">
            <a:extLst>
              <a:ext uri="{FF2B5EF4-FFF2-40B4-BE49-F238E27FC236}">
                <a16:creationId xmlns:a16="http://schemas.microsoft.com/office/drawing/2014/main" id="{A6F5316C-1F15-4063-86A9-339108E8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944624"/>
            <a:ext cx="4203380" cy="22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054100" y="1626745"/>
            <a:ext cx="7740650" cy="945005"/>
          </a:xfrm>
        </p:spPr>
        <p:txBody>
          <a:bodyPr/>
          <a:lstStyle/>
          <a:p>
            <a:r>
              <a:rPr lang="en-US" dirty="0"/>
              <a:t>AIR-HACK : THE AIR QUALITY CONTROL 		  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Presenter name : Team </a:t>
            </a:r>
            <a:r>
              <a:rPr lang="en-US" dirty="0" err="1"/>
              <a:t>CodeCatalyst</a:t>
            </a:r>
            <a:endParaRPr lang="en-US" dirty="0"/>
          </a:p>
          <a:p>
            <a:r>
              <a:rPr lang="en-US" dirty="0"/>
              <a:t>Title: Air-Hack- Air Quality Control System</a:t>
            </a:r>
          </a:p>
          <a:p>
            <a:r>
              <a:rPr lang="en-US" dirty="0"/>
              <a:t>Date: 31-09-2019</a:t>
            </a:r>
          </a:p>
        </p:txBody>
      </p:sp>
    </p:spTree>
    <p:extLst>
      <p:ext uri="{BB962C8B-B14F-4D97-AF65-F5344CB8AC3E}">
        <p14:creationId xmlns:p14="http://schemas.microsoft.com/office/powerpoint/2010/main" val="15153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FAA-635D-417A-893A-07D5741D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65" y="590550"/>
            <a:ext cx="7727950" cy="482600"/>
          </a:xfrm>
        </p:spPr>
        <p:txBody>
          <a:bodyPr/>
          <a:lstStyle/>
          <a:p>
            <a:r>
              <a:rPr lang="en-IN" dirty="0"/>
              <a:t>	   FEATURES OF 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A0F9-DB26-42AA-BE52-FEEB5B369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3401" y="1631950"/>
            <a:ext cx="2148839" cy="3206750"/>
          </a:xfrm>
        </p:spPr>
        <p:txBody>
          <a:bodyPr/>
          <a:lstStyle/>
          <a:p>
            <a:r>
              <a:rPr lang="en-IN" dirty="0"/>
              <a:t>The monitoring of existing stand-alone devices is </a:t>
            </a:r>
            <a:r>
              <a:rPr lang="en-IN" b="1" dirty="0"/>
              <a:t>constraint</a:t>
            </a:r>
            <a:r>
              <a:rPr lang="en-IN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C22B-7227-4B82-98FE-93C98E639D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3400" y="1149351"/>
            <a:ext cx="2148839" cy="399034"/>
          </a:xfrm>
        </p:spPr>
        <p:txBody>
          <a:bodyPr/>
          <a:lstStyle/>
          <a:p>
            <a:r>
              <a:rPr lang="en-IN" dirty="0"/>
              <a:t>Existing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E8B95-106B-4F01-BCBC-83381FDCF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4278" y="1632025"/>
            <a:ext cx="2148839" cy="32067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dedicated sensors</a:t>
            </a:r>
            <a:r>
              <a:rPr lang="en-US" dirty="0"/>
              <a:t> facilitates </a:t>
            </a:r>
            <a:r>
              <a:rPr lang="en-US" b="1" dirty="0"/>
              <a:t>monitoring remotely</a:t>
            </a:r>
            <a:r>
              <a:rPr lang="en-US" dirty="0"/>
              <a:t> from any place through Internet .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B83D75-C226-40FF-8933-90ECBB4FD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4278" y="1149352"/>
            <a:ext cx="2148839" cy="399034"/>
          </a:xfrm>
        </p:spPr>
        <p:txBody>
          <a:bodyPr/>
          <a:lstStyle/>
          <a:p>
            <a:r>
              <a:rPr lang="en-IN" dirty="0"/>
              <a:t>Our Product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9301536-D501-4BE1-A50B-05920FE74F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32025"/>
            <a:ext cx="4279392" cy="3025020"/>
          </a:xfrm>
        </p:spPr>
      </p:sp>
      <p:pic>
        <p:nvPicPr>
          <p:cNvPr id="19" name="Picture Placeholder 5">
            <a:extLst>
              <a:ext uri="{FF2B5EF4-FFF2-40B4-BE49-F238E27FC236}">
                <a16:creationId xmlns:a16="http://schemas.microsoft.com/office/drawing/2014/main" id="{A6F5316C-1F15-4063-86A9-339108E8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944624"/>
            <a:ext cx="4203380" cy="22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8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FAA-635D-417A-893A-07D5741D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65" y="590550"/>
            <a:ext cx="7727950" cy="482600"/>
          </a:xfrm>
        </p:spPr>
        <p:txBody>
          <a:bodyPr/>
          <a:lstStyle/>
          <a:p>
            <a:r>
              <a:rPr lang="en-IN" dirty="0"/>
              <a:t>	   FEATURES OF 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A0F9-DB26-42AA-BE52-FEEB5B369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3401" y="1631950"/>
            <a:ext cx="2148839" cy="3206750"/>
          </a:xfrm>
        </p:spPr>
        <p:txBody>
          <a:bodyPr/>
          <a:lstStyle/>
          <a:p>
            <a:r>
              <a:rPr lang="en-IN" dirty="0"/>
              <a:t>There is no concept of mobility in the existing systems up to date.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C22B-7227-4B82-98FE-93C98E639D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3400" y="1149351"/>
            <a:ext cx="2148839" cy="399034"/>
          </a:xfrm>
        </p:spPr>
        <p:txBody>
          <a:bodyPr/>
          <a:lstStyle/>
          <a:p>
            <a:r>
              <a:rPr lang="en-IN" dirty="0"/>
              <a:t>Existing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E8B95-106B-4F01-BCBC-83381FDCF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4278" y="1632025"/>
            <a:ext cx="2148839" cy="3206750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APP(Android Application)</a:t>
            </a:r>
            <a:r>
              <a:rPr lang="en-US" dirty="0"/>
              <a:t> provides the permission to the user to </a:t>
            </a:r>
            <a:r>
              <a:rPr lang="en-US" b="1" dirty="0"/>
              <a:t>read the data</a:t>
            </a:r>
            <a:r>
              <a:rPr lang="en-US" dirty="0"/>
              <a:t> provided by the server and accordingly </a:t>
            </a:r>
            <a:r>
              <a:rPr lang="en-US" b="1" dirty="0"/>
              <a:t>switch on the purifier</a:t>
            </a:r>
            <a:r>
              <a:rPr lang="en-US" dirty="0"/>
              <a:t> by </a:t>
            </a:r>
            <a:r>
              <a:rPr lang="en-US" b="1" dirty="0"/>
              <a:t>authentication through user id and password.</a:t>
            </a:r>
            <a:r>
              <a:rPr lang="en-US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B83D75-C226-40FF-8933-90ECBB4FD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4278" y="1149352"/>
            <a:ext cx="2148839" cy="399034"/>
          </a:xfrm>
        </p:spPr>
        <p:txBody>
          <a:bodyPr/>
          <a:lstStyle/>
          <a:p>
            <a:r>
              <a:rPr lang="en-IN" dirty="0"/>
              <a:t>Our Product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9301536-D501-4BE1-A50B-05920FE74F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32025"/>
            <a:ext cx="4279392" cy="3025020"/>
          </a:xfrm>
        </p:spPr>
      </p:sp>
      <p:pic>
        <p:nvPicPr>
          <p:cNvPr id="19" name="Picture Placeholder 5">
            <a:extLst>
              <a:ext uri="{FF2B5EF4-FFF2-40B4-BE49-F238E27FC236}">
                <a16:creationId xmlns:a16="http://schemas.microsoft.com/office/drawing/2014/main" id="{A6F5316C-1F15-4063-86A9-339108E8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944624"/>
            <a:ext cx="4203380" cy="22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34B96E-5323-4F27-A83F-DD00217B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5" y="2292350"/>
            <a:ext cx="7727950" cy="558800"/>
          </a:xfrm>
        </p:spPr>
        <p:txBody>
          <a:bodyPr/>
          <a:lstStyle/>
          <a:p>
            <a:r>
              <a:rPr lang="en-US" dirty="0"/>
              <a:t>		BUSINESS IMPLICATIONS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44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4297-3CC4-42E8-AB63-C63762B9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60" y="590550"/>
            <a:ext cx="7727950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69CCF-B0C0-40FA-8C2F-9C94D1D62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7054" y="854928"/>
            <a:ext cx="2804994" cy="39837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45E6C61-F59E-4465-9D0D-2461080F425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/>
        </p:blipFill>
        <p:spPr>
          <a:xfrm>
            <a:off x="505522" y="854928"/>
            <a:ext cx="5374888" cy="3836018"/>
          </a:xfrm>
        </p:spPr>
      </p:pic>
    </p:spTree>
    <p:extLst>
      <p:ext uri="{BB962C8B-B14F-4D97-AF65-F5344CB8AC3E}">
        <p14:creationId xmlns:p14="http://schemas.microsoft.com/office/powerpoint/2010/main" val="142168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4297-3CC4-42E8-AB63-C63762B9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60" y="590550"/>
            <a:ext cx="7727950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69CCF-B0C0-40FA-8C2F-9C94D1D62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7054" y="854928"/>
            <a:ext cx="2804994" cy="3983772"/>
          </a:xfrm>
        </p:spPr>
        <p:txBody>
          <a:bodyPr/>
          <a:lstStyle/>
          <a:p>
            <a:r>
              <a:rPr lang="en-US" dirty="0"/>
              <a:t>The report "Air Quality Monitoring System Market by Product (Indoor, Fixed, Outdoor, Wearable), Sampling (Continuous, Passive, Stack), Pollutant (Gas, VOC, Particulate Matter, Biological), End user (Government, Petrochemical, Commercial,) - Global Forecast to 2027", is expected to reach 6.69 billion by 2027 from USD 3.92 billion in 2017, at a CAGR of 4.6%.</a:t>
            </a:r>
          </a:p>
          <a:p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45E6C61-F59E-4465-9D0D-2461080F425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/>
        </p:blipFill>
        <p:spPr>
          <a:xfrm>
            <a:off x="505522" y="854928"/>
            <a:ext cx="5374888" cy="3836018"/>
          </a:xfrm>
        </p:spPr>
      </p:pic>
    </p:spTree>
    <p:extLst>
      <p:ext uri="{BB962C8B-B14F-4D97-AF65-F5344CB8AC3E}">
        <p14:creationId xmlns:p14="http://schemas.microsoft.com/office/powerpoint/2010/main" val="415351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D04D-F5C8-4DE5-8AB7-B38FAC35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64" y="426998"/>
            <a:ext cx="7727950" cy="799635"/>
          </a:xfrm>
        </p:spPr>
        <p:txBody>
          <a:bodyPr/>
          <a:lstStyle/>
          <a:p>
            <a:r>
              <a:rPr lang="en-IN" sz="2000" dirty="0"/>
              <a:t>SECTORS EMPLOYING AIR QUALITY CONTROL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C310-A824-4FAE-9125-3F6D8D865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964" y="1245993"/>
            <a:ext cx="7727950" cy="3689350"/>
          </a:xfrm>
        </p:spPr>
        <p:txBody>
          <a:bodyPr/>
          <a:lstStyle/>
          <a:p>
            <a:r>
              <a:rPr lang="en-US" dirty="0"/>
              <a:t>Government agencies </a:t>
            </a:r>
          </a:p>
          <a:p>
            <a:r>
              <a:rPr lang="en-US" dirty="0"/>
              <a:t>Academic institutes</a:t>
            </a:r>
          </a:p>
          <a:p>
            <a:r>
              <a:rPr lang="en-IN" dirty="0"/>
              <a:t>Commercial users</a:t>
            </a:r>
          </a:p>
          <a:p>
            <a:r>
              <a:rPr lang="en-IN" dirty="0"/>
              <a:t>Residential users</a:t>
            </a:r>
          </a:p>
          <a:p>
            <a:r>
              <a:rPr lang="en-IN" dirty="0"/>
              <a:t>Petrochemical industry</a:t>
            </a:r>
          </a:p>
          <a:p>
            <a:r>
              <a:rPr lang="en-IN" dirty="0"/>
              <a:t>Power generation plants</a:t>
            </a:r>
          </a:p>
          <a:p>
            <a:r>
              <a:rPr lang="en-IN" dirty="0"/>
              <a:t>Pharmaceutical industry</a:t>
            </a:r>
          </a:p>
          <a:p>
            <a:r>
              <a:rPr lang="en-IN" dirty="0"/>
              <a:t>Smart city authority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704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45E6C61-F59E-4465-9D0D-2461080F425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/>
        </p:blipFill>
        <p:spPr>
          <a:xfrm>
            <a:off x="741996" y="928805"/>
            <a:ext cx="7660008" cy="38360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C14297-3CC4-42E8-AB63-C63762B9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60" y="590549"/>
            <a:ext cx="7727950" cy="487401"/>
          </a:xfrm>
        </p:spPr>
        <p:txBody>
          <a:bodyPr/>
          <a:lstStyle/>
          <a:p>
            <a:r>
              <a:rPr lang="en-IN" dirty="0"/>
              <a:t>    MARKET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69CCF-B0C0-40FA-8C2F-9C94D1D62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2820" y="854928"/>
            <a:ext cx="69227" cy="39837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4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34B96E-5323-4F27-A83F-DD00217B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65" y="2292350"/>
            <a:ext cx="7727950" cy="558800"/>
          </a:xfrm>
        </p:spPr>
        <p:txBody>
          <a:bodyPr/>
          <a:lstStyle/>
          <a:p>
            <a:r>
              <a:rPr lang="en-US" dirty="0"/>
              <a:t>		PROJECT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344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00ED692-A4F0-4CF8-9249-CE384B86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65" y="463354"/>
            <a:ext cx="7057469" cy="4387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C14297-3CC4-42E8-AB63-C63762B9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60" y="379534"/>
            <a:ext cx="7727950" cy="45719"/>
          </a:xfrm>
        </p:spPr>
        <p:txBody>
          <a:bodyPr/>
          <a:lstStyle/>
          <a:p>
            <a:r>
              <a:rPr lang="en-IN" dirty="0"/>
              <a:t>	     Architecture of Air-Hack Solution</a:t>
            </a:r>
          </a:p>
        </p:txBody>
      </p:sp>
    </p:spTree>
    <p:extLst>
      <p:ext uri="{BB962C8B-B14F-4D97-AF65-F5344CB8AC3E}">
        <p14:creationId xmlns:p14="http://schemas.microsoft.com/office/powerpoint/2010/main" val="2720398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34B96E-5323-4F27-A83F-DD00217B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5" y="2292350"/>
            <a:ext cx="7727950" cy="558800"/>
          </a:xfrm>
        </p:spPr>
        <p:txBody>
          <a:bodyPr/>
          <a:lstStyle/>
          <a:p>
            <a:r>
              <a:rPr lang="en-US" dirty="0"/>
              <a:t>		     TECHNICAL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7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Solving the Problem-Our Product</a:t>
            </a:r>
          </a:p>
          <a:p>
            <a:r>
              <a:rPr lang="en-US" dirty="0"/>
              <a:t>Why Our Product????- features</a:t>
            </a:r>
          </a:p>
          <a:p>
            <a:r>
              <a:rPr lang="en-US" dirty="0"/>
              <a:t>Business Implications</a:t>
            </a:r>
          </a:p>
          <a:p>
            <a:r>
              <a:rPr lang="en-US" dirty="0"/>
              <a:t>Product Architecture</a:t>
            </a:r>
          </a:p>
          <a:p>
            <a:r>
              <a:rPr lang="en-US" dirty="0"/>
              <a:t>Technical Stack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3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F7AA84-C234-4E2F-B27C-5CCAD1CA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64165" y="527824"/>
            <a:ext cx="7727950" cy="6272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7A395-A843-47C4-9AEC-E404AB704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165" y="1378882"/>
            <a:ext cx="3749040" cy="3459893"/>
          </a:xfrm>
        </p:spPr>
        <p:txBody>
          <a:bodyPr/>
          <a:lstStyle/>
          <a:p>
            <a:r>
              <a:rPr lang="en-IN" dirty="0"/>
              <a:t>Raspberry Pi 3</a:t>
            </a:r>
          </a:p>
          <a:p>
            <a:r>
              <a:rPr lang="en-IN" dirty="0"/>
              <a:t>NodeMCU ESP8266</a:t>
            </a:r>
          </a:p>
          <a:p>
            <a:r>
              <a:rPr lang="en-IN" dirty="0"/>
              <a:t>Motor</a:t>
            </a:r>
          </a:p>
          <a:p>
            <a:r>
              <a:rPr lang="en-IN" dirty="0"/>
              <a:t>Fan Rotor</a:t>
            </a:r>
          </a:p>
          <a:p>
            <a:r>
              <a:rPr lang="en-IN" dirty="0"/>
              <a:t>Led Light</a:t>
            </a:r>
          </a:p>
          <a:p>
            <a:r>
              <a:rPr lang="en-IN" dirty="0"/>
              <a:t>Memory Card(16 GB)</a:t>
            </a:r>
          </a:p>
          <a:p>
            <a:r>
              <a:rPr lang="en-IN" dirty="0"/>
              <a:t>Raspberry Pi Case</a:t>
            </a:r>
          </a:p>
          <a:p>
            <a:r>
              <a:rPr lang="en-IN" dirty="0"/>
              <a:t>GP2Y1010AU0F Sensor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7BA79-6002-48C6-BC8C-B4BD2EDDD6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165" y="743416"/>
            <a:ext cx="3749040" cy="482600"/>
          </a:xfrm>
        </p:spPr>
        <p:txBody>
          <a:bodyPr/>
          <a:lstStyle/>
          <a:p>
            <a:r>
              <a:rPr lang="en-IN" dirty="0"/>
              <a:t>HARDWARE EQUIPMENTS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F8EEC-9C89-48A3-A628-0052858625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162" y="1378882"/>
            <a:ext cx="3749040" cy="3459818"/>
          </a:xfrm>
        </p:spPr>
        <p:txBody>
          <a:bodyPr/>
          <a:lstStyle/>
          <a:p>
            <a:r>
              <a:rPr lang="en-IN" dirty="0"/>
              <a:t>Android Studio 10</a:t>
            </a:r>
          </a:p>
          <a:p>
            <a:r>
              <a:rPr lang="en-IN" dirty="0"/>
              <a:t>MySQL Workbench</a:t>
            </a:r>
          </a:p>
          <a:p>
            <a:r>
              <a:rPr lang="en-IN" dirty="0"/>
              <a:t>Java Development Kit(JDK)</a:t>
            </a:r>
          </a:p>
          <a:p>
            <a:r>
              <a:rPr lang="en-IN" dirty="0"/>
              <a:t>Retrofit</a:t>
            </a:r>
          </a:p>
          <a:p>
            <a:r>
              <a:rPr lang="en-IN" dirty="0"/>
              <a:t>Mobaxtern</a:t>
            </a:r>
          </a:p>
          <a:p>
            <a:r>
              <a:rPr lang="en-IN" dirty="0"/>
              <a:t>Arduino IDE</a:t>
            </a:r>
          </a:p>
          <a:p>
            <a:r>
              <a:rPr lang="en-IN" dirty="0"/>
              <a:t>SQLite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8B6546-4990-4724-BEF8-4F8C34685F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0162" y="743417"/>
            <a:ext cx="3749040" cy="482600"/>
          </a:xfrm>
        </p:spPr>
        <p:txBody>
          <a:bodyPr/>
          <a:lstStyle/>
          <a:p>
            <a:r>
              <a:rPr lang="en-IN" dirty="0"/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0839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34B96E-5323-4F27-A83F-DD00217B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221981"/>
            <a:ext cx="7727950" cy="558800"/>
          </a:xfrm>
        </p:spPr>
        <p:txBody>
          <a:bodyPr/>
          <a:lstStyle/>
          <a:p>
            <a:r>
              <a:rPr lang="en-US" dirty="0"/>
              <a:t>		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48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1187831"/>
            <a:ext cx="3981450" cy="3650869"/>
          </a:xfrm>
        </p:spPr>
        <p:txBody>
          <a:bodyPr/>
          <a:lstStyle/>
          <a:p>
            <a:pPr algn="just"/>
            <a:r>
              <a:rPr lang="en-US" dirty="0"/>
              <a:t>Air pollution has become a</a:t>
            </a:r>
            <a:r>
              <a:rPr lang="en-US" dirty="0">
                <a:solidFill>
                  <a:srgbClr val="FF0000"/>
                </a:solidFill>
              </a:rPr>
              <a:t> national emergency </a:t>
            </a:r>
            <a:r>
              <a:rPr lang="en-US" dirty="0"/>
              <a:t>as it is </a:t>
            </a:r>
            <a:r>
              <a:rPr lang="en-US" dirty="0">
                <a:solidFill>
                  <a:srgbClr val="FF0000"/>
                </a:solidFill>
              </a:rPr>
              <a:t>killing one lakh children</a:t>
            </a:r>
            <a:r>
              <a:rPr lang="en-US" dirty="0"/>
              <a:t> under the age of five in India every year.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6662940-17E8-465B-974C-46F7E8E0546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727" b="727"/>
          <a:stretch>
            <a:fillRect/>
          </a:stretch>
        </p:blipFill>
        <p:spPr>
          <a:xfrm>
            <a:off x="275062" y="1149350"/>
            <a:ext cx="4478411" cy="3507695"/>
          </a:xfrm>
        </p:spPr>
      </p:pic>
    </p:spTree>
    <p:extLst>
      <p:ext uri="{BB962C8B-B14F-4D97-AF65-F5344CB8AC3E}">
        <p14:creationId xmlns:p14="http://schemas.microsoft.com/office/powerpoint/2010/main" val="427899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1187831"/>
            <a:ext cx="3981450" cy="3650869"/>
          </a:xfrm>
        </p:spPr>
        <p:txBody>
          <a:bodyPr/>
          <a:lstStyle/>
          <a:p>
            <a:pPr algn="just"/>
            <a:r>
              <a:rPr lang="en-US" dirty="0"/>
              <a:t>Air pollution has become a</a:t>
            </a:r>
            <a:r>
              <a:rPr lang="en-US" dirty="0">
                <a:solidFill>
                  <a:srgbClr val="FF0000"/>
                </a:solidFill>
              </a:rPr>
              <a:t> national emergency </a:t>
            </a:r>
            <a:r>
              <a:rPr lang="en-US" dirty="0"/>
              <a:t>as it is </a:t>
            </a:r>
            <a:r>
              <a:rPr lang="en-US" dirty="0">
                <a:solidFill>
                  <a:srgbClr val="FF0000"/>
                </a:solidFill>
              </a:rPr>
              <a:t>killing one lakh children</a:t>
            </a:r>
            <a:r>
              <a:rPr lang="en-US" dirty="0"/>
              <a:t> under the age of five in India every year.</a:t>
            </a:r>
          </a:p>
          <a:p>
            <a:pPr algn="just"/>
            <a:r>
              <a:rPr lang="en-US" dirty="0"/>
              <a:t>It is responsible for </a:t>
            </a:r>
            <a:r>
              <a:rPr lang="en-US" dirty="0">
                <a:solidFill>
                  <a:srgbClr val="FF0000"/>
                </a:solidFill>
              </a:rPr>
              <a:t>12.5 percent of all deaths</a:t>
            </a:r>
            <a:r>
              <a:rPr lang="en-US" dirty="0"/>
              <a:t> in the country, according to the fourth edition of State of India's Environment (</a:t>
            </a:r>
            <a:r>
              <a:rPr lang="en-US" dirty="0" err="1"/>
              <a:t>SoE</a:t>
            </a:r>
            <a:r>
              <a:rPr lang="en-US" dirty="0"/>
              <a:t>) Report, 2019.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6662940-17E8-465B-974C-46F7E8E0546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727" b="727"/>
          <a:stretch>
            <a:fillRect/>
          </a:stretch>
        </p:blipFill>
        <p:spPr>
          <a:xfrm>
            <a:off x="275062" y="1149350"/>
            <a:ext cx="4478411" cy="3507695"/>
          </a:xfrm>
        </p:spPr>
      </p:pic>
    </p:spTree>
    <p:extLst>
      <p:ext uri="{BB962C8B-B14F-4D97-AF65-F5344CB8AC3E}">
        <p14:creationId xmlns:p14="http://schemas.microsoft.com/office/powerpoint/2010/main" val="352649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1187831"/>
            <a:ext cx="3981450" cy="3650869"/>
          </a:xfrm>
        </p:spPr>
        <p:txBody>
          <a:bodyPr/>
          <a:lstStyle/>
          <a:p>
            <a:pPr algn="just"/>
            <a:r>
              <a:rPr lang="en-US" dirty="0"/>
              <a:t>Air pollution has become a</a:t>
            </a:r>
            <a:r>
              <a:rPr lang="en-US" dirty="0">
                <a:solidFill>
                  <a:srgbClr val="FF0000"/>
                </a:solidFill>
              </a:rPr>
              <a:t> national emergency </a:t>
            </a:r>
            <a:r>
              <a:rPr lang="en-US" dirty="0"/>
              <a:t>as it is </a:t>
            </a:r>
            <a:r>
              <a:rPr lang="en-US" dirty="0">
                <a:solidFill>
                  <a:srgbClr val="FF0000"/>
                </a:solidFill>
              </a:rPr>
              <a:t>killing one lakh children</a:t>
            </a:r>
            <a:r>
              <a:rPr lang="en-US" dirty="0"/>
              <a:t> under the age of five in India every year.</a:t>
            </a:r>
          </a:p>
          <a:p>
            <a:pPr algn="just"/>
            <a:r>
              <a:rPr lang="en-US" dirty="0"/>
              <a:t>It is responsible for </a:t>
            </a:r>
            <a:r>
              <a:rPr lang="en-US" dirty="0">
                <a:solidFill>
                  <a:srgbClr val="FF0000"/>
                </a:solidFill>
              </a:rPr>
              <a:t>12.5 percent of all deaths</a:t>
            </a:r>
            <a:r>
              <a:rPr lang="en-US" dirty="0"/>
              <a:t> in the country, according to the fourth edition of State of India's Environment (</a:t>
            </a:r>
            <a:r>
              <a:rPr lang="en-US" dirty="0" err="1"/>
              <a:t>SoE</a:t>
            </a:r>
            <a:r>
              <a:rPr lang="en-US" dirty="0"/>
              <a:t>) Report, 2019.</a:t>
            </a:r>
          </a:p>
          <a:p>
            <a:pPr algn="just"/>
            <a:r>
              <a:rPr lang="en-US" dirty="0"/>
              <a:t>Global reports on air pollution revealed that over </a:t>
            </a:r>
            <a:r>
              <a:rPr lang="en-US" dirty="0">
                <a:solidFill>
                  <a:srgbClr val="FF0000"/>
                </a:solidFill>
              </a:rPr>
              <a:t>1.2 million people died</a:t>
            </a:r>
            <a:r>
              <a:rPr lang="en-US" dirty="0"/>
              <a:t> in India due to air pollution in 2017.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6662940-17E8-465B-974C-46F7E8E0546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727" b="727"/>
          <a:stretch>
            <a:fillRect/>
          </a:stretch>
        </p:blipFill>
        <p:spPr>
          <a:xfrm>
            <a:off x="275062" y="1149350"/>
            <a:ext cx="4478411" cy="3507695"/>
          </a:xfrm>
        </p:spPr>
      </p:pic>
    </p:spTree>
    <p:extLst>
      <p:ext uri="{BB962C8B-B14F-4D97-AF65-F5344CB8AC3E}">
        <p14:creationId xmlns:p14="http://schemas.microsoft.com/office/powerpoint/2010/main" val="411090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1187831"/>
            <a:ext cx="3981450" cy="3650869"/>
          </a:xfrm>
        </p:spPr>
        <p:txBody>
          <a:bodyPr/>
          <a:lstStyle/>
          <a:p>
            <a:pPr algn="just"/>
            <a:r>
              <a:rPr lang="en-US" dirty="0"/>
              <a:t>Air pollution has become a</a:t>
            </a:r>
            <a:r>
              <a:rPr lang="en-US" dirty="0">
                <a:solidFill>
                  <a:srgbClr val="FF0000"/>
                </a:solidFill>
              </a:rPr>
              <a:t> national emergency </a:t>
            </a:r>
            <a:r>
              <a:rPr lang="en-US" dirty="0"/>
              <a:t>as it is </a:t>
            </a:r>
            <a:r>
              <a:rPr lang="en-US" dirty="0">
                <a:solidFill>
                  <a:srgbClr val="FF0000"/>
                </a:solidFill>
              </a:rPr>
              <a:t>killing one lakh children</a:t>
            </a:r>
            <a:r>
              <a:rPr lang="en-US" dirty="0"/>
              <a:t> under the age of five in India every year.</a:t>
            </a:r>
          </a:p>
          <a:p>
            <a:pPr algn="just"/>
            <a:r>
              <a:rPr lang="en-US" dirty="0"/>
              <a:t>It is responsible for </a:t>
            </a:r>
            <a:r>
              <a:rPr lang="en-US" dirty="0">
                <a:solidFill>
                  <a:srgbClr val="FF0000"/>
                </a:solidFill>
              </a:rPr>
              <a:t>12.5 percent of all deaths</a:t>
            </a:r>
            <a:r>
              <a:rPr lang="en-US" dirty="0"/>
              <a:t> in the country, according to the fourth edition of State of India's Environment (</a:t>
            </a:r>
            <a:r>
              <a:rPr lang="en-US" dirty="0" err="1"/>
              <a:t>SoE</a:t>
            </a:r>
            <a:r>
              <a:rPr lang="en-US" dirty="0"/>
              <a:t>) Report, 2019.</a:t>
            </a:r>
          </a:p>
          <a:p>
            <a:pPr algn="just"/>
            <a:r>
              <a:rPr lang="en-US" dirty="0"/>
              <a:t>Global reports on air pollution revealed that over </a:t>
            </a:r>
            <a:r>
              <a:rPr lang="en-US" dirty="0">
                <a:solidFill>
                  <a:srgbClr val="FF0000"/>
                </a:solidFill>
              </a:rPr>
              <a:t>1.2 million people died</a:t>
            </a:r>
            <a:r>
              <a:rPr lang="en-US" dirty="0"/>
              <a:t> in India due to air pollution in 2017.</a:t>
            </a:r>
          </a:p>
          <a:p>
            <a:pPr algn="just"/>
            <a:r>
              <a:rPr lang="en-US" dirty="0"/>
              <a:t>Over </a:t>
            </a:r>
            <a:r>
              <a:rPr lang="en-US" dirty="0">
                <a:solidFill>
                  <a:srgbClr val="FF0000"/>
                </a:solidFill>
              </a:rPr>
              <a:t>90 percent</a:t>
            </a:r>
            <a:r>
              <a:rPr lang="en-US" dirty="0"/>
              <a:t> of people in the world live in areas with </a:t>
            </a:r>
            <a:r>
              <a:rPr lang="en-US" dirty="0">
                <a:solidFill>
                  <a:srgbClr val="FF0000"/>
                </a:solidFill>
              </a:rPr>
              <a:t>unhealthy levels of air</a:t>
            </a:r>
            <a:r>
              <a:rPr lang="en-US" dirty="0"/>
              <a:t> pollutants as per guidelines set by the World Health Organization.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6662940-17E8-465B-974C-46F7E8E0546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727" b="727"/>
          <a:stretch>
            <a:fillRect/>
          </a:stretch>
        </p:blipFill>
        <p:spPr>
          <a:xfrm>
            <a:off x="275062" y="1149350"/>
            <a:ext cx="4478411" cy="3507695"/>
          </a:xfrm>
        </p:spPr>
      </p:pic>
    </p:spTree>
    <p:extLst>
      <p:ext uri="{BB962C8B-B14F-4D97-AF65-F5344CB8AC3E}">
        <p14:creationId xmlns:p14="http://schemas.microsoft.com/office/powerpoint/2010/main" val="375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B97-7BED-4931-BDE5-7B925B1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88AA-0D8A-4B79-9F2C-6A3A1B5BC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951571"/>
            <a:ext cx="3981450" cy="3947531"/>
          </a:xfrm>
        </p:spPr>
        <p:txBody>
          <a:bodyPr/>
          <a:lstStyle/>
          <a:p>
            <a:pPr algn="just"/>
            <a:r>
              <a:rPr lang="en-US" dirty="0"/>
              <a:t>Air pollution has become a</a:t>
            </a:r>
            <a:r>
              <a:rPr lang="en-US" dirty="0">
                <a:solidFill>
                  <a:srgbClr val="FF0000"/>
                </a:solidFill>
              </a:rPr>
              <a:t> national emergency </a:t>
            </a:r>
            <a:r>
              <a:rPr lang="en-US" dirty="0"/>
              <a:t>as it is </a:t>
            </a:r>
            <a:r>
              <a:rPr lang="en-US" dirty="0">
                <a:solidFill>
                  <a:srgbClr val="FF0000"/>
                </a:solidFill>
              </a:rPr>
              <a:t>killing one lakh children</a:t>
            </a:r>
            <a:r>
              <a:rPr lang="en-US" dirty="0"/>
              <a:t> under the age of five in India every year.</a:t>
            </a:r>
          </a:p>
          <a:p>
            <a:pPr algn="just"/>
            <a:r>
              <a:rPr lang="en-US" dirty="0"/>
              <a:t>It is responsible for </a:t>
            </a:r>
            <a:r>
              <a:rPr lang="en-US" dirty="0">
                <a:solidFill>
                  <a:srgbClr val="FF0000"/>
                </a:solidFill>
              </a:rPr>
              <a:t>12.5 percent of all deaths</a:t>
            </a:r>
            <a:r>
              <a:rPr lang="en-US" dirty="0"/>
              <a:t> in the country, according to the fourth edition of State of India's Environment (</a:t>
            </a:r>
            <a:r>
              <a:rPr lang="en-US" dirty="0" err="1"/>
              <a:t>SoE</a:t>
            </a:r>
            <a:r>
              <a:rPr lang="en-US" dirty="0"/>
              <a:t>) Report, 2019.</a:t>
            </a:r>
          </a:p>
          <a:p>
            <a:pPr algn="just"/>
            <a:r>
              <a:rPr lang="en-US" dirty="0"/>
              <a:t>Global reports on air pollution revealed that over </a:t>
            </a:r>
            <a:r>
              <a:rPr lang="en-US" dirty="0">
                <a:solidFill>
                  <a:srgbClr val="FF0000"/>
                </a:solidFill>
              </a:rPr>
              <a:t>1.2 million people died</a:t>
            </a:r>
            <a:r>
              <a:rPr lang="en-US" dirty="0"/>
              <a:t> in India due to air pollution in 2017.</a:t>
            </a:r>
          </a:p>
          <a:p>
            <a:pPr algn="just"/>
            <a:r>
              <a:rPr lang="en-US" dirty="0"/>
              <a:t>Over </a:t>
            </a:r>
            <a:r>
              <a:rPr lang="en-US" dirty="0">
                <a:solidFill>
                  <a:srgbClr val="FF0000"/>
                </a:solidFill>
              </a:rPr>
              <a:t>90 percent</a:t>
            </a:r>
            <a:r>
              <a:rPr lang="en-US" dirty="0"/>
              <a:t> of people in the world live in areas with </a:t>
            </a:r>
            <a:r>
              <a:rPr lang="en-US" dirty="0">
                <a:solidFill>
                  <a:srgbClr val="FF0000"/>
                </a:solidFill>
              </a:rPr>
              <a:t>unhealthy levels of air</a:t>
            </a:r>
            <a:r>
              <a:rPr lang="en-US" dirty="0"/>
              <a:t> pollutants as per guidelines set by the World Health Organization.</a:t>
            </a:r>
          </a:p>
          <a:p>
            <a:pPr algn="just"/>
            <a:r>
              <a:rPr lang="en-US" dirty="0"/>
              <a:t>Worldwide, air pollution </a:t>
            </a:r>
            <a:r>
              <a:rPr lang="en-US" dirty="0">
                <a:solidFill>
                  <a:srgbClr val="FF0000"/>
                </a:solidFill>
              </a:rPr>
              <a:t>reduced life expectancy</a:t>
            </a:r>
            <a:r>
              <a:rPr lang="en-US" dirty="0"/>
              <a:t> by an average </a:t>
            </a:r>
            <a:r>
              <a:rPr lang="en-US" dirty="0">
                <a:solidFill>
                  <a:srgbClr val="FF0000"/>
                </a:solidFill>
              </a:rPr>
              <a:t>20 months</a:t>
            </a:r>
            <a:r>
              <a:rPr lang="en-US" dirty="0"/>
              <a:t> in 2017,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4F7B-15D4-4B54-A52F-96ADED295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1859F260-AF6B-4C22-B8F9-2C9475D47C8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727" b="727"/>
          <a:stretch>
            <a:fillRect/>
          </a:stretch>
        </p:blipFill>
        <p:spPr>
          <a:xfrm>
            <a:off x="185854" y="1149350"/>
            <a:ext cx="4567121" cy="3508375"/>
          </a:xfrm>
        </p:spPr>
      </p:pic>
    </p:spTree>
    <p:extLst>
      <p:ext uri="{BB962C8B-B14F-4D97-AF65-F5344CB8AC3E}">
        <p14:creationId xmlns:p14="http://schemas.microsoft.com/office/powerpoint/2010/main" val="2515426192"/>
      </p:ext>
    </p:extLst>
  </p:cSld>
  <p:clrMapOvr>
    <a:masterClrMapping/>
  </p:clrMapOvr>
</p:sld>
</file>

<file path=ppt/theme/theme1.xml><?xml version="1.0" encoding="utf-8"?>
<a:theme xmlns:a="http://schemas.openxmlformats.org/drawingml/2006/main" name="GL Corporate Template 2016">
  <a:themeElements>
    <a:clrScheme name="GlobalLogic Palette 2014">
      <a:dk1>
        <a:sysClr val="windowText" lastClr="000000"/>
      </a:dk1>
      <a:lt1>
        <a:sysClr val="window" lastClr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GL">
      <a:majorFont>
        <a:latin typeface="HelveticaNeueLT Pro 45 Lt"/>
        <a:ea typeface=""/>
        <a:cs typeface=""/>
      </a:majorFont>
      <a:minorFont>
        <a:latin typeface="HelveticaNeueLT Pro 45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sz="1050" dirty="0">
            <a:solidFill>
              <a:schemeClr val="bg2"/>
            </a:solidFill>
            <a:latin typeface="HelveticaNeueLT Pro 45 Lt"/>
            <a:cs typeface="HelveticaNeueLT Pro 45 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11791</TotalTime>
  <Words>1005</Words>
  <Application>Microsoft Office PowerPoint</Application>
  <PresentationFormat>On-screen Show (16:9)</PresentationFormat>
  <Paragraphs>155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Helvetica Neue</vt:lpstr>
      <vt:lpstr>Helvetica Neue Thin</vt:lpstr>
      <vt:lpstr>HelveticaNeueLT Pro 35 Th</vt:lpstr>
      <vt:lpstr>HelveticaNeueLT Pro 45 Lt</vt:lpstr>
      <vt:lpstr>GL Corporate Template 2016</vt:lpstr>
      <vt:lpstr>PowerPoint Presentation</vt:lpstr>
      <vt:lpstr>PowerPoint Presentation</vt:lpstr>
      <vt:lpstr>Agenda</vt:lpstr>
      <vt:lpstr> 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SOLVING THE PROBLEM-OUR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WHY OUR PRODUCT-FEATURES</vt:lpstr>
      <vt:lpstr>    FEATURES OF OUR PRODUCT</vt:lpstr>
      <vt:lpstr>    FEATURES OF OUR PRODUCT</vt:lpstr>
      <vt:lpstr>    FEATURES OF OUR PRODUCT</vt:lpstr>
      <vt:lpstr>    FEATURES OF OUR PRODUCT</vt:lpstr>
      <vt:lpstr>    FEATURES OF OUR PRODUCT</vt:lpstr>
      <vt:lpstr>  BUSINESS IMPLICATIONS</vt:lpstr>
      <vt:lpstr>PowerPoint Presentation</vt:lpstr>
      <vt:lpstr>PowerPoint Presentation</vt:lpstr>
      <vt:lpstr>SECTORS EMPLOYING AIR QUALITY CONTROL SYSTEMS</vt:lpstr>
      <vt:lpstr>    MARKET TRENDS</vt:lpstr>
      <vt:lpstr>  PROJECT ARCHITECTURE</vt:lpstr>
      <vt:lpstr>      Architecture of Air-Hack Solution</vt:lpstr>
      <vt:lpstr>       TECHNICAL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Olena Nikolaieva</dc:creator>
  <cp:lastModifiedBy>Ashish Kumar</cp:lastModifiedBy>
  <cp:revision>729</cp:revision>
  <cp:lastPrinted>2016-07-21T00:11:21Z</cp:lastPrinted>
  <dcterms:modified xsi:type="dcterms:W3CDTF">2019-08-31T05:25:45Z</dcterms:modified>
</cp:coreProperties>
</file>