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A9310D-7A01-4959-A500-1AB17B44F86A}">
          <p14:sldIdLst>
            <p14:sldId id="256"/>
          </p14:sldIdLst>
        </p14:section>
        <p14:section name="Untitled Section" id="{467FD7D8-E36B-495E-AFD4-15475C5D9BDB}">
          <p14:sldIdLst>
            <p14:sldId id="260"/>
            <p14:sldId id="261"/>
            <p14:sldId id="259"/>
            <p14:sldId id="262"/>
            <p14:sldId id="263"/>
            <p14:sldId id="257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C0F1E-6B5B-4348-A15A-FA37080F7BC1}" v="123" dt="2020-11-27T06:18:25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2984-C27C-4F6D-AE78-00D06FA8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55C2F-6E78-4EF2-A90E-77CDD4D2A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0BF7-D40D-48D9-82B4-ECAD325E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597E-9D24-4BDB-A79B-2FD62FBD914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FB5A-D10A-4C24-AB16-69D5CB91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325AE-9C4A-4134-943E-EEDD8D28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AABB-44AD-4568-87F0-A952F91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5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853E-9824-4E9F-A28A-E435BAA1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59990-8480-4ACE-B349-1B22DF8D4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42962-D4EE-4FE3-8F74-D2F30386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597E-9D24-4BDB-A79B-2FD62FBD914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E572E-6D85-490C-992D-44D07ABA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FF28-3DB0-4486-9F29-663BE4E9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AABB-44AD-4568-87F0-A952F91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4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D2E2F-4939-4926-84C5-552DEBAE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9BF41-9CED-4506-BB49-1C47FF2D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D8A5-638F-4520-8920-636EF2C6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597E-9D24-4BDB-A79B-2FD62FBD914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3B44-0EE5-4A5E-B49D-849BB06C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6EC9B-6725-43C6-BD52-370D9075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AABB-44AD-4568-87F0-A952F91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8AA8-9E96-425F-9EE3-29C37216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0751-1443-4CD0-822E-7AEF97D4F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523C-6E9A-4039-855D-C6A70B18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597E-9D24-4BDB-A79B-2FD62FBD914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52CF-4404-4F08-B454-8C02AE67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B23B-4E58-4449-9CFD-7795EBE1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AABB-44AD-4568-87F0-A952F91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5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94B5-3F3C-415E-A378-ED7EEDAB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42800-240B-4B21-A50F-0DA9E1B0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BB61-0F11-4E2C-A6AB-37E5504F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597E-9D24-4BDB-A79B-2FD62FBD914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E8DC-CA20-43E8-AA61-1B2DFF55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5D6C-5D6C-4E8B-9BD8-25AA2C4D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AABB-44AD-4568-87F0-A952F91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2AF5-EE1A-4A1F-89F1-2D9930B5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62B6-9E4C-4DA0-AA88-2A1558E0C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19AB4-D84F-4C15-8D0E-1AAEDCD48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B0364-C4C3-44AA-A2F5-AC174A1D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597E-9D24-4BDB-A79B-2FD62FBD914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03A6C-D249-4B15-966E-D7549843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DF3BC-EBEA-4434-A5DA-19F53694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AABB-44AD-4568-87F0-A952F91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4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B15A-A104-4B3C-ABCE-4067BAD0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AF51-55DA-4680-850C-8A5872A93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DFA01-198D-463C-8152-0420F46ED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B8968-4FF8-4EB7-8C03-8E53F5EC4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50AB8-CA39-495C-9F4D-9A6D1DA48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25E1C-31C1-4544-944B-F2EB454E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597E-9D24-4BDB-A79B-2FD62FBD914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AC529-804B-4156-AC07-9A4B6C08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F52D6-EC7C-477F-80B5-F3F7C499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AABB-44AD-4568-87F0-A952F91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0DEF-6F0E-45E4-B3EF-645E1058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1BC5A-8E4C-4E84-8348-07E23D6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597E-9D24-4BDB-A79B-2FD62FBD914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34387-C138-457B-BDFA-10ED0B26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25E2C-EB70-4BE5-B21E-274AAF62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AABB-44AD-4568-87F0-A952F91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45B61-4467-4696-BD85-C1C22E27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597E-9D24-4BDB-A79B-2FD62FBD914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23940-246A-4CD0-82F4-66DAB9A0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BB1BE-7043-4598-A7F1-C51ADAFB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AABB-44AD-4568-87F0-A952F91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49AA-E75C-42F1-9915-561D9B40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8610-A286-4AA9-9A6C-E0897D0B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A1F69-DB5D-42EC-94BA-F9864603E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3D40B-08C7-4321-8D9D-4D8CCA6D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597E-9D24-4BDB-A79B-2FD62FBD914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93933-9634-49AE-8699-5C945017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B36E7-0908-44F3-934A-9E7FE3FC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AABB-44AD-4568-87F0-A952F91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3904-6717-428A-89D0-C7020339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68378-0AC0-4FB0-AAFF-537679F6F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2F9E6-D402-4200-82EE-E4B5B6985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2047B-172C-4A95-A62E-E2B7AAAD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597E-9D24-4BDB-A79B-2FD62FBD914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0C750-F8E7-4C16-B841-872BF497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BECC7-FE51-45C7-A96C-21D6FA8E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AABB-44AD-4568-87F0-A952F91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B0445-DAEB-483B-B9CF-19BCB747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A253-DDEB-4928-AA3F-6952A83C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5908-E1B5-459A-9F93-E5A21DBDF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597E-9D24-4BDB-A79B-2FD62FBD914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2387-5F0F-431E-84E6-0FDC0A89E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A8FF-5646-499F-96BA-20BF21234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AABB-44AD-4568-87F0-A952F91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0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tocolbuffers/protobuf/releases/tag/v3.14.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expedia-group-tech/introducing-grpc-to-our-hotels-com-platform-part-1-61716af50b13" TargetMode="External"/><Relationship Id="rId2" Type="http://schemas.openxmlformats.org/officeDocument/2006/relationships/hyperlink" Target="https://grpc.io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google.com/protocol-buffers/docs/tutorials" TargetMode="External"/><Relationship Id="rId4" Type="http://schemas.openxmlformats.org/officeDocument/2006/relationships/hyperlink" Target="https://codelabs.developers.google.com/codelabs/cloud-grpc-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545B-5A72-4063-AFCB-5BFFFB34A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gRPC - An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41DF5-6486-45F0-944D-12CF8E1D7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By : Varun Airi</a:t>
            </a:r>
          </a:p>
          <a:p>
            <a:pPr algn="l"/>
            <a:r>
              <a:rPr lang="en-US" dirty="0"/>
              <a:t>11/26/2020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0328-F491-474C-958C-036377BC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6" y="-92933"/>
            <a:ext cx="10515600" cy="1325563"/>
          </a:xfrm>
        </p:spPr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= g + RPC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3C780-A7FB-4566-94EF-15EEF3F07EC0}"/>
              </a:ext>
            </a:extLst>
          </p:cNvPr>
          <p:cNvSpPr/>
          <p:nvPr/>
        </p:nvSpPr>
        <p:spPr>
          <a:xfrm>
            <a:off x="5287617" y="2520997"/>
            <a:ext cx="1603512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1EA8A-6A4B-498D-8F67-2B55E218237A}"/>
              </a:ext>
            </a:extLst>
          </p:cNvPr>
          <p:cNvSpPr/>
          <p:nvPr/>
        </p:nvSpPr>
        <p:spPr>
          <a:xfrm>
            <a:off x="5300319" y="3384198"/>
            <a:ext cx="1603512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CCA4F1-7F43-4D42-8EB9-BA48C11BBEC4}"/>
              </a:ext>
            </a:extLst>
          </p:cNvPr>
          <p:cNvSpPr/>
          <p:nvPr/>
        </p:nvSpPr>
        <p:spPr>
          <a:xfrm>
            <a:off x="10111410" y="2817212"/>
            <a:ext cx="1603512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A594089-D137-45BC-9C54-5640041EFA7B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 flipV="1">
            <a:off x="5287617" y="2940096"/>
            <a:ext cx="12702" cy="863201"/>
          </a:xfrm>
          <a:prstGeom prst="curvedConnector3">
            <a:avLst>
              <a:gd name="adj1" fmla="val -17997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4DEE46E-9972-4785-BB6F-45AB6A92A51A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8372013" y="1952459"/>
            <a:ext cx="271214" cy="4811091"/>
          </a:xfrm>
          <a:prstGeom prst="curvedConnector3">
            <a:avLst>
              <a:gd name="adj1" fmla="val 60450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44544D-01A3-4BC4-9A9E-04FE2D91F6C8}"/>
              </a:ext>
            </a:extLst>
          </p:cNvPr>
          <p:cNvSpPr txBox="1"/>
          <p:nvPr/>
        </p:nvSpPr>
        <p:spPr>
          <a:xfrm>
            <a:off x="4052006" y="4242170"/>
            <a:ext cx="24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Call Local Method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8D3EBA-FF83-4B91-87BB-C776AE7174EE}"/>
              </a:ext>
            </a:extLst>
          </p:cNvPr>
          <p:cNvSpPr txBox="1"/>
          <p:nvPr/>
        </p:nvSpPr>
        <p:spPr>
          <a:xfrm>
            <a:off x="7337685" y="5008646"/>
            <a:ext cx="320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Encode and send over  HTTP/2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199028E-8102-463A-911B-4569BECAF7A0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6916534" y="3655412"/>
            <a:ext cx="3194876" cy="37800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46A96AE-E937-4DA7-AB4D-A6FCC8429151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H="1" flipV="1">
            <a:off x="6891129" y="2940097"/>
            <a:ext cx="12702" cy="863201"/>
          </a:xfrm>
          <a:prstGeom prst="curvedConnector3">
            <a:avLst>
              <a:gd name="adj1" fmla="val -17997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1065F85-971C-44A6-B2D7-6544D4546EAD}"/>
              </a:ext>
            </a:extLst>
          </p:cNvPr>
          <p:cNvSpPr txBox="1"/>
          <p:nvPr/>
        </p:nvSpPr>
        <p:spPr>
          <a:xfrm>
            <a:off x="8251434" y="2886255"/>
            <a:ext cx="198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 Encode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5DB14-AAD9-43BD-8019-725585C140E0}"/>
              </a:ext>
            </a:extLst>
          </p:cNvPr>
          <p:cNvSpPr txBox="1"/>
          <p:nvPr/>
        </p:nvSpPr>
        <p:spPr>
          <a:xfrm>
            <a:off x="7134884" y="3517498"/>
            <a:ext cx="137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Decode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4A0C7F-255A-4CA3-BAEB-3403DF47CD67}"/>
              </a:ext>
            </a:extLst>
          </p:cNvPr>
          <p:cNvSpPr txBox="1"/>
          <p:nvPr/>
        </p:nvSpPr>
        <p:spPr>
          <a:xfrm>
            <a:off x="543339" y="2040834"/>
            <a:ext cx="40949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RPC (Remote Procedure Calls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Calling methods on an object as if it was local (location agnostic)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Fundamental idea behind EJBs, CORBA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Stubs: </a:t>
            </a:r>
          </a:p>
          <a:p>
            <a:pPr lvl="1"/>
            <a:r>
              <a:rPr lang="en-US" dirty="0"/>
              <a:t>Representative of service at Client end</a:t>
            </a:r>
          </a:p>
          <a:p>
            <a:pPr lvl="1"/>
            <a:r>
              <a:rPr lang="en-US" dirty="0"/>
              <a:t>Masks Transport</a:t>
            </a:r>
          </a:p>
          <a:p>
            <a:pPr lvl="1"/>
            <a:r>
              <a:rPr lang="en-US" dirty="0"/>
              <a:t>Masks Serialization and Deserialization</a:t>
            </a:r>
          </a:p>
          <a:p>
            <a:pPr lvl="1"/>
            <a:r>
              <a:rPr lang="en-US" dirty="0"/>
              <a:t>Converts to language agnostic interface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8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/>
      <p:bldP spid="22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97989-0837-4326-9975-94196E6A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Proto(col)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8109-2B43-44D5-A48B-9B5E2F8E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718918"/>
            <a:ext cx="5096934" cy="31442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Default in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</a:p>
          <a:p>
            <a:r>
              <a:rPr lang="en-US" sz="2000" dirty="0"/>
              <a:t>Encoded efficient Serialization</a:t>
            </a:r>
          </a:p>
          <a:p>
            <a:r>
              <a:rPr lang="en-US" sz="2000" dirty="0"/>
              <a:t>.proto files</a:t>
            </a:r>
          </a:p>
          <a:p>
            <a:pPr lvl="1"/>
            <a:r>
              <a:rPr lang="en-US" sz="2000" dirty="0"/>
              <a:t>Think of it as a Schema/ WSDL/ Interface Definition</a:t>
            </a:r>
          </a:p>
          <a:p>
            <a:pPr lvl="1"/>
            <a:r>
              <a:rPr lang="en-US" sz="2000" dirty="0"/>
              <a:t>Defines the messages / Vos</a:t>
            </a:r>
          </a:p>
          <a:p>
            <a:pPr lvl="1"/>
            <a:r>
              <a:rPr lang="en-US" sz="2000" dirty="0"/>
              <a:t>Defines the Services</a:t>
            </a:r>
          </a:p>
          <a:p>
            <a:pPr lvl="1"/>
            <a:r>
              <a:rPr lang="en-US" sz="2000" dirty="0"/>
              <a:t>Defines Methods in services including parameters, return types etc.</a:t>
            </a:r>
          </a:p>
          <a:p>
            <a:pPr lvl="1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7B385-47D5-43C4-99E3-B46ECBF2ECB1}"/>
              </a:ext>
            </a:extLst>
          </p:cNvPr>
          <p:cNvSpPr txBox="1"/>
          <p:nvPr/>
        </p:nvSpPr>
        <p:spPr>
          <a:xfrm>
            <a:off x="6312477" y="365125"/>
            <a:ext cx="5720497" cy="62466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syntax = "proto3";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option </a:t>
            </a:r>
            <a:r>
              <a:rPr lang="en-US" sz="1100" dirty="0" err="1"/>
              <a:t>java_package</a:t>
            </a:r>
            <a:r>
              <a:rPr lang="en-US" sz="1100" dirty="0"/>
              <a:t> ="</a:t>
            </a:r>
            <a:r>
              <a:rPr lang="en-US" sz="1100" dirty="0" err="1"/>
              <a:t>the.north.winterfell.rpc.payload</a:t>
            </a:r>
            <a:r>
              <a:rPr lang="en-US" sz="1100" dirty="0"/>
              <a:t>";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service Finder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	</a:t>
            </a:r>
            <a:r>
              <a:rPr lang="en-US" sz="1100" dirty="0" err="1"/>
              <a:t>rpc</a:t>
            </a:r>
            <a:r>
              <a:rPr lang="en-US" sz="1100" dirty="0"/>
              <a:t> search (</a:t>
            </a:r>
            <a:r>
              <a:rPr lang="en-US" sz="1100" dirty="0" err="1"/>
              <a:t>SearchUserRequest</a:t>
            </a:r>
            <a:r>
              <a:rPr lang="en-US" sz="1100" dirty="0"/>
              <a:t>) returns (</a:t>
            </a:r>
            <a:r>
              <a:rPr lang="en-US" sz="1100" dirty="0" err="1"/>
              <a:t>SearchUserResponse</a:t>
            </a:r>
            <a:r>
              <a:rPr lang="en-US" sz="1100" dirty="0"/>
              <a:t>) {}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	</a:t>
            </a:r>
            <a:r>
              <a:rPr lang="en-US" sz="1100" dirty="0" err="1"/>
              <a:t>rpc</a:t>
            </a:r>
            <a:r>
              <a:rPr lang="en-US" sz="1100" dirty="0"/>
              <a:t> </a:t>
            </a:r>
            <a:r>
              <a:rPr lang="en-US" sz="1100" dirty="0" err="1"/>
              <a:t>repeatedSearch</a:t>
            </a:r>
            <a:r>
              <a:rPr lang="en-US" sz="1100" dirty="0"/>
              <a:t> (</a:t>
            </a:r>
            <a:r>
              <a:rPr lang="en-US" sz="1100" dirty="0" err="1"/>
              <a:t>SearchUserRequest</a:t>
            </a:r>
            <a:r>
              <a:rPr lang="en-US" sz="1100" dirty="0"/>
              <a:t>) returns (stream </a:t>
            </a:r>
            <a:r>
              <a:rPr lang="en-US" sz="1100" dirty="0" err="1"/>
              <a:t>SearchUserResponse</a:t>
            </a:r>
            <a:r>
              <a:rPr lang="en-US" sz="1100" dirty="0"/>
              <a:t>){}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message </a:t>
            </a:r>
            <a:r>
              <a:rPr lang="en-US" sz="1100" dirty="0" err="1"/>
              <a:t>SearchUserRequest</a:t>
            </a:r>
            <a:r>
              <a:rPr lang="en-US" sz="1100" dirty="0"/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	string </a:t>
            </a:r>
            <a:r>
              <a:rPr lang="en-US" sz="1100" dirty="0" err="1"/>
              <a:t>userName</a:t>
            </a:r>
            <a:r>
              <a:rPr lang="en-US" sz="1100" dirty="0"/>
              <a:t>=1;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	int32 </a:t>
            </a:r>
            <a:r>
              <a:rPr lang="en-US" sz="1100" dirty="0" err="1"/>
              <a:t>userId</a:t>
            </a:r>
            <a:r>
              <a:rPr lang="en-US" sz="1100" dirty="0"/>
              <a:t>=2;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}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message </a:t>
            </a:r>
            <a:r>
              <a:rPr lang="en-US" sz="1100" dirty="0" err="1"/>
              <a:t>ResultStatus</a:t>
            </a:r>
            <a:r>
              <a:rPr lang="en-US" sz="1100" dirty="0"/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	string </a:t>
            </a:r>
            <a:r>
              <a:rPr lang="en-US" sz="1100" dirty="0" err="1"/>
              <a:t>errorCode</a:t>
            </a:r>
            <a:r>
              <a:rPr lang="en-US" sz="1100" dirty="0"/>
              <a:t>=1;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	string </a:t>
            </a:r>
            <a:r>
              <a:rPr lang="en-US" sz="1100" dirty="0" err="1"/>
              <a:t>errorMessage</a:t>
            </a:r>
            <a:r>
              <a:rPr lang="en-US" sz="1100" dirty="0"/>
              <a:t>=2;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	int32 level=3;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message User{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	string </a:t>
            </a:r>
            <a:r>
              <a:rPr lang="en-US" sz="1100" dirty="0" err="1"/>
              <a:t>userId</a:t>
            </a:r>
            <a:r>
              <a:rPr lang="en-US" sz="1100" dirty="0"/>
              <a:t>=1;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	string </a:t>
            </a:r>
            <a:r>
              <a:rPr lang="en-US" sz="1100" dirty="0" err="1"/>
              <a:t>userName</a:t>
            </a:r>
            <a:r>
              <a:rPr lang="en-US" sz="1100" dirty="0"/>
              <a:t>=2;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	string country=3;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	int32 age=4;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message </a:t>
            </a:r>
            <a:r>
              <a:rPr lang="en-US" sz="1100" dirty="0" err="1"/>
              <a:t>SearchUserResponse</a:t>
            </a:r>
            <a:r>
              <a:rPr lang="en-US" sz="1100" dirty="0"/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	repeated </a:t>
            </a:r>
            <a:r>
              <a:rPr lang="en-US" sz="1100" dirty="0" err="1"/>
              <a:t>ResultStatus</a:t>
            </a:r>
            <a:r>
              <a:rPr lang="en-US" sz="1100" dirty="0"/>
              <a:t> </a:t>
            </a:r>
            <a:r>
              <a:rPr lang="en-US" sz="1100" dirty="0" err="1"/>
              <a:t>resultStatusArr</a:t>
            </a:r>
            <a:r>
              <a:rPr lang="en-US" sz="1100" dirty="0"/>
              <a:t>=1;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	User user=2;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0560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B075B-E4D6-47EE-A366-7A8F673E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 dirty="0"/>
              <a:t>The Service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93AF972E-3AE6-45AF-9B70-4C63E1E5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828800"/>
            <a:ext cx="5157216" cy="4065973"/>
          </a:xfrm>
        </p:spPr>
        <p:txBody>
          <a:bodyPr>
            <a:normAutofit/>
          </a:bodyPr>
          <a:lstStyle/>
          <a:p>
            <a:r>
              <a:rPr lang="en-US" sz="2000" dirty="0"/>
              <a:t>Defined in .proto file</a:t>
            </a:r>
          </a:p>
          <a:p>
            <a:r>
              <a:rPr lang="en-US" sz="2000" dirty="0"/>
              <a:t>Multiple Flavors</a:t>
            </a:r>
          </a:p>
          <a:p>
            <a:pPr lvl="1"/>
            <a:r>
              <a:rPr lang="en-US" sz="1600" dirty="0"/>
              <a:t>Synchronous Client / Server</a:t>
            </a:r>
          </a:p>
          <a:p>
            <a:pPr lvl="1"/>
            <a:r>
              <a:rPr lang="en-US" sz="1600" dirty="0"/>
              <a:t>Server Streaming Service</a:t>
            </a:r>
          </a:p>
          <a:p>
            <a:pPr lvl="1"/>
            <a:r>
              <a:rPr lang="en-US" sz="1600" dirty="0"/>
              <a:t>Client Streaming Service</a:t>
            </a:r>
          </a:p>
          <a:p>
            <a:pPr lvl="1"/>
            <a:r>
              <a:rPr lang="en-US" sz="1600" dirty="0"/>
              <a:t>Both Sides Streaming</a:t>
            </a:r>
          </a:p>
          <a:p>
            <a:pPr lvl="1"/>
            <a:r>
              <a:rPr lang="en-US" sz="1600" dirty="0"/>
              <a:t>Synchronous and </a:t>
            </a:r>
            <a:r>
              <a:rPr lang="en-US" sz="1600" dirty="0" err="1"/>
              <a:t>Asych</a:t>
            </a:r>
            <a:endParaRPr lang="en-US" sz="1600" dirty="0"/>
          </a:p>
          <a:p>
            <a:r>
              <a:rPr lang="en-US" sz="2000" dirty="0"/>
              <a:t>Either party can </a:t>
            </a:r>
          </a:p>
          <a:p>
            <a:pPr lvl="1"/>
            <a:r>
              <a:rPr lang="en-US" sz="1600" dirty="0"/>
              <a:t>Cancel the RPC, does not result in Rollback</a:t>
            </a:r>
          </a:p>
          <a:p>
            <a:pPr lvl="1"/>
            <a:r>
              <a:rPr lang="en-US" sz="1600" dirty="0"/>
              <a:t>Determine Success/failure. </a:t>
            </a:r>
          </a:p>
          <a:p>
            <a:r>
              <a:rPr lang="en-US" sz="2000" dirty="0"/>
              <a:t>Client can set the deadlines</a:t>
            </a:r>
          </a:p>
          <a:p>
            <a:endParaRPr lang="en-US" sz="2000" dirty="0"/>
          </a:p>
          <a:p>
            <a:pPr lvl="1"/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172E4-4932-470C-91E6-72AA69FF6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9642" y="1948208"/>
            <a:ext cx="4736963" cy="28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24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DBD35-E49A-456C-AC65-97EB99E6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gRPC?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6BFB-EE42-4C4F-9370-4D5517BA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Proto Buffers</a:t>
            </a:r>
          </a:p>
          <a:p>
            <a:pPr lvl="1"/>
            <a:r>
              <a:rPr lang="en-US" sz="2000"/>
              <a:t>Fast </a:t>
            </a:r>
          </a:p>
          <a:p>
            <a:pPr lvl="1"/>
            <a:r>
              <a:rPr lang="en-US" sz="2000"/>
              <a:t>Compression and encoded for bigger payloads</a:t>
            </a:r>
          </a:p>
          <a:p>
            <a:pPr lvl="1"/>
            <a:r>
              <a:rPr lang="en-US" sz="2000"/>
              <a:t>Strongly Typed</a:t>
            </a:r>
          </a:p>
          <a:p>
            <a:pPr lvl="1"/>
            <a:r>
              <a:rPr lang="en-US" sz="2000"/>
              <a:t>Enforce Contract between Client and Server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721035-741A-4210-BF02-44BB860677F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HTTP/2 Based</a:t>
            </a:r>
          </a:p>
          <a:p>
            <a:pPr lvl="1"/>
            <a:r>
              <a:rPr lang="en-US" sz="2000"/>
              <a:t>1 TCP Connection that stays open</a:t>
            </a:r>
          </a:p>
          <a:p>
            <a:pPr lvl="1"/>
            <a:r>
              <a:rPr lang="en-US" sz="2000"/>
              <a:t>Multiplexing</a:t>
            </a:r>
          </a:p>
          <a:p>
            <a:pPr lvl="1"/>
            <a:r>
              <a:rPr lang="en-US" sz="2000"/>
              <a:t>Compression</a:t>
            </a:r>
          </a:p>
          <a:p>
            <a:pPr lvl="1"/>
            <a:r>
              <a:rPr lang="en-US" sz="2000"/>
              <a:t>Bidirectional Streaming</a:t>
            </a:r>
          </a:p>
          <a:p>
            <a:pPr lvl="1"/>
            <a:r>
              <a:rPr lang="en-US" sz="2000"/>
              <a:t>Server push</a:t>
            </a:r>
          </a:p>
        </p:txBody>
      </p:sp>
    </p:spTree>
    <p:extLst>
      <p:ext uri="{BB962C8B-B14F-4D97-AF65-F5344CB8AC3E}">
        <p14:creationId xmlns:p14="http://schemas.microsoft.com/office/powerpoint/2010/main" val="200280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37E7-AEED-4D40-982F-4133E652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should I use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gRPC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9123-E89B-41CE-82CD-CEA8D46E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Typical Use Cases</a:t>
            </a:r>
          </a:p>
          <a:p>
            <a:pPr lvl="1"/>
            <a:r>
              <a:rPr lang="en-US" sz="2000" dirty="0"/>
              <a:t>IoT (Low Resources, N/w Requirements)</a:t>
            </a:r>
          </a:p>
          <a:p>
            <a:pPr lvl="1"/>
            <a:r>
              <a:rPr lang="en-US" sz="2000" dirty="0"/>
              <a:t>Audit Logging (Big JSON/XMLs over N/W)</a:t>
            </a:r>
          </a:p>
          <a:p>
            <a:pPr lvl="1"/>
            <a:r>
              <a:rPr lang="en-US" sz="2000" dirty="0"/>
              <a:t>Requiring Strict Contract</a:t>
            </a:r>
          </a:p>
          <a:p>
            <a:pPr lvl="1"/>
            <a:endParaRPr lang="en-US" sz="2000" dirty="0"/>
          </a:p>
          <a:p>
            <a:pPr marL="914400"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6B3A93-C62A-4884-BE2D-33ADEA89C531}"/>
              </a:ext>
            </a:extLst>
          </p:cNvPr>
          <p:cNvSpPr txBox="1">
            <a:spLocks/>
          </p:cNvSpPr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Cons</a:t>
            </a:r>
          </a:p>
          <a:p>
            <a:pPr lvl="1"/>
            <a:r>
              <a:rPr lang="en-US" sz="1900" dirty="0"/>
              <a:t>Not as easy as REST, messages are not human / browser readable.</a:t>
            </a:r>
          </a:p>
          <a:p>
            <a:pPr lvl="1"/>
            <a:r>
              <a:rPr lang="en-US" sz="1900" dirty="0"/>
              <a:t>REST Standard Verbs and error codes are standards, but no such standards here.</a:t>
            </a:r>
          </a:p>
          <a:p>
            <a:pPr lvl="1"/>
            <a:r>
              <a:rPr lang="en-US" sz="1900" dirty="0"/>
              <a:t>Deployment may be tricky with K8S</a:t>
            </a:r>
          </a:p>
          <a:p>
            <a:pPr lvl="1"/>
            <a:r>
              <a:rPr lang="en-US" sz="1900" dirty="0"/>
              <a:t>Tooling Support for Java, JavaScript</a:t>
            </a:r>
          </a:p>
          <a:p>
            <a:pPr lvl="1"/>
            <a:r>
              <a:rPr lang="en-US" sz="1900" dirty="0"/>
              <a:t>Swagger </a:t>
            </a:r>
          </a:p>
          <a:p>
            <a:pPr lvl="1"/>
            <a:endParaRPr lang="en-US" sz="1900" dirty="0"/>
          </a:p>
          <a:p>
            <a:pPr marL="914400" lvl="2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7091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111D90-E640-4589-9CE2-4C983C629B86}"/>
              </a:ext>
            </a:extLst>
          </p:cNvPr>
          <p:cNvSpPr/>
          <p:nvPr/>
        </p:nvSpPr>
        <p:spPr>
          <a:xfrm>
            <a:off x="268705" y="4084636"/>
            <a:ext cx="4531895" cy="226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i="1" u="sng" dirty="0"/>
              <a:t>Client</a:t>
            </a:r>
          </a:p>
          <a:p>
            <a:pPr algn="ctr"/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Create a message channel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Create a Stub Object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Call method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Handle Response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6C4F4-46A1-459E-928E-EE1C83AD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implement </a:t>
            </a:r>
            <a:r>
              <a:rPr lang="en-US" dirty="0" err="1"/>
              <a:t>gRPC</a:t>
            </a:r>
            <a:r>
              <a:rPr lang="en-US" dirty="0"/>
              <a:t> Server and Client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BE1266-2DF2-410E-B063-A1E16726341E}"/>
              </a:ext>
            </a:extLst>
          </p:cNvPr>
          <p:cNvSpPr txBox="1">
            <a:spLocks/>
          </p:cNvSpPr>
          <p:nvPr/>
        </p:nvSpPr>
        <p:spPr>
          <a:xfrm>
            <a:off x="6096000" y="3711659"/>
            <a:ext cx="5827295" cy="226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859D1-337B-41D3-B115-443E6542CF68}"/>
              </a:ext>
            </a:extLst>
          </p:cNvPr>
          <p:cNvSpPr/>
          <p:nvPr/>
        </p:nvSpPr>
        <p:spPr>
          <a:xfrm>
            <a:off x="6821905" y="4084636"/>
            <a:ext cx="4531895" cy="226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i="1" u="sng" dirty="0"/>
              <a:t>Server</a:t>
            </a:r>
          </a:p>
          <a:p>
            <a:pPr algn="ctr"/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Server extends the Service Class from JAR and provide implementations for Streaming/ Unary RPC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Also starts the server at designated port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C01AB-5AFA-46C8-948D-9BF61B90D847}"/>
              </a:ext>
            </a:extLst>
          </p:cNvPr>
          <p:cNvSpPr/>
          <p:nvPr/>
        </p:nvSpPr>
        <p:spPr>
          <a:xfrm>
            <a:off x="1491915" y="1840832"/>
            <a:ext cx="8614611" cy="158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i="1" u="sng" dirty="0"/>
              <a:t>Prerequisites</a:t>
            </a:r>
          </a:p>
          <a:p>
            <a:pPr algn="ctr"/>
            <a:endParaRPr lang="en-US" b="1" i="1" u="sng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Write a .proto file defining message and Service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Compile the proto into .class files (Easiest is through Maven) generating stubs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Distribute the JAR to Server and Client</a:t>
            </a:r>
          </a:p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D53C1E3-3FD6-4ACA-9E3E-B812EAB6A752}"/>
              </a:ext>
            </a:extLst>
          </p:cNvPr>
          <p:cNvSpPr/>
          <p:nvPr/>
        </p:nvSpPr>
        <p:spPr>
          <a:xfrm>
            <a:off x="3320716" y="3429000"/>
            <a:ext cx="360947" cy="6556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E051A89-0360-49A3-9D5D-18FEB6C49929}"/>
              </a:ext>
            </a:extLst>
          </p:cNvPr>
          <p:cNvSpPr/>
          <p:nvPr/>
        </p:nvSpPr>
        <p:spPr>
          <a:xfrm>
            <a:off x="7491664" y="3434933"/>
            <a:ext cx="360947" cy="6556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D5F15-BB6A-44FA-8750-D77DC6E0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83EF-996B-4788-880D-CC7A5397D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hlinkClick r:id="rId2"/>
              </a:rPr>
              <a:t>https://grpc.io/docs</a:t>
            </a: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  <a:hlinkClick r:id="rId3"/>
              </a:rPr>
              <a:t>https://medium.com/expedia-group-tech/introducing-grpc-to-our-hotels-com-platform-part-1-61716af50b13</a:t>
            </a: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  <a:hlinkClick r:id="rId4"/>
              </a:rPr>
              <a:t>https://codelabs.developers.google.com/codelabs/cloud-grpc-java</a:t>
            </a: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  <a:hlinkClick r:id="rId5"/>
              </a:rPr>
              <a:t>https://developers.google.com/protocol-buffers/docs/tutorials</a:t>
            </a:r>
            <a:endParaRPr lang="en-US" sz="2200">
              <a:solidFill>
                <a:schemeClr val="bg1"/>
              </a:solidFill>
            </a:endParaRPr>
          </a:p>
          <a:p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4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547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gRPC - An Introduction</vt:lpstr>
      <vt:lpstr>gRPC = g + RPC</vt:lpstr>
      <vt:lpstr>The Proto(col) Buffer</vt:lpstr>
      <vt:lpstr>The Service</vt:lpstr>
      <vt:lpstr>Why gRPC?</vt:lpstr>
      <vt:lpstr>When should I use gRPC</vt:lpstr>
      <vt:lpstr>Steps to implement gRPC Server and Client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- An Introduction</dc:title>
  <dc:creator>Airi, Varun</dc:creator>
  <cp:lastModifiedBy>Airi, Varun</cp:lastModifiedBy>
  <cp:revision>1</cp:revision>
  <dcterms:created xsi:type="dcterms:W3CDTF">2020-11-27T06:29:28Z</dcterms:created>
  <dcterms:modified xsi:type="dcterms:W3CDTF">2020-11-27T07:32:13Z</dcterms:modified>
</cp:coreProperties>
</file>