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69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27B1F-4D3E-4DCF-A290-F5C190CF421D}" v="86" dt="2020-07-02T14:04:1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ilience4j/resilience4j-spring-boot2-demo" TargetMode="External"/><Relationship Id="rId2" Type="http://schemas.openxmlformats.org/officeDocument/2006/relationships/hyperlink" Target="https://github.com/resilience4j/resilience4j-spring-cloud2-demo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Robust Applications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Resilience4j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DF8F10-6514-4AA3-9F7C-C7519B2B70E5}"/>
              </a:ext>
            </a:extLst>
          </p:cNvPr>
          <p:cNvSpPr txBox="1"/>
          <p:nvPr/>
        </p:nvSpPr>
        <p:spPr>
          <a:xfrm>
            <a:off x="5289753" y="6493565"/>
            <a:ext cx="110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 Airi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B020F-032E-48AE-A60A-803F3679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89" y="4772670"/>
            <a:ext cx="821635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8E5C96-4E39-409D-B00A-E23BE16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Design of Resilience4J APIs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333C1-62A5-4407-84AA-721FED9EADE1}"/>
              </a:ext>
            </a:extLst>
          </p:cNvPr>
          <p:cNvSpPr/>
          <p:nvPr/>
        </p:nvSpPr>
        <p:spPr>
          <a:xfrm>
            <a:off x="1374965" y="2245121"/>
            <a:ext cx="2388756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Objects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3B9C88-1AD7-45BF-8F95-160BBCB7F6A5}"/>
              </a:ext>
            </a:extLst>
          </p:cNvPr>
          <p:cNvSpPr/>
          <p:nvPr/>
        </p:nvSpPr>
        <p:spPr>
          <a:xfrm>
            <a:off x="3901393" y="2215758"/>
            <a:ext cx="1964584" cy="748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Code/ Custom Props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01B28-B3A4-4855-BDEF-E1E27343A421}"/>
              </a:ext>
            </a:extLst>
          </p:cNvPr>
          <p:cNvSpPr/>
          <p:nvPr/>
        </p:nvSpPr>
        <p:spPr>
          <a:xfrm>
            <a:off x="6801730" y="2180492"/>
            <a:ext cx="290548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Objects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F058A-ECAE-4CA7-9529-2EECB22F801B}"/>
              </a:ext>
            </a:extLst>
          </p:cNvPr>
          <p:cNvSpPr/>
          <p:nvPr/>
        </p:nvSpPr>
        <p:spPr>
          <a:xfrm>
            <a:off x="10065026" y="2115862"/>
            <a:ext cx="1964584" cy="748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FE93C-5576-4A4F-BDBA-0D056CCF636A}"/>
              </a:ext>
            </a:extLst>
          </p:cNvPr>
          <p:cNvSpPr/>
          <p:nvPr/>
        </p:nvSpPr>
        <p:spPr>
          <a:xfrm>
            <a:off x="1037035" y="3590214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C7688-8467-400A-AF5B-338C8C16544B}"/>
              </a:ext>
            </a:extLst>
          </p:cNvPr>
          <p:cNvSpPr/>
          <p:nvPr/>
        </p:nvSpPr>
        <p:spPr>
          <a:xfrm>
            <a:off x="3004983" y="3590214"/>
            <a:ext cx="193807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 Objects (Custom Config)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AC28D-1E7D-43D5-AB9A-D25239E9B6B3}"/>
              </a:ext>
            </a:extLst>
          </p:cNvPr>
          <p:cNvSpPr/>
          <p:nvPr/>
        </p:nvSpPr>
        <p:spPr>
          <a:xfrm>
            <a:off x="7159539" y="2634119"/>
            <a:ext cx="2905487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BCABE-FBBA-4F62-B609-0B8343F19775}"/>
              </a:ext>
            </a:extLst>
          </p:cNvPr>
          <p:cNvSpPr/>
          <p:nvPr/>
        </p:nvSpPr>
        <p:spPr>
          <a:xfrm>
            <a:off x="102756" y="5563669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94E48-A6A3-4DD0-ADF5-D672C3DA46E2}"/>
              </a:ext>
            </a:extLst>
          </p:cNvPr>
          <p:cNvSpPr/>
          <p:nvPr/>
        </p:nvSpPr>
        <p:spPr>
          <a:xfrm>
            <a:off x="1858669" y="5563668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CE3FA-B104-4350-8C3D-B7D52FD3895F}"/>
              </a:ext>
            </a:extLst>
          </p:cNvPr>
          <p:cNvSpPr/>
          <p:nvPr/>
        </p:nvSpPr>
        <p:spPr>
          <a:xfrm>
            <a:off x="3753730" y="5563667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9243B-65C7-45CA-8D14-51E460FBA971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V="1">
            <a:off x="810065" y="4209193"/>
            <a:ext cx="934279" cy="1354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EEAB64-4A0E-448A-9900-C8F7431F0501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1744344" y="4209193"/>
            <a:ext cx="821634" cy="135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C4C7EF-F7A1-4094-8B12-9AEC821CFB1E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 flipV="1">
            <a:off x="1744344" y="4209193"/>
            <a:ext cx="2716695" cy="1354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B11AA9-361C-4E7D-AF2D-9FFF6F42DA00}"/>
              </a:ext>
            </a:extLst>
          </p:cNvPr>
          <p:cNvSpPr txBox="1"/>
          <p:nvPr/>
        </p:nvSpPr>
        <p:spPr>
          <a:xfrm>
            <a:off x="1110873" y="4612728"/>
            <a:ext cx="12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Lookup by Name</a:t>
            </a:r>
          </a:p>
          <a:p>
            <a:r>
              <a:rPr lang="en-US" sz="1100" dirty="0"/>
              <a:t>Name=“</a:t>
            </a:r>
            <a:r>
              <a:rPr lang="en-US" sz="1100" dirty="0" err="1"/>
              <a:t>ckt</a:t>
            </a:r>
            <a:r>
              <a:rPr lang="en-US" sz="1100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E3689-8501-42ED-9754-9B9EA8F3CD28}"/>
              </a:ext>
            </a:extLst>
          </p:cNvPr>
          <p:cNvSpPr txBox="1"/>
          <p:nvPr/>
        </p:nvSpPr>
        <p:spPr>
          <a:xfrm>
            <a:off x="2503082" y="4505005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Lookup by Name</a:t>
            </a:r>
          </a:p>
          <a:p>
            <a:r>
              <a:rPr lang="en-US" sz="1100" dirty="0"/>
              <a:t>Name=“ckt-123”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7E9108-34D9-4F95-B3E8-E72202AE8356}"/>
              </a:ext>
            </a:extLst>
          </p:cNvPr>
          <p:cNvSpPr/>
          <p:nvPr/>
        </p:nvSpPr>
        <p:spPr>
          <a:xfrm>
            <a:off x="6414052" y="5563669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A28588-75E8-4265-9744-483FE6380F91}"/>
              </a:ext>
            </a:extLst>
          </p:cNvPr>
          <p:cNvSpPr/>
          <p:nvPr/>
        </p:nvSpPr>
        <p:spPr>
          <a:xfrm>
            <a:off x="8169965" y="5563668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C7C3B-A5EE-485C-A129-04A60294ADF9}"/>
              </a:ext>
            </a:extLst>
          </p:cNvPr>
          <p:cNvSpPr/>
          <p:nvPr/>
        </p:nvSpPr>
        <p:spPr>
          <a:xfrm>
            <a:off x="10065026" y="5563667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 Breaker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029DE6-3E74-4517-A24E-4ABEE48CF406}"/>
              </a:ext>
            </a:extLst>
          </p:cNvPr>
          <p:cNvSpPr txBox="1"/>
          <p:nvPr/>
        </p:nvSpPr>
        <p:spPr>
          <a:xfrm>
            <a:off x="7422169" y="4612728"/>
            <a:ext cx="1205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Lookup by Name</a:t>
            </a:r>
          </a:p>
          <a:p>
            <a:r>
              <a:rPr lang="en-US" sz="1100" dirty="0"/>
              <a:t>Name=“</a:t>
            </a:r>
            <a:r>
              <a:rPr lang="en-US" sz="1100" dirty="0" err="1"/>
              <a:t>ckt</a:t>
            </a:r>
            <a:r>
              <a:rPr lang="en-US" sz="1100" dirty="0"/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AAFF1E-FFB2-449B-B531-DEE2306AB7E1}"/>
              </a:ext>
            </a:extLst>
          </p:cNvPr>
          <p:cNvSpPr txBox="1"/>
          <p:nvPr/>
        </p:nvSpPr>
        <p:spPr>
          <a:xfrm>
            <a:off x="8814378" y="4505005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Lookup by Name</a:t>
            </a:r>
          </a:p>
          <a:p>
            <a:r>
              <a:rPr lang="en-US" sz="1100" dirty="0"/>
              <a:t>Name=“ckt-123”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2C127D-44FA-4BFE-B392-292CB41FAC4D}"/>
              </a:ext>
            </a:extLst>
          </p:cNvPr>
          <p:cNvSpPr/>
          <p:nvPr/>
        </p:nvSpPr>
        <p:spPr>
          <a:xfrm>
            <a:off x="8025089" y="3706725"/>
            <a:ext cx="1414618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AOP Inject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8999A0-47BA-49FC-AD8D-2F44EDEB06F8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V="1">
            <a:off x="7121361" y="4325704"/>
            <a:ext cx="1611037" cy="1237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ABC2C5-033B-4162-977F-5ECB9DA713A8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flipH="1" flipV="1">
            <a:off x="8732398" y="4325704"/>
            <a:ext cx="144876" cy="1237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4F9AC0-4EBD-477B-ACC1-0DAF03677A2B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8732398" y="4325704"/>
            <a:ext cx="2039937" cy="1237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3E8865-DE7A-4666-9E84-0026E7442012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1744344" y="2864100"/>
            <a:ext cx="824999" cy="726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F4674-E0BB-4339-A1D6-C8420CF2BA71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2569343" y="2864100"/>
            <a:ext cx="1404679" cy="726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BEA05BB-8085-4716-8EA7-7C9E598AB903}"/>
              </a:ext>
            </a:extLst>
          </p:cNvPr>
          <p:cNvSpPr/>
          <p:nvPr/>
        </p:nvSpPr>
        <p:spPr>
          <a:xfrm>
            <a:off x="8628009" y="3253098"/>
            <a:ext cx="249265" cy="44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542-907E-4B95-ACE3-75D3B8B3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Resilience 4J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80F47-6AC0-4001-86C0-69F71593B7A1}"/>
              </a:ext>
            </a:extLst>
          </p:cNvPr>
          <p:cNvSpPr txBox="1"/>
          <p:nvPr/>
        </p:nvSpPr>
        <p:spPr>
          <a:xfrm flipH="1">
            <a:off x="1775791" y="2425148"/>
            <a:ext cx="8157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All kinds of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Decorators that can be clubbed together, such that we can apply more than one configurations </a:t>
            </a:r>
            <a:r>
              <a:rPr lang="en-US" dirty="0" err="1"/>
              <a:t>likle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Bulkhead and Circuit </a:t>
            </a:r>
            <a:r>
              <a:rPr lang="en-US" dirty="0" err="1"/>
              <a:t>Braker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Rate Limiter with </a:t>
            </a:r>
            <a:r>
              <a:rPr lang="en-US" dirty="0" err="1"/>
              <a:t>Ckt</a:t>
            </a:r>
            <a:r>
              <a:rPr lang="en-US" dirty="0"/>
              <a:t> Breaker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any combinations of Retry, </a:t>
            </a:r>
            <a:r>
              <a:rPr lang="en-US" dirty="0" err="1"/>
              <a:t>Ckt</a:t>
            </a:r>
            <a:r>
              <a:rPr lang="en-US" dirty="0"/>
              <a:t> Breaker, Rate Limiter, Bulk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Limiter and </a:t>
            </a:r>
            <a:r>
              <a:rPr lang="en-US" dirty="0" err="1"/>
              <a:t>ThreadPool</a:t>
            </a:r>
            <a:r>
              <a:rPr lang="en-US" dirty="0"/>
              <a:t> Based Bulk heads work on  Completable Futures as they need to be able to interrupt a thread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8 based</a:t>
            </a:r>
          </a:p>
        </p:txBody>
      </p:sp>
    </p:spTree>
    <p:extLst>
      <p:ext uri="{BB962C8B-B14F-4D97-AF65-F5344CB8AC3E}">
        <p14:creationId xmlns:p14="http://schemas.microsoft.com/office/powerpoint/2010/main" val="788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30A8-2620-4ABC-AF02-BC400A6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129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BBB3-F144-4F43-B390-D3855505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097BC-548A-4F2E-A591-C7A29C9DA69E}"/>
              </a:ext>
            </a:extLst>
          </p:cNvPr>
          <p:cNvSpPr txBox="1"/>
          <p:nvPr/>
        </p:nvSpPr>
        <p:spPr>
          <a:xfrm>
            <a:off x="1298713" y="2385391"/>
            <a:ext cx="6473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https://github.com/resilience4j/resilience4j-spring-cloud2-demo</a:t>
            </a:r>
            <a:endParaRPr lang="en-US" dirty="0"/>
          </a:p>
          <a:p>
            <a:r>
              <a:rPr lang="en-US">
                <a:hlinkClick r:id="rId3"/>
              </a:rPr>
              <a:t>https://github.com/resilience4j/resilience4j-spring-boot2-demo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453560D-B509-4B1D-9D7C-D5B58E1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Microservice Mesh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2A5024-F938-4794-AB6D-743682E49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057400"/>
            <a:ext cx="5314985" cy="3707607"/>
          </a:xfrm>
          <a:noFill/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80808BA-3559-4D38-96ED-A02687983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161489"/>
            <a:ext cx="4639736" cy="3707606"/>
          </a:xfrm>
        </p:spPr>
        <p:txBody>
          <a:bodyPr/>
          <a:lstStyle/>
          <a:p>
            <a:r>
              <a:rPr lang="en-US" dirty="0"/>
              <a:t>Issues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Rate Limiting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Indefinite Waits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Resource Starvation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Network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Instability</a:t>
            </a:r>
          </a:p>
        </p:txBody>
      </p:sp>
    </p:spTree>
    <p:extLst>
      <p:ext uri="{BB962C8B-B14F-4D97-AF65-F5344CB8AC3E}">
        <p14:creationId xmlns:p14="http://schemas.microsoft.com/office/powerpoint/2010/main" val="38323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F5FC-7408-4878-9F42-E181A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8180-6C9A-4099-9D0C-98A32C37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Netflix </a:t>
            </a:r>
            <a:r>
              <a:rPr lang="en-US" dirty="0" err="1"/>
              <a:t>Hystrix</a:t>
            </a:r>
            <a:endParaRPr lang="en-US" dirty="0"/>
          </a:p>
          <a:p>
            <a:pPr lvl="1"/>
            <a:r>
              <a:rPr lang="en-US" dirty="0"/>
              <a:t>Command Based Pattern</a:t>
            </a:r>
          </a:p>
          <a:p>
            <a:pPr lvl="1"/>
            <a:r>
              <a:rPr lang="en-US" dirty="0"/>
              <a:t>Integrate with pre Java 8 Applications</a:t>
            </a:r>
          </a:p>
          <a:p>
            <a:pPr lvl="1"/>
            <a:r>
              <a:rPr lang="en-US" dirty="0"/>
              <a:t>Provides ready solutions for most of the problems</a:t>
            </a:r>
          </a:p>
          <a:p>
            <a:pPr lvl="1"/>
            <a:r>
              <a:rPr lang="en-US" dirty="0"/>
              <a:t>Compile time dependencies on multiple other libraries.</a:t>
            </a:r>
          </a:p>
          <a:p>
            <a:r>
              <a:rPr lang="en-US" dirty="0"/>
              <a:t>Resilience4j</a:t>
            </a:r>
          </a:p>
          <a:p>
            <a:pPr lvl="1"/>
            <a:r>
              <a:rPr lang="en-US" dirty="0"/>
              <a:t>Higher order Decorator functions over Java 8 Functional Interfaces , Lambdas</a:t>
            </a:r>
          </a:p>
          <a:p>
            <a:pPr lvl="1"/>
            <a:r>
              <a:rPr lang="en-US" dirty="0"/>
              <a:t>Combine as many decorators as required for a function.</a:t>
            </a:r>
          </a:p>
          <a:p>
            <a:pPr lvl="1"/>
            <a:r>
              <a:rPr lang="en-US" dirty="0" err="1"/>
              <a:t>CircuitBreakers</a:t>
            </a:r>
            <a:r>
              <a:rPr lang="en-US" dirty="0"/>
              <a:t> can even extend to response time SLAs for method calls. </a:t>
            </a:r>
          </a:p>
          <a:p>
            <a:pPr lvl="1"/>
            <a:r>
              <a:rPr lang="en-US" dirty="0"/>
              <a:t>Integrates well with Reactive APIs/ Libraries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E1-E813-46CF-9279-2353B09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Rate Limiter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2779FD-1107-45E7-9F8E-EEBA5B0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 the number of calls in each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367-28E5-4D96-BD76-996B0BFE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3</a:t>
            </a:r>
            <a:r>
              <a:rPr lang="en-US" sz="1900" baseline="30000" dirty="0"/>
              <a:t>rd</a:t>
            </a:r>
            <a:r>
              <a:rPr lang="en-US" sz="1900" dirty="0"/>
              <a:t> Party APIs restrictions</a:t>
            </a:r>
          </a:p>
          <a:p>
            <a:pPr lvl="1"/>
            <a:r>
              <a:rPr lang="en-US" sz="1900" dirty="0"/>
              <a:t>Cost considerations</a:t>
            </a:r>
          </a:p>
          <a:p>
            <a:pPr lvl="1"/>
            <a:r>
              <a:rPr lang="en-US" sz="1900" dirty="0"/>
              <a:t>Resource optimizations</a:t>
            </a:r>
          </a:p>
          <a:p>
            <a:pPr lvl="1"/>
            <a:endParaRPr lang="en-US" sz="19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FF44EB-312B-4E2F-8201-6E3BD28F9A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2307102"/>
            <a:ext cx="5418347" cy="3135000"/>
          </a:xfrm>
        </p:spPr>
      </p:pic>
    </p:spTree>
    <p:extLst>
      <p:ext uri="{BB962C8B-B14F-4D97-AF65-F5344CB8AC3E}">
        <p14:creationId xmlns:p14="http://schemas.microsoft.com/office/powerpoint/2010/main" val="120791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E1-E813-46CF-9279-2353B09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 err="1"/>
              <a:t>BulkHead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2779FD-1107-45E7-9F8E-EEBA5B0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 the number of resources at client side used for a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367-28E5-4D96-BD76-996B0BFE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Avoids catastrophic failures</a:t>
            </a:r>
          </a:p>
          <a:p>
            <a:pPr lvl="1"/>
            <a:r>
              <a:rPr lang="en-US" sz="1900" dirty="0"/>
              <a:t>Limits the resource used up by a failing call.</a:t>
            </a:r>
          </a:p>
          <a:p>
            <a:pPr lvl="1"/>
            <a:r>
              <a:rPr lang="en-US" sz="1900" dirty="0"/>
              <a:t>Compartmentalize the problem</a:t>
            </a:r>
          </a:p>
          <a:p>
            <a:pPr lvl="1"/>
            <a:r>
              <a:rPr lang="en-US" sz="1900" dirty="0"/>
              <a:t>Bulkheads are</a:t>
            </a:r>
          </a:p>
          <a:p>
            <a:pPr lvl="2"/>
            <a:r>
              <a:rPr lang="en-US" sz="1500" dirty="0"/>
              <a:t>Semaphore based</a:t>
            </a:r>
          </a:p>
          <a:p>
            <a:pPr lvl="2"/>
            <a:r>
              <a:rPr lang="en-US" sz="1500" dirty="0" err="1"/>
              <a:t>ThreadPool</a:t>
            </a:r>
            <a:r>
              <a:rPr lang="en-US" sz="1500" dirty="0"/>
              <a:t>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F44EB-312B-4E2F-8201-6E3BD28F9A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7016" y="2471259"/>
            <a:ext cx="5418347" cy="2806686"/>
          </a:xfrm>
        </p:spPr>
      </p:pic>
    </p:spTree>
    <p:extLst>
      <p:ext uri="{BB962C8B-B14F-4D97-AF65-F5344CB8AC3E}">
        <p14:creationId xmlns:p14="http://schemas.microsoft.com/office/powerpoint/2010/main" val="36772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E1-E813-46CF-9279-2353B09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Retry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2779FD-1107-45E7-9F8E-EEBA5B0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Recover from a failed call by retriggering it after a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367-28E5-4D96-BD76-996B0BFE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Overcome Network Glitches</a:t>
            </a:r>
          </a:p>
          <a:p>
            <a:pPr lvl="1"/>
            <a:r>
              <a:rPr lang="en-US" sz="1900" dirty="0"/>
              <a:t>Handle Resource Contention over a shared Resource</a:t>
            </a:r>
          </a:p>
          <a:p>
            <a:pPr lvl="1"/>
            <a:r>
              <a:rPr lang="en-US" sz="1900" dirty="0"/>
              <a:t>Exponential </a:t>
            </a:r>
            <a:r>
              <a:rPr lang="en-US" sz="1900" dirty="0" err="1"/>
              <a:t>Backoff</a:t>
            </a:r>
            <a:r>
              <a:rPr lang="en-US" sz="1900" dirty="0"/>
              <a:t> helps stagger the requests to have a better chance of success.</a:t>
            </a:r>
          </a:p>
          <a:p>
            <a:pPr lvl="1"/>
            <a:r>
              <a:rPr lang="en-US" sz="1900" dirty="0"/>
              <a:t>Fallback method</a:t>
            </a:r>
          </a:p>
          <a:p>
            <a:pPr lvl="1"/>
            <a:endParaRPr lang="en-US" sz="1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53176-6FD4-42F4-A02B-9BCABF6BBB58}"/>
              </a:ext>
            </a:extLst>
          </p:cNvPr>
          <p:cNvSpPr/>
          <p:nvPr/>
        </p:nvSpPr>
        <p:spPr>
          <a:xfrm>
            <a:off x="6612835" y="2057400"/>
            <a:ext cx="4542845" cy="900873"/>
          </a:xfrm>
          <a:prstGeom prst="rect">
            <a:avLst/>
          </a:prstGeom>
          <a:solidFill>
            <a:srgbClr val="B3A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CF00A-0142-44A9-9226-B4B9DE309535}"/>
              </a:ext>
            </a:extLst>
          </p:cNvPr>
          <p:cNvSpPr/>
          <p:nvPr/>
        </p:nvSpPr>
        <p:spPr>
          <a:xfrm>
            <a:off x="6612835" y="4968222"/>
            <a:ext cx="4542845" cy="9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Resource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08509-A7FA-408A-9664-99DB8629D99A}"/>
              </a:ext>
            </a:extLst>
          </p:cNvPr>
          <p:cNvSpPr/>
          <p:nvPr/>
        </p:nvSpPr>
        <p:spPr>
          <a:xfrm>
            <a:off x="6551876" y="3604591"/>
            <a:ext cx="975360" cy="725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17AFF-DD33-4F74-AB52-50A5D4482D37}"/>
              </a:ext>
            </a:extLst>
          </p:cNvPr>
          <p:cNvSpPr/>
          <p:nvPr/>
        </p:nvSpPr>
        <p:spPr>
          <a:xfrm>
            <a:off x="8016241" y="3596622"/>
            <a:ext cx="975360" cy="725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DFFAF-2A04-4E9D-ACBF-3D2151C26BD4}"/>
              </a:ext>
            </a:extLst>
          </p:cNvPr>
          <p:cNvSpPr/>
          <p:nvPr/>
        </p:nvSpPr>
        <p:spPr>
          <a:xfrm>
            <a:off x="10119360" y="3537087"/>
            <a:ext cx="975360" cy="725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Retry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2E76-C059-4869-B708-4CA4EE7C8693}"/>
              </a:ext>
            </a:extLst>
          </p:cNvPr>
          <p:cNvCxnSpPr>
            <a:cxnSpLocks/>
          </p:cNvCxnSpPr>
          <p:nvPr/>
        </p:nvCxnSpPr>
        <p:spPr>
          <a:xfrm flipH="1">
            <a:off x="7122383" y="3074504"/>
            <a:ext cx="577131" cy="462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3C6B6-3220-40C0-98C6-C8808C973109}"/>
              </a:ext>
            </a:extLst>
          </p:cNvPr>
          <p:cNvCxnSpPr>
            <a:cxnSpLocks/>
          </p:cNvCxnSpPr>
          <p:nvPr/>
        </p:nvCxnSpPr>
        <p:spPr>
          <a:xfrm>
            <a:off x="6835805" y="4420447"/>
            <a:ext cx="573155" cy="457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41E18-9E21-4214-BB4F-E368B3860304}"/>
              </a:ext>
            </a:extLst>
          </p:cNvPr>
          <p:cNvCxnSpPr>
            <a:cxnSpLocks/>
          </p:cNvCxnSpPr>
          <p:nvPr/>
        </p:nvCxnSpPr>
        <p:spPr>
          <a:xfrm flipH="1">
            <a:off x="8284779" y="4374912"/>
            <a:ext cx="49365" cy="609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8B7121-4B4C-406A-8B2D-67C36E193E17}"/>
              </a:ext>
            </a:extLst>
          </p:cNvPr>
          <p:cNvCxnSpPr>
            <a:cxnSpLocks/>
          </p:cNvCxnSpPr>
          <p:nvPr/>
        </p:nvCxnSpPr>
        <p:spPr>
          <a:xfrm flipH="1">
            <a:off x="10204432" y="4412479"/>
            <a:ext cx="238282" cy="502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7897FC-DE92-409F-800F-BB9627E11247}"/>
              </a:ext>
            </a:extLst>
          </p:cNvPr>
          <p:cNvCxnSpPr>
            <a:cxnSpLocks/>
          </p:cNvCxnSpPr>
          <p:nvPr/>
        </p:nvCxnSpPr>
        <p:spPr>
          <a:xfrm flipH="1" flipV="1">
            <a:off x="7185404" y="4428384"/>
            <a:ext cx="549687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9CBF24-BCB2-4B71-8805-524117DECF52}"/>
              </a:ext>
            </a:extLst>
          </p:cNvPr>
          <p:cNvCxnSpPr>
            <a:cxnSpLocks/>
          </p:cNvCxnSpPr>
          <p:nvPr/>
        </p:nvCxnSpPr>
        <p:spPr>
          <a:xfrm flipV="1">
            <a:off x="8610910" y="4412480"/>
            <a:ext cx="0" cy="465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E1894-C30C-4EA1-9555-F406E6D70F41}"/>
              </a:ext>
            </a:extLst>
          </p:cNvPr>
          <p:cNvCxnSpPr>
            <a:cxnSpLocks/>
          </p:cNvCxnSpPr>
          <p:nvPr/>
        </p:nvCxnSpPr>
        <p:spPr>
          <a:xfrm flipV="1">
            <a:off x="10442714" y="4345746"/>
            <a:ext cx="304799" cy="539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83F53F-F241-4615-9808-5E5C27CCF4F8}"/>
              </a:ext>
            </a:extLst>
          </p:cNvPr>
          <p:cNvCxnSpPr>
            <a:cxnSpLocks/>
          </p:cNvCxnSpPr>
          <p:nvPr/>
        </p:nvCxnSpPr>
        <p:spPr>
          <a:xfrm flipH="1" flipV="1">
            <a:off x="9335879" y="3040912"/>
            <a:ext cx="875819" cy="38808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3BE1-E813-46CF-9279-2353B09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 err="1"/>
              <a:t>TimeLimiter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42779FD-1107-45E7-9F8E-EEBA5B0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Recover from a SLOW / UNRESPONSIVE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367-28E5-4D96-BD76-996B0BFE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Provides functionality for Time Outs</a:t>
            </a:r>
          </a:p>
          <a:p>
            <a:pPr lvl="1"/>
            <a:r>
              <a:rPr lang="en-US" sz="1900" dirty="0"/>
              <a:t>Allows to stop infinite waits , hung threads </a:t>
            </a:r>
            <a:r>
              <a:rPr lang="en-US" sz="1900" dirty="0" err="1"/>
              <a:t>etc</a:t>
            </a:r>
            <a:endParaRPr lang="en-US" sz="1900" dirty="0"/>
          </a:p>
          <a:p>
            <a:pPr lvl="1"/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3F260-DAAF-45C9-B753-C2EB478A5461}"/>
              </a:ext>
            </a:extLst>
          </p:cNvPr>
          <p:cNvSpPr/>
          <p:nvPr/>
        </p:nvSpPr>
        <p:spPr>
          <a:xfrm>
            <a:off x="6612835" y="2057400"/>
            <a:ext cx="4542845" cy="900873"/>
          </a:xfrm>
          <a:prstGeom prst="rect">
            <a:avLst/>
          </a:prstGeom>
          <a:solidFill>
            <a:srgbClr val="B3A6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0CCD4-EB3E-4156-B2EB-5D73196ADFEE}"/>
              </a:ext>
            </a:extLst>
          </p:cNvPr>
          <p:cNvSpPr/>
          <p:nvPr/>
        </p:nvSpPr>
        <p:spPr>
          <a:xfrm>
            <a:off x="6612835" y="4968222"/>
            <a:ext cx="4542845" cy="9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Resource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26255-2BAA-4D47-AB1A-226E57FEE6B5}"/>
              </a:ext>
            </a:extLst>
          </p:cNvPr>
          <p:cNvSpPr/>
          <p:nvPr/>
        </p:nvSpPr>
        <p:spPr>
          <a:xfrm>
            <a:off x="6551875" y="3604591"/>
            <a:ext cx="4639725" cy="725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TimeLimiter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6DF7B2-F767-4B44-887F-16A31006CA9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871738" y="2958273"/>
            <a:ext cx="12520" cy="646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5D745-C657-4710-BE9E-3FF0694BF68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8871738" y="4329873"/>
            <a:ext cx="12520" cy="638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D2D985-9183-402A-A486-4339181E36CB}"/>
              </a:ext>
            </a:extLst>
          </p:cNvPr>
          <p:cNvCxnSpPr>
            <a:cxnSpLocks/>
          </p:cNvCxnSpPr>
          <p:nvPr/>
        </p:nvCxnSpPr>
        <p:spPr>
          <a:xfrm flipV="1">
            <a:off x="9272805" y="2966242"/>
            <a:ext cx="1" cy="63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582F3EE5-C0F9-463F-849B-5C5C6AB14959}"/>
              </a:ext>
            </a:extLst>
          </p:cNvPr>
          <p:cNvSpPr/>
          <p:nvPr/>
        </p:nvSpPr>
        <p:spPr>
          <a:xfrm>
            <a:off x="8698727" y="4413684"/>
            <a:ext cx="332037" cy="277586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61E9-87B5-44EB-AA9F-2E27EDF8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CB5B-41F2-45F4-B1C1-7AA2D714C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Fail FAST on set threshold and avoid overwhelming the system in trouble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877E-A7AA-4EB1-9EBA-EFA4C61E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3256996"/>
          </a:xfrm>
        </p:spPr>
        <p:txBody>
          <a:bodyPr/>
          <a:lstStyle/>
          <a:p>
            <a:r>
              <a:rPr lang="en-US" dirty="0"/>
              <a:t>Moves between 3 States: Closed, Open and Half Open</a:t>
            </a:r>
          </a:p>
          <a:p>
            <a:r>
              <a:rPr lang="en-US" dirty="0"/>
              <a:t>Major Properties:</a:t>
            </a:r>
          </a:p>
          <a:p>
            <a:pPr marL="578358" lvl="1" indent="-285750"/>
            <a:r>
              <a:rPr lang="en-US" dirty="0"/>
              <a:t>Sliding Window: Count or Time Based</a:t>
            </a:r>
          </a:p>
          <a:p>
            <a:pPr marL="578358" lvl="1" indent="-285750"/>
            <a:r>
              <a:rPr lang="en-US" dirty="0" err="1"/>
              <a:t>minimumNumberOfCalls</a:t>
            </a:r>
            <a:endParaRPr lang="en-US" dirty="0"/>
          </a:p>
          <a:p>
            <a:pPr marL="578358" lvl="1" indent="-285750"/>
            <a:r>
              <a:rPr lang="en-US" dirty="0" err="1"/>
              <a:t>failureRateThreshold</a:t>
            </a:r>
            <a:endParaRPr lang="en-US" dirty="0"/>
          </a:p>
          <a:p>
            <a:pPr marL="578358" lvl="1" indent="-285750"/>
            <a:r>
              <a:rPr lang="en-US" dirty="0" err="1"/>
              <a:t>waitDurationInOpenState</a:t>
            </a:r>
            <a:r>
              <a:rPr lang="en-US" dirty="0"/>
              <a:t>: </a:t>
            </a:r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/>
          </a:p>
          <a:p>
            <a:pPr marL="578358" lvl="1" indent="-285750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CFD20-B30E-4D64-A9AC-CD938684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7488-B558-4F63-AF19-4AF4089C64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BAAB34-6B62-478A-9DBA-D71BD0B1DC48}"/>
              </a:ext>
            </a:extLst>
          </p:cNvPr>
          <p:cNvSpPr/>
          <p:nvPr/>
        </p:nvSpPr>
        <p:spPr>
          <a:xfrm>
            <a:off x="604911" y="633046"/>
            <a:ext cx="1645920" cy="419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EF12C-B52E-4FF3-9DA4-63A6C6071239}"/>
              </a:ext>
            </a:extLst>
          </p:cNvPr>
          <p:cNvSpPr/>
          <p:nvPr/>
        </p:nvSpPr>
        <p:spPr>
          <a:xfrm>
            <a:off x="5806390" y="633045"/>
            <a:ext cx="1813610" cy="550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Circuit</a:t>
            </a:r>
          </a:p>
          <a:p>
            <a:pPr algn="ctr"/>
            <a:r>
              <a:rPr lang="en-US" dirty="0"/>
              <a:t>          Breaker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23063A-0926-488E-8780-C5BFFB323F00}"/>
              </a:ext>
            </a:extLst>
          </p:cNvPr>
          <p:cNvCxnSpPr/>
          <p:nvPr/>
        </p:nvCxnSpPr>
        <p:spPr>
          <a:xfrm>
            <a:off x="2398643" y="1033670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2BE02-7C3F-4743-BE1E-E469FF1D55D3}"/>
              </a:ext>
            </a:extLst>
          </p:cNvPr>
          <p:cNvCxnSpPr/>
          <p:nvPr/>
        </p:nvCxnSpPr>
        <p:spPr>
          <a:xfrm>
            <a:off x="2398643" y="1278836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2BA75-4F2B-4A0B-83A6-9E14EB90C60E}"/>
              </a:ext>
            </a:extLst>
          </p:cNvPr>
          <p:cNvCxnSpPr/>
          <p:nvPr/>
        </p:nvCxnSpPr>
        <p:spPr>
          <a:xfrm>
            <a:off x="2398643" y="1755913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7BBBB-C7EA-4279-A332-77822FE5D5FB}"/>
              </a:ext>
            </a:extLst>
          </p:cNvPr>
          <p:cNvSpPr/>
          <p:nvPr/>
        </p:nvSpPr>
        <p:spPr>
          <a:xfrm>
            <a:off x="9603137" y="639672"/>
            <a:ext cx="1645920" cy="419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9CB59-10A3-479E-9E66-0C391C5BD329}"/>
              </a:ext>
            </a:extLst>
          </p:cNvPr>
          <p:cNvCxnSpPr>
            <a:cxnSpLocks/>
          </p:cNvCxnSpPr>
          <p:nvPr/>
        </p:nvCxnSpPr>
        <p:spPr>
          <a:xfrm>
            <a:off x="7620000" y="1139687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16AE2-561C-421C-9BC0-3E598004F65B}"/>
              </a:ext>
            </a:extLst>
          </p:cNvPr>
          <p:cNvCxnSpPr>
            <a:cxnSpLocks/>
          </p:cNvCxnSpPr>
          <p:nvPr/>
        </p:nvCxnSpPr>
        <p:spPr>
          <a:xfrm>
            <a:off x="7620000" y="1424608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088FE4-92DE-4129-97EC-8397FB0870DA}"/>
              </a:ext>
            </a:extLst>
          </p:cNvPr>
          <p:cNvCxnSpPr>
            <a:cxnSpLocks/>
          </p:cNvCxnSpPr>
          <p:nvPr/>
        </p:nvCxnSpPr>
        <p:spPr>
          <a:xfrm>
            <a:off x="7620000" y="1861931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286183-660E-4BD5-A841-A369D3D059B8}"/>
              </a:ext>
            </a:extLst>
          </p:cNvPr>
          <p:cNvCxnSpPr>
            <a:cxnSpLocks/>
          </p:cNvCxnSpPr>
          <p:nvPr/>
        </p:nvCxnSpPr>
        <p:spPr>
          <a:xfrm>
            <a:off x="7620000" y="2213114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8C75AF3-F6F1-4CA9-9653-6B9EEDB6EFEF}"/>
              </a:ext>
            </a:extLst>
          </p:cNvPr>
          <p:cNvSpPr/>
          <p:nvPr/>
        </p:nvSpPr>
        <p:spPr>
          <a:xfrm>
            <a:off x="8269356" y="2007707"/>
            <a:ext cx="450573" cy="41081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44EADF-530C-48ED-859A-BDC9C0AA44D5}"/>
              </a:ext>
            </a:extLst>
          </p:cNvPr>
          <p:cNvCxnSpPr>
            <a:cxnSpLocks/>
          </p:cNvCxnSpPr>
          <p:nvPr/>
        </p:nvCxnSpPr>
        <p:spPr>
          <a:xfrm>
            <a:off x="7620000" y="2564296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9E8B1A7-75AA-4342-8160-9A8B2A04F28F}"/>
              </a:ext>
            </a:extLst>
          </p:cNvPr>
          <p:cNvSpPr/>
          <p:nvPr/>
        </p:nvSpPr>
        <p:spPr>
          <a:xfrm>
            <a:off x="8269356" y="2358889"/>
            <a:ext cx="450573" cy="41081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A2151A-04E7-4F02-AE57-34675D2179FD}"/>
              </a:ext>
            </a:extLst>
          </p:cNvPr>
          <p:cNvCxnSpPr/>
          <p:nvPr/>
        </p:nvCxnSpPr>
        <p:spPr>
          <a:xfrm>
            <a:off x="2398643" y="2007707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FC531-BAFC-405C-943A-22FF8B9926E5}"/>
              </a:ext>
            </a:extLst>
          </p:cNvPr>
          <p:cNvCxnSpPr/>
          <p:nvPr/>
        </p:nvCxnSpPr>
        <p:spPr>
          <a:xfrm>
            <a:off x="2398643" y="2358889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32102-9329-4B42-A069-63DD9680523F}"/>
              </a:ext>
            </a:extLst>
          </p:cNvPr>
          <p:cNvCxnSpPr/>
          <p:nvPr/>
        </p:nvCxnSpPr>
        <p:spPr>
          <a:xfrm>
            <a:off x="2398643" y="3074505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2D13C6-6BB9-4DA6-A325-77D7D71E949B}"/>
              </a:ext>
            </a:extLst>
          </p:cNvPr>
          <p:cNvCxnSpPr/>
          <p:nvPr/>
        </p:nvCxnSpPr>
        <p:spPr>
          <a:xfrm>
            <a:off x="2398643" y="3429000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35C174-9FCE-4329-8544-11E3F9279C94}"/>
              </a:ext>
            </a:extLst>
          </p:cNvPr>
          <p:cNvCxnSpPr/>
          <p:nvPr/>
        </p:nvCxnSpPr>
        <p:spPr>
          <a:xfrm>
            <a:off x="2398643" y="3810000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49BDC-11AF-4629-8939-DCF06C84B6ED}"/>
              </a:ext>
            </a:extLst>
          </p:cNvPr>
          <p:cNvCxnSpPr/>
          <p:nvPr/>
        </p:nvCxnSpPr>
        <p:spPr>
          <a:xfrm>
            <a:off x="2398643" y="4234070"/>
            <a:ext cx="322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482B3-E091-44F4-A545-B4E29A05B0C0}"/>
              </a:ext>
            </a:extLst>
          </p:cNvPr>
          <p:cNvCxnSpPr>
            <a:cxnSpLocks/>
          </p:cNvCxnSpPr>
          <p:nvPr/>
        </p:nvCxnSpPr>
        <p:spPr>
          <a:xfrm>
            <a:off x="7620000" y="4479235"/>
            <a:ext cx="1855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D3B362B-3EF6-48E7-9E79-8ECFD4257153}"/>
              </a:ext>
            </a:extLst>
          </p:cNvPr>
          <p:cNvSpPr/>
          <p:nvPr/>
        </p:nvSpPr>
        <p:spPr>
          <a:xfrm>
            <a:off x="5806390" y="2941983"/>
            <a:ext cx="685800" cy="1073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ADF785-7AB4-4E5A-AB8B-150A8BF360DA}"/>
              </a:ext>
            </a:extLst>
          </p:cNvPr>
          <p:cNvSpPr/>
          <p:nvPr/>
        </p:nvSpPr>
        <p:spPr>
          <a:xfrm>
            <a:off x="5796450" y="848142"/>
            <a:ext cx="695740" cy="2125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98E319-0499-43AF-BCDA-D3652578E842}"/>
              </a:ext>
            </a:extLst>
          </p:cNvPr>
          <p:cNvSpPr/>
          <p:nvPr/>
        </p:nvSpPr>
        <p:spPr>
          <a:xfrm>
            <a:off x="5801420" y="4015399"/>
            <a:ext cx="685800" cy="1073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Half </a:t>
            </a:r>
            <a:r>
              <a:rPr lang="en-US" sz="1400" dirty="0" err="1"/>
              <a:t>Oepn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43D9C1-ED4E-41FF-83CC-019C128BD590}"/>
              </a:ext>
            </a:extLst>
          </p:cNvPr>
          <p:cNvSpPr/>
          <p:nvPr/>
        </p:nvSpPr>
        <p:spPr>
          <a:xfrm>
            <a:off x="6512474" y="4015399"/>
            <a:ext cx="695740" cy="21255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E85EDF86-3512-4ED1-9D0A-D2837DB0A30E}"/>
              </a:ext>
            </a:extLst>
          </p:cNvPr>
          <p:cNvSpPr/>
          <p:nvPr/>
        </p:nvSpPr>
        <p:spPr>
          <a:xfrm>
            <a:off x="4233968" y="2869098"/>
            <a:ext cx="450573" cy="41081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E2E82F4-8417-4EC5-86EA-D49B764CB6A5}"/>
              </a:ext>
            </a:extLst>
          </p:cNvPr>
          <p:cNvSpPr/>
          <p:nvPr/>
        </p:nvSpPr>
        <p:spPr>
          <a:xfrm>
            <a:off x="4233968" y="3229401"/>
            <a:ext cx="450573" cy="41081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7CD97D1-D6B5-47A3-AE9B-92D668F056D2}"/>
              </a:ext>
            </a:extLst>
          </p:cNvPr>
          <p:cNvSpPr/>
          <p:nvPr/>
        </p:nvSpPr>
        <p:spPr>
          <a:xfrm>
            <a:off x="4233968" y="3611222"/>
            <a:ext cx="450573" cy="41081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5297D2-C3D5-4E4B-ABFD-169BD1E72EE8}"/>
              </a:ext>
            </a:extLst>
          </p:cNvPr>
          <p:cNvSpPr txBox="1"/>
          <p:nvPr/>
        </p:nvSpPr>
        <p:spPr>
          <a:xfrm>
            <a:off x="5638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7BE0258A-903F-4058-B648-2A7EF910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826" y="920923"/>
            <a:ext cx="285024" cy="285024"/>
          </a:xfrm>
          <a:prstGeom prst="rect">
            <a:avLst/>
          </a:prstGeom>
        </p:spPr>
      </p:pic>
      <p:pic>
        <p:nvPicPr>
          <p:cNvPr id="41" name="Graphic 40" descr="Checkmark">
            <a:extLst>
              <a:ext uri="{FF2B5EF4-FFF2-40B4-BE49-F238E27FC236}">
                <a16:creationId xmlns:a16="http://schemas.microsoft.com/office/drawing/2014/main" id="{D02D712E-B374-408F-A8D4-5FA3DDA8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5218" y="1139584"/>
            <a:ext cx="285024" cy="285024"/>
          </a:xfrm>
          <a:prstGeom prst="rect">
            <a:avLst/>
          </a:prstGeom>
        </p:spPr>
      </p:pic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8B955A13-91E9-4EBD-84C9-CA55E2EF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5218" y="1630015"/>
            <a:ext cx="285024" cy="285024"/>
          </a:xfrm>
          <a:prstGeom prst="rect">
            <a:avLst/>
          </a:prstGeom>
        </p:spPr>
      </p:pic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6FAF195E-5FB6-4886-9921-D55F02D0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4642" y="4194211"/>
            <a:ext cx="285024" cy="2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414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CFB579B53D64496D98491236A150D" ma:contentTypeVersion="13" ma:contentTypeDescription="Create a new document." ma:contentTypeScope="" ma:versionID="4ee6bff75de338592362a2b24991f5e3">
  <xsd:schema xmlns:xsd="http://www.w3.org/2001/XMLSchema" xmlns:xs="http://www.w3.org/2001/XMLSchema" xmlns:p="http://schemas.microsoft.com/office/2006/metadata/properties" xmlns:ns3="497cea61-30ec-46c5-995c-05cde81f84ec" xmlns:ns4="f0342c15-b4b0-4c7b-bb1c-b0c967208dec" targetNamespace="http://schemas.microsoft.com/office/2006/metadata/properties" ma:root="true" ma:fieldsID="42816ada97c6f4c1364e7e1ae87056c8" ns3:_="" ns4:_="">
    <xsd:import namespace="497cea61-30ec-46c5-995c-05cde81f84ec"/>
    <xsd:import namespace="f0342c15-b4b0-4c7b-bb1c-b0c967208d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cea61-30ec-46c5-995c-05cde81f84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42c15-b4b0-4c7b-bb1c-b0c967208de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1025B-8E4B-4C63-9582-4C3E857B3A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18BAB7-558E-40E8-86F3-BE5CA63FE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7cea61-30ec-46c5-995c-05cde81f84ec"/>
    <ds:schemaRef ds:uri="f0342c15-b4b0-4c7b-bb1c-b0c967208d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E3F73D-71CC-47A9-8033-26C13323D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Courier New</vt:lpstr>
      <vt:lpstr>Franklin Gothic Book</vt:lpstr>
      <vt:lpstr>1_RetrospectVTI</vt:lpstr>
      <vt:lpstr>Robust Applications </vt:lpstr>
      <vt:lpstr>Microservice Mesh</vt:lpstr>
      <vt:lpstr>Options</vt:lpstr>
      <vt:lpstr>Rate Limiter</vt:lpstr>
      <vt:lpstr>BulkHead</vt:lpstr>
      <vt:lpstr>Retry</vt:lpstr>
      <vt:lpstr>TimeLimiter</vt:lpstr>
      <vt:lpstr>Circuit Breaker</vt:lpstr>
      <vt:lpstr>PowerPoint Presentation</vt:lpstr>
      <vt:lpstr>Design of Resilience4J APIs</vt:lpstr>
      <vt:lpstr>Why Resilience 4J</vt:lpstr>
      <vt:lpstr>Questions</vt:lpstr>
      <vt:lpstr>Links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2020-07-01T13:07:56Z</dcterms:created>
  <dcterms:modified xsi:type="dcterms:W3CDTF">2020-07-02T14:04:43Z</dcterms:modified>
</cp:coreProperties>
</file>