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59" r:id="rId4"/>
    <p:sldId id="261" r:id="rId5"/>
    <p:sldId id="271" r:id="rId6"/>
    <p:sldId id="258" r:id="rId7"/>
    <p:sldId id="270" r:id="rId8"/>
    <p:sldId id="267" r:id="rId9"/>
    <p:sldId id="264" r:id="rId10"/>
    <p:sldId id="269" r:id="rId11"/>
    <p:sldId id="25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A288B-FB2A-8665-3462-4226B88997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1A0E02-A7C1-4DAD-D58A-D4A0B44C7D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487524-D964-3D77-69D6-8AD6C1338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42237-5BD3-47E1-B72D-B15FC0311133}" type="datetimeFigureOut">
              <a:rPr lang="en-IN" smtClean="0"/>
              <a:t>14-03-2025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3C27F6-7A23-0130-213A-5689AE8E3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E3A1D7-EC36-1FD8-E068-F4A518F37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F011A-9DDB-4983-8D91-2A7F4CA171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1685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10D1C-B5F5-BC1C-761E-D956013A3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381F67-DB12-D1FB-111F-C3FBDF4A6D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FC12FA-6973-0EBC-6B60-F41B475A1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42237-5BD3-47E1-B72D-B15FC0311133}" type="datetimeFigureOut">
              <a:rPr lang="en-IN" smtClean="0"/>
              <a:t>14-03-2025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80C3B5-8104-4485-A07C-9E22757C9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7227A3-A642-B397-E197-37C621763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F011A-9DDB-4983-8D91-2A7F4CA171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7466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AC5C39-3019-40C7-CA4F-1B5600455C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4C6D25-1F61-B2DE-A8FF-17394DCCB8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11B59E-9D4A-94B6-97F6-4BD60AC0A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42237-5BD3-47E1-B72D-B15FC0311133}" type="datetimeFigureOut">
              <a:rPr lang="en-IN" smtClean="0"/>
              <a:t>14-03-2025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4F97D6-4116-FC10-FC23-95884678E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BC5B17-C3A0-33A8-BAFC-7ADCC27DD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F011A-9DDB-4983-8D91-2A7F4CA171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0858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7E1CE-FECB-34EA-D0C8-7B4194F83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627C70-5C49-D021-A2EC-0DB12C6B92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60964D-59AD-6495-E1D8-1BB65FB13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42237-5BD3-47E1-B72D-B15FC0311133}" type="datetimeFigureOut">
              <a:rPr lang="en-IN" smtClean="0"/>
              <a:t>14-03-2025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AF0D2C-D76C-2753-5AA0-337D2E9BD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17BBB1-31C4-A279-01A2-EA35B1A71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F011A-9DDB-4983-8D91-2A7F4CA171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0799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839CD-3BE8-EC02-BB66-576793D09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FB7F5A-5E81-5AB4-2AA7-9B6A133A09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B5E969-7517-4E65-E21D-62ED75A4B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42237-5BD3-47E1-B72D-B15FC0311133}" type="datetimeFigureOut">
              <a:rPr lang="en-IN" smtClean="0"/>
              <a:t>14-03-2025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DC6001-3890-2B76-2A56-3D7C4A7BC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DB91CC-894C-1D18-DB4B-E45798008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F011A-9DDB-4983-8D91-2A7F4CA171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8054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92D27-62AF-91FA-9CE4-229A201BE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E6913-5B69-34C3-15A3-6C348AAED3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49C8A5-EF1A-B4B5-B764-E0562F5DCA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3A725C-1301-42FC-F6FC-19F5903BC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42237-5BD3-47E1-B72D-B15FC0311133}" type="datetimeFigureOut">
              <a:rPr lang="en-IN" smtClean="0"/>
              <a:t>14-03-2025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C13DF5-3A9E-16A6-AE2A-B2D160374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F7D8E4-01AC-D875-D2D2-123C6A178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F011A-9DDB-4983-8D91-2A7F4CA171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4976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794F4-1A9F-8268-737F-16EB78357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A9098E-CD9C-F870-299F-D744F0809F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C78E2A-E3CE-91A2-AC02-C82F54E348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B76811-A852-9FBA-7E62-6C592AD159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FABFA7-69B0-D194-C544-A2FCF99785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C3F1EC-5032-7F61-1F17-D36DE9854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42237-5BD3-47E1-B72D-B15FC0311133}" type="datetimeFigureOut">
              <a:rPr lang="en-IN" smtClean="0"/>
              <a:t>14-03-2025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04CD01-EDC1-510A-6091-3FBB30236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0D6E27-7367-FA14-CA87-0DC9FAB78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F011A-9DDB-4983-8D91-2A7F4CA171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5992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C53B5-12DB-4739-82FE-8B1C50743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C7D2A0-80B8-58EC-00D8-6DBB17F76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42237-5BD3-47E1-B72D-B15FC0311133}" type="datetimeFigureOut">
              <a:rPr lang="en-IN" smtClean="0"/>
              <a:t>14-03-2025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AAEE03-DA09-1181-6886-22C6BCC9B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BBBD9B-93C1-2532-0451-3E3BE866E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F011A-9DDB-4983-8D91-2A7F4CA171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8432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D9C9F6-BC55-C786-34F3-90052493F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42237-5BD3-47E1-B72D-B15FC0311133}" type="datetimeFigureOut">
              <a:rPr lang="en-IN" smtClean="0"/>
              <a:t>14-03-2025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6A5B9B-3913-1BEF-CEBC-91FFBD080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89BE5C-6E52-033C-DAAF-C184CD920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F011A-9DDB-4983-8D91-2A7F4CA171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5587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5C1F3-319C-6599-6FF6-6CD9657E5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DE7A5-BF62-0AB2-2E76-71BD42FA84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06B676-97F9-E09B-CB5C-BCDB1FF4E3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E66703-DF35-4A86-70ED-25EE6EA7E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42237-5BD3-47E1-B72D-B15FC0311133}" type="datetimeFigureOut">
              <a:rPr lang="en-IN" smtClean="0"/>
              <a:t>14-03-2025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889C10-B27A-AD71-F8C2-376BAAFA4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FDDA35-F04A-6903-08D9-23806671A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F011A-9DDB-4983-8D91-2A7F4CA171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9332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246A1-FC4F-E529-78BE-CF98A3768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F1827E-9925-437F-D31E-C32B6DFFDB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576587-9B85-0B3A-C4D7-95E4A75F1B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A75735-1847-0141-5F00-63A81D962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42237-5BD3-47E1-B72D-B15FC0311133}" type="datetimeFigureOut">
              <a:rPr lang="en-IN" smtClean="0"/>
              <a:t>14-03-2025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EB96C8-7586-3BF7-E2A7-641F07BD2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51790E-E42C-52E8-883B-9C01B9B65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F011A-9DDB-4983-8D91-2A7F4CA171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8303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AFC561-2D6A-1635-8288-93B9698E3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313114-53DA-C403-FDB9-E2CA57119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6C75A1-AB00-EF64-9B02-4C2DB5FAB7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B342237-5BD3-47E1-B72D-B15FC0311133}" type="datetimeFigureOut">
              <a:rPr lang="en-IN" smtClean="0"/>
              <a:t>14-03-2025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1399FE-80EA-D339-F3FC-52F39E5642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6B2A20-B07D-B5D9-929D-C33FE9E2FC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A2F011A-9DDB-4983-8D91-2A7F4CA171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4314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74212-ACDB-B9DC-A536-298E9E7FE0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IN" sz="4000" b="1" dirty="0"/>
              <a:t>Knowledge Sharing Session</a:t>
            </a:r>
            <a:br>
              <a:rPr lang="en-IN" sz="4000" dirty="0"/>
            </a:br>
            <a:r>
              <a:rPr lang="en-IN" sz="3200" dirty="0"/>
              <a:t>14</a:t>
            </a:r>
            <a:r>
              <a:rPr lang="en-IN" sz="3200" baseline="30000" dirty="0"/>
              <a:t>th</a:t>
            </a:r>
            <a:r>
              <a:rPr lang="en-IN" sz="3200" dirty="0"/>
              <a:t> March 2025 – 11:00 to 11:30 am</a:t>
            </a:r>
            <a:br>
              <a:rPr lang="en-IN" sz="4000" dirty="0"/>
            </a:br>
            <a:br>
              <a:rPr lang="en-IN" sz="4000" b="1" dirty="0"/>
            </a:br>
            <a:r>
              <a:rPr lang="en-IN" sz="4000" b="1" dirty="0"/>
              <a:t>SENTENCE TRANSFORMERS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7F0575-4CA8-AE40-8DAA-97D9E10D31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IN" dirty="0"/>
              <a:t>I5185</a:t>
            </a:r>
          </a:p>
          <a:p>
            <a:r>
              <a:rPr lang="en-IN" dirty="0"/>
              <a:t>Varun Athithiya Shenbagaraj</a:t>
            </a:r>
          </a:p>
        </p:txBody>
      </p:sp>
    </p:spTree>
    <p:extLst>
      <p:ext uri="{BB962C8B-B14F-4D97-AF65-F5344CB8AC3E}">
        <p14:creationId xmlns:p14="http://schemas.microsoft.com/office/powerpoint/2010/main" val="8166005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642D6-8D6F-BFEF-EE30-41AC04866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b="1" dirty="0"/>
              <a:t>Architecture Differences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A06D5-938B-A24E-F8D1-541397D227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IN" sz="2200" b="1" dirty="0"/>
              <a:t>all-MiniLM-L6-v2</a:t>
            </a:r>
          </a:p>
          <a:p>
            <a:pPr lvl="1"/>
            <a:r>
              <a:rPr lang="en-IN" sz="1800" dirty="0" err="1"/>
              <a:t>MiniLM</a:t>
            </a:r>
            <a:r>
              <a:rPr lang="en-IN" sz="1800" dirty="0"/>
              <a:t> (Minimal BERT) is a lightweight model designed for efficiency.</a:t>
            </a:r>
          </a:p>
          <a:p>
            <a:pPr lvl="1"/>
            <a:r>
              <a:rPr lang="en-IN" sz="1800" dirty="0"/>
              <a:t>Uses distilled knowledge from a larger BERT model.</a:t>
            </a:r>
          </a:p>
          <a:p>
            <a:pPr lvl="1"/>
            <a:r>
              <a:rPr lang="en-IN" sz="1800" dirty="0"/>
              <a:t>Has 6 layers and 384 hidden dimensions (hence smaller embeddings).</a:t>
            </a:r>
          </a:p>
          <a:p>
            <a:pPr lvl="1"/>
            <a:r>
              <a:rPr lang="en-IN" sz="1800" dirty="0"/>
              <a:t>Faster inference but slightly lower accuracy.</a:t>
            </a:r>
          </a:p>
          <a:p>
            <a:r>
              <a:rPr lang="en-IN" sz="2200" b="1" dirty="0"/>
              <a:t>all-mpnet-base-v2</a:t>
            </a:r>
          </a:p>
          <a:p>
            <a:pPr lvl="1"/>
            <a:r>
              <a:rPr lang="en-IN" sz="1800" dirty="0" err="1"/>
              <a:t>MPNet</a:t>
            </a:r>
            <a:r>
              <a:rPr lang="en-IN" sz="1800" dirty="0"/>
              <a:t> (Masked Permuted Network) is a more powerful model.</a:t>
            </a:r>
          </a:p>
          <a:p>
            <a:pPr lvl="1"/>
            <a:r>
              <a:rPr lang="en-IN" sz="1800" dirty="0"/>
              <a:t>Uses a combination of BERT’s MLM (Masked Language Model) and </a:t>
            </a:r>
            <a:r>
              <a:rPr lang="en-IN" sz="1800" dirty="0" err="1"/>
              <a:t>XLNet’s</a:t>
            </a:r>
            <a:endParaRPr lang="en-IN" sz="1800" dirty="0"/>
          </a:p>
          <a:p>
            <a:pPr lvl="1"/>
            <a:r>
              <a:rPr lang="en-IN" sz="1800" dirty="0"/>
              <a:t>Permutation Language Model → captures more contextual dependencies.</a:t>
            </a:r>
          </a:p>
          <a:p>
            <a:pPr lvl="1"/>
            <a:r>
              <a:rPr lang="en-IN" sz="1800" dirty="0"/>
              <a:t>Has 12 layers and 768 hidden dimensions (hence richer embeddings).</a:t>
            </a:r>
          </a:p>
          <a:p>
            <a:pPr lvl="1"/>
            <a:r>
              <a:rPr lang="en-IN" sz="1800" dirty="0"/>
              <a:t>Higher accuracy in semantic similarity and clustering tasks.</a:t>
            </a:r>
          </a:p>
          <a:p>
            <a:r>
              <a:rPr lang="en-IN" sz="2200" b="1" dirty="0" err="1"/>
              <a:t>MPNet</a:t>
            </a:r>
            <a:r>
              <a:rPr lang="en-IN" sz="2200" b="1" dirty="0"/>
              <a:t> is larger, more complex, and retains richer sentence semantics.</a:t>
            </a:r>
          </a:p>
        </p:txBody>
      </p:sp>
    </p:spTree>
    <p:extLst>
      <p:ext uri="{BB962C8B-B14F-4D97-AF65-F5344CB8AC3E}">
        <p14:creationId xmlns:p14="http://schemas.microsoft.com/office/powerpoint/2010/main" val="39552218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6BBAA-FFB4-B363-E6BC-00F0DF912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/>
          <a:lstStyle/>
          <a:p>
            <a:r>
              <a:rPr lang="en-IN" dirty="0"/>
              <a:t>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A74E9B-A2D6-00EE-3BF1-8CAC865F33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r>
              <a:rPr lang="en-IN" sz="2200" dirty="0"/>
              <a:t>Chatbot</a:t>
            </a:r>
          </a:p>
          <a:p>
            <a:r>
              <a:rPr lang="en-IN" sz="2200" dirty="0"/>
              <a:t>Recommendation system</a:t>
            </a:r>
          </a:p>
          <a:p>
            <a:r>
              <a:rPr lang="en-IN" sz="2200" dirty="0"/>
              <a:t>Search engine</a:t>
            </a:r>
          </a:p>
          <a:p>
            <a:r>
              <a:rPr lang="en-IN" sz="2200" dirty="0"/>
              <a:t>Plagiarism detection</a:t>
            </a:r>
          </a:p>
          <a:p>
            <a:r>
              <a:rPr lang="en-IN" sz="2200" dirty="0"/>
              <a:t>Customer support portal</a:t>
            </a:r>
          </a:p>
          <a:p>
            <a:r>
              <a:rPr lang="en-IN" sz="2200" dirty="0"/>
              <a:t>Already implemented in the data crawler to identify </a:t>
            </a:r>
            <a:r>
              <a:rPr lang="en-IN" sz="2200" dirty="0" err="1"/>
              <a:t>pii</a:t>
            </a:r>
            <a:endParaRPr lang="en-IN" sz="22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E0639C4-D431-28ED-9624-EE328C140361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200" dirty="0"/>
              <a:t>Fine tune the model for accuracy</a:t>
            </a:r>
          </a:p>
          <a:p>
            <a:r>
              <a:rPr lang="en-IN" sz="2200" dirty="0"/>
              <a:t>Visualize the mechanism of self attention</a:t>
            </a:r>
          </a:p>
          <a:p>
            <a:r>
              <a:rPr lang="en-IN" sz="2200" dirty="0"/>
              <a:t>Visualize the semantic aspects captured by the embeddings</a:t>
            </a:r>
          </a:p>
          <a:p>
            <a:r>
              <a:rPr lang="en-IN" sz="2200" dirty="0"/>
              <a:t>Build a custom model for Electronic Health Record data</a:t>
            </a:r>
          </a:p>
          <a:p>
            <a:pPr lvl="1"/>
            <a:r>
              <a:rPr lang="en-IN" sz="2200" dirty="0"/>
              <a:t>Manually prepare a gold standard of definitions for all the jargon related to the EHR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0A456CA-E349-B6B9-E806-16D768DFB693}"/>
              </a:ext>
            </a:extLst>
          </p:cNvPr>
          <p:cNvSpPr txBox="1">
            <a:spLocks/>
          </p:cNvSpPr>
          <p:nvPr/>
        </p:nvSpPr>
        <p:spPr>
          <a:xfrm>
            <a:off x="6096000" y="365125"/>
            <a:ext cx="5257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Way forward</a:t>
            </a:r>
          </a:p>
        </p:txBody>
      </p:sp>
    </p:spTree>
    <p:extLst>
      <p:ext uri="{BB962C8B-B14F-4D97-AF65-F5344CB8AC3E}">
        <p14:creationId xmlns:p14="http://schemas.microsoft.com/office/powerpoint/2010/main" val="3692557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D7DC7-F24A-303C-716A-387244C67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Latha" panose="020B0604020202020204" pitchFamily="34" charset="0"/>
              </a:rPr>
              <a:t>Self-Introduction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EC7E60-1428-6A3F-EC62-D9FE37BDB1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en-IN" sz="2200" b="1" kern="100" dirty="0">
                <a:latin typeface="Aptos" panose="020B0004020202020204" pitchFamily="34" charset="0"/>
                <a:ea typeface="Aptos" panose="020B0004020202020204" pitchFamily="34" charset="0"/>
                <a:cs typeface="Latha" panose="020B0604020202020204" pitchFamily="34" charset="0"/>
              </a:rPr>
              <a:t>2015</a:t>
            </a:r>
            <a:r>
              <a:rPr lang="en-IN" sz="2200" kern="100" dirty="0">
                <a:latin typeface="Aptos" panose="020B0004020202020204" pitchFamily="34" charset="0"/>
                <a:ea typeface="Aptos" panose="020B0004020202020204" pitchFamily="34" charset="0"/>
                <a:cs typeface="Latha" panose="020B0604020202020204" pitchFamily="34" charset="0"/>
              </a:rPr>
              <a:t> – Bachelor’s in C</a:t>
            </a:r>
            <a:r>
              <a:rPr lang="en-IN" sz="2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Latha" panose="020B0604020202020204" pitchFamily="34" charset="0"/>
              </a:rPr>
              <a:t>ivil engineering</a:t>
            </a:r>
          </a:p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en-IN" sz="2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Latha" panose="020B0604020202020204" pitchFamily="34" charset="0"/>
              </a:rPr>
              <a:t>2017</a:t>
            </a:r>
            <a:r>
              <a:rPr lang="en-IN" sz="2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Latha" panose="020B0604020202020204" pitchFamily="34" charset="0"/>
              </a:rPr>
              <a:t> – Masters in Structural Engineering </a:t>
            </a:r>
          </a:p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en-IN" sz="2200" b="1" kern="100" dirty="0">
                <a:latin typeface="Aptos" panose="020B0004020202020204" pitchFamily="34" charset="0"/>
                <a:ea typeface="Aptos" panose="020B0004020202020204" pitchFamily="34" charset="0"/>
                <a:cs typeface="Latha" panose="020B0604020202020204" pitchFamily="34" charset="0"/>
              </a:rPr>
              <a:t>Till</a:t>
            </a:r>
            <a:r>
              <a:rPr lang="en-IN" sz="2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Latha" panose="020B0604020202020204" pitchFamily="34" charset="0"/>
              </a:rPr>
              <a:t> late 2021</a:t>
            </a:r>
            <a:r>
              <a:rPr lang="en-IN" sz="2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Latha" panose="020B0604020202020204" pitchFamily="34" charset="0"/>
              </a:rPr>
              <a:t> – National Mission for Clean </a:t>
            </a:r>
            <a:r>
              <a:rPr lang="en-IN" sz="2200" kern="100" dirty="0">
                <a:latin typeface="Aptos" panose="020B0004020202020204" pitchFamily="34" charset="0"/>
                <a:ea typeface="Aptos" panose="020B0004020202020204" pitchFamily="34" charset="0"/>
                <a:cs typeface="Latha" panose="020B0604020202020204" pitchFamily="34" charset="0"/>
              </a:rPr>
              <a:t>Ganga, Varanasi, Uttar Pradesh</a:t>
            </a:r>
          </a:p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en-IN" sz="2200" b="1" kern="100" dirty="0">
                <a:latin typeface="Aptos" panose="020B0004020202020204" pitchFamily="34" charset="0"/>
                <a:ea typeface="Aptos" panose="020B0004020202020204" pitchFamily="34" charset="0"/>
                <a:cs typeface="Latha" panose="020B0604020202020204" pitchFamily="34" charset="0"/>
              </a:rPr>
              <a:t>2021 – May 2022</a:t>
            </a:r>
            <a:r>
              <a:rPr lang="en-IN" sz="2200" kern="100" dirty="0">
                <a:latin typeface="Aptos" panose="020B0004020202020204" pitchFamily="34" charset="0"/>
                <a:ea typeface="Aptos" panose="020B0004020202020204" pitchFamily="34" charset="0"/>
                <a:cs typeface="Latha" panose="020B0604020202020204" pitchFamily="34" charset="0"/>
              </a:rPr>
              <a:t> – Study Break </a:t>
            </a:r>
          </a:p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en-IN" sz="2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Latha" panose="020B0604020202020204" pitchFamily="34" charset="0"/>
              </a:rPr>
              <a:t>May 2022</a:t>
            </a:r>
            <a:r>
              <a:rPr lang="en-IN" sz="2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Latha" panose="020B0604020202020204" pitchFamily="34" charset="0"/>
              </a:rPr>
              <a:t> – Junior Data Engineer, Indium Software</a:t>
            </a:r>
          </a:p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en-IN" sz="2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Latha" panose="020B0604020202020204" pitchFamily="34" charset="0"/>
              </a:rPr>
              <a:t>ETL migration, Data warehousing – Python, Databricks, DBT, AWS QuickSight, SQL</a:t>
            </a:r>
          </a:p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en-IN" sz="2200" b="1" kern="100" dirty="0">
                <a:latin typeface="Aptos" panose="020B0004020202020204" pitchFamily="34" charset="0"/>
                <a:ea typeface="Aptos" panose="020B0004020202020204" pitchFamily="34" charset="0"/>
                <a:cs typeface="Latha" panose="020B0604020202020204" pitchFamily="34" charset="0"/>
              </a:rPr>
              <a:t>Interests</a:t>
            </a:r>
            <a:r>
              <a:rPr lang="en-IN" sz="2200" kern="100" dirty="0">
                <a:latin typeface="Aptos" panose="020B0004020202020204" pitchFamily="34" charset="0"/>
                <a:ea typeface="Aptos" panose="020B0004020202020204" pitchFamily="34" charset="0"/>
                <a:cs typeface="Latha" panose="020B0604020202020204" pitchFamily="34" charset="0"/>
              </a:rPr>
              <a:t> – Football, swimming</a:t>
            </a:r>
            <a:endParaRPr lang="en-IN" sz="2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Lath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6244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18082-5ADC-EE20-37FF-DD5D18980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6A09FA-11C1-59DE-36CB-BD932C42E8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sz="2200" b="1" dirty="0">
                <a:highlight>
                  <a:srgbClr val="00FFFF"/>
                </a:highlight>
              </a:rPr>
              <a:t>1999</a:t>
            </a:r>
            <a:r>
              <a:rPr lang="en-IN" sz="2200" dirty="0">
                <a:highlight>
                  <a:srgbClr val="00FFFF"/>
                </a:highlight>
              </a:rPr>
              <a:t> – Latent Semantic Analysis – Dimensionality reduction technique – SVD. (Latent – Hidden)</a:t>
            </a:r>
          </a:p>
          <a:p>
            <a:r>
              <a:rPr lang="en-IN" sz="2200" b="1" dirty="0">
                <a:highlight>
                  <a:srgbClr val="00FFFF"/>
                </a:highlight>
              </a:rPr>
              <a:t>2003</a:t>
            </a:r>
            <a:r>
              <a:rPr lang="en-IN" sz="2200" dirty="0">
                <a:highlight>
                  <a:srgbClr val="00FFFF"/>
                </a:highlight>
              </a:rPr>
              <a:t> – Latent Dirichlet Allocation – Probabilistic generative model. Models docs as a mix of topics based on word occurrence.</a:t>
            </a:r>
          </a:p>
          <a:p>
            <a:r>
              <a:rPr lang="en-IN" sz="2200" b="1" dirty="0">
                <a:highlight>
                  <a:srgbClr val="C0C0C0"/>
                </a:highlight>
              </a:rPr>
              <a:t>2013</a:t>
            </a:r>
            <a:r>
              <a:rPr lang="en-IN" sz="2200" dirty="0">
                <a:highlight>
                  <a:srgbClr val="C0C0C0"/>
                </a:highlight>
              </a:rPr>
              <a:t> – Word2Vec (CBOW &amp; Skip-gram)  - </a:t>
            </a:r>
            <a:r>
              <a:rPr lang="en-IN" sz="2200" i="1" dirty="0">
                <a:highlight>
                  <a:srgbClr val="C0C0C0"/>
                </a:highlight>
              </a:rPr>
              <a:t>First widely used neural word embedding model</a:t>
            </a:r>
          </a:p>
          <a:p>
            <a:r>
              <a:rPr lang="en-IN" sz="2200" b="1" dirty="0">
                <a:highlight>
                  <a:srgbClr val="C0C0C0"/>
                </a:highlight>
              </a:rPr>
              <a:t>2014</a:t>
            </a:r>
            <a:r>
              <a:rPr lang="en-IN" sz="2200" dirty="0">
                <a:highlight>
                  <a:srgbClr val="C0C0C0"/>
                </a:highlight>
              </a:rPr>
              <a:t> – </a:t>
            </a:r>
            <a:r>
              <a:rPr lang="en-IN" sz="2200" dirty="0" err="1">
                <a:highlight>
                  <a:srgbClr val="C0C0C0"/>
                </a:highlight>
              </a:rPr>
              <a:t>GloVe</a:t>
            </a:r>
            <a:r>
              <a:rPr lang="en-IN" sz="2200" dirty="0">
                <a:highlight>
                  <a:srgbClr val="C0C0C0"/>
                </a:highlight>
              </a:rPr>
              <a:t> (Global Vectors for Word Representation)</a:t>
            </a:r>
          </a:p>
          <a:p>
            <a:r>
              <a:rPr lang="en-IN" sz="2200" b="1" dirty="0">
                <a:highlight>
                  <a:srgbClr val="C0C0C0"/>
                </a:highlight>
              </a:rPr>
              <a:t>2014</a:t>
            </a:r>
            <a:r>
              <a:rPr lang="en-IN" sz="2200" dirty="0">
                <a:highlight>
                  <a:srgbClr val="C0C0C0"/>
                </a:highlight>
              </a:rPr>
              <a:t> – Paragraph Vectors(Doc2Vec)</a:t>
            </a:r>
          </a:p>
          <a:p>
            <a:r>
              <a:rPr lang="en-IN" sz="2200" b="1" dirty="0"/>
              <a:t>2015</a:t>
            </a:r>
            <a:r>
              <a:rPr lang="en-IN" sz="2200" dirty="0"/>
              <a:t> – Skip-Thought Vectors – </a:t>
            </a:r>
            <a:r>
              <a:rPr lang="en-IN" sz="2200" i="1" dirty="0"/>
              <a:t>first neural network sentence embedding model</a:t>
            </a:r>
          </a:p>
          <a:p>
            <a:r>
              <a:rPr lang="en-IN" sz="2200" b="1" dirty="0"/>
              <a:t>2016</a:t>
            </a:r>
            <a:r>
              <a:rPr lang="en-IN" sz="2200" dirty="0"/>
              <a:t> – </a:t>
            </a:r>
            <a:r>
              <a:rPr lang="en-IN" sz="2200" dirty="0" err="1"/>
              <a:t>FastText</a:t>
            </a:r>
            <a:r>
              <a:rPr lang="en-IN" sz="2200" dirty="0"/>
              <a:t> (by Facebook AI)</a:t>
            </a:r>
            <a:endParaRPr lang="en-IN" sz="2200" b="1" dirty="0"/>
          </a:p>
          <a:p>
            <a:r>
              <a:rPr lang="en-IN" sz="2200" b="1" dirty="0"/>
              <a:t>2017</a:t>
            </a:r>
            <a:r>
              <a:rPr lang="en-IN" sz="2200" dirty="0"/>
              <a:t> – Paper titled “Attention Is All You Need”, Google</a:t>
            </a:r>
          </a:p>
          <a:p>
            <a:pPr marL="0" indent="0" algn="ctr">
              <a:buNone/>
            </a:pPr>
            <a:r>
              <a:rPr lang="en-IN" sz="2200" b="1" dirty="0"/>
              <a:t>- - - Word level to contextual sentence-level representations - - -</a:t>
            </a:r>
          </a:p>
          <a:p>
            <a:r>
              <a:rPr lang="en-IN" sz="2200" b="1" dirty="0"/>
              <a:t>2018</a:t>
            </a:r>
            <a:r>
              <a:rPr lang="en-IN" sz="2200" dirty="0"/>
              <a:t> – Google – BERT – Bidirectional Encoder Representations from Transformers </a:t>
            </a:r>
          </a:p>
          <a:p>
            <a:r>
              <a:rPr lang="en-IN" sz="2200" b="1" dirty="0"/>
              <a:t>2019</a:t>
            </a:r>
            <a:r>
              <a:rPr lang="en-IN" sz="2200" dirty="0"/>
              <a:t> – UKP Lab (TU Darmstadt, Germany) =&gt; SBERT (faster than BERT) using cosine similarity</a:t>
            </a:r>
          </a:p>
          <a:p>
            <a:r>
              <a:rPr lang="en-IN" sz="2200" dirty="0"/>
              <a:t>SBERT =&gt; </a:t>
            </a:r>
            <a:r>
              <a:rPr lang="en-IN" sz="2200" b="1" dirty="0"/>
              <a:t>Sentence-Transformers</a:t>
            </a:r>
          </a:p>
        </p:txBody>
      </p:sp>
    </p:spTree>
    <p:extLst>
      <p:ext uri="{BB962C8B-B14F-4D97-AF65-F5344CB8AC3E}">
        <p14:creationId xmlns:p14="http://schemas.microsoft.com/office/powerpoint/2010/main" val="2235321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3E314-44BD-0B9F-64FE-8719049AD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Transformer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2FFD1-CECF-F2E1-0A0E-326F826203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200" b="1" dirty="0"/>
              <a:t>A deep learning model architecture </a:t>
            </a:r>
            <a:r>
              <a:rPr lang="en-IN" sz="2200" dirty="0"/>
              <a:t>that revolutionized NLP and is the foundation of BERT, GPT, T5</a:t>
            </a:r>
          </a:p>
          <a:p>
            <a:r>
              <a:rPr lang="en-IN" sz="2200" b="1" dirty="0"/>
              <a:t>Before transformers </a:t>
            </a:r>
            <a:r>
              <a:rPr lang="en-IN" sz="2200" dirty="0"/>
              <a:t>– Neural networks – sequential processing – Slow</a:t>
            </a:r>
          </a:p>
          <a:p>
            <a:r>
              <a:rPr lang="en-IN" sz="2200" b="1" dirty="0"/>
              <a:t>After transformers </a:t>
            </a:r>
            <a:r>
              <a:rPr lang="en-IN" sz="2200" dirty="0"/>
              <a:t>– Parallel processing by self-attention – Speed + Accuracy</a:t>
            </a:r>
          </a:p>
          <a:p>
            <a:endParaRPr lang="en-IN" sz="2200" dirty="0"/>
          </a:p>
          <a:p>
            <a:r>
              <a:rPr lang="en-IN" sz="2200" dirty="0"/>
              <a:t>I went to the </a:t>
            </a:r>
            <a:r>
              <a:rPr lang="en-IN" sz="2200" b="1" dirty="0"/>
              <a:t>bank</a:t>
            </a:r>
            <a:r>
              <a:rPr lang="en-IN" sz="2200" dirty="0"/>
              <a:t> on a Friday </a:t>
            </a:r>
            <a:r>
              <a:rPr lang="en-IN" sz="2200" b="1" dirty="0"/>
              <a:t>to deposit money.</a:t>
            </a:r>
          </a:p>
        </p:txBody>
      </p:sp>
    </p:spTree>
    <p:extLst>
      <p:ext uri="{BB962C8B-B14F-4D97-AF65-F5344CB8AC3E}">
        <p14:creationId xmlns:p14="http://schemas.microsoft.com/office/powerpoint/2010/main" val="3313519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F731E-96E8-9523-B6A1-381574AA8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b="1" dirty="0"/>
              <a:t>Architecture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A3B9A-824A-4FDD-FD40-DBCA8A363F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200" b="1" dirty="0"/>
              <a:t>Self-Attention Mechanism</a:t>
            </a:r>
            <a:r>
              <a:rPr lang="en-IN" sz="2200" dirty="0"/>
              <a:t> – focus is on important words</a:t>
            </a:r>
          </a:p>
          <a:p>
            <a:r>
              <a:rPr lang="en-IN" sz="2200" b="1" dirty="0"/>
              <a:t>Positional Encoding</a:t>
            </a:r>
            <a:r>
              <a:rPr lang="en-IN" sz="2200" dirty="0"/>
              <a:t> – no recurrence (like RNNs) or convolution (like CNNs) =&gt;to comprehend word order (governed by grammar)</a:t>
            </a:r>
          </a:p>
          <a:p>
            <a:r>
              <a:rPr lang="en-IN" sz="2200" b="1" dirty="0"/>
              <a:t>Multi-Head Attention</a:t>
            </a:r>
            <a:r>
              <a:rPr lang="en-IN" sz="2200" dirty="0"/>
              <a:t> – parallel processing (Q, K, V). Each token computes attention scores with every other token. (subject-verb, object-adjective). Output is finally combined.</a:t>
            </a:r>
          </a:p>
          <a:p>
            <a:r>
              <a:rPr lang="en-IN" sz="2200" b="1" dirty="0"/>
              <a:t>Feed-Forward Neural Networks (FFN)</a:t>
            </a:r>
            <a:r>
              <a:rPr lang="en-IN" sz="2200" dirty="0"/>
              <a:t> – refines understanding using traditional RNN after attention is applied</a:t>
            </a:r>
          </a:p>
          <a:p>
            <a:r>
              <a:rPr lang="en-IN" sz="2200" b="1" dirty="0"/>
              <a:t>Encoder-Decoder Structure</a:t>
            </a:r>
            <a:r>
              <a:rPr lang="en-IN" sz="2200" dirty="0"/>
              <a:t> – GPT (decoder), BERT (encoder)</a:t>
            </a:r>
          </a:p>
          <a:p>
            <a:pPr lvl="1"/>
            <a:r>
              <a:rPr lang="en-IN" dirty="0"/>
              <a:t>Encode the input sentence and output the similarity score</a:t>
            </a:r>
          </a:p>
          <a:p>
            <a:pPr lvl="1"/>
            <a:r>
              <a:rPr lang="en-IN" dirty="0"/>
              <a:t>Decoder is used in generative tasks.</a:t>
            </a:r>
          </a:p>
        </p:txBody>
      </p:sp>
    </p:spTree>
    <p:extLst>
      <p:ext uri="{BB962C8B-B14F-4D97-AF65-F5344CB8AC3E}">
        <p14:creationId xmlns:p14="http://schemas.microsoft.com/office/powerpoint/2010/main" val="2716157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DEEF6-ADD9-C823-9301-3D21030BA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Sentence Transformer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50E87-8206-AE1D-0CF6-1E9DC80021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sz="2200" dirty="0"/>
              <a:t>Search engine query – “How to cook pasta?”</a:t>
            </a:r>
          </a:p>
          <a:p>
            <a:r>
              <a:rPr lang="en-IN" sz="2200" b="1" dirty="0"/>
              <a:t>Traditional search engines </a:t>
            </a:r>
            <a:r>
              <a:rPr lang="en-IN" sz="2200" dirty="0"/>
              <a:t>– </a:t>
            </a:r>
          </a:p>
          <a:p>
            <a:pPr lvl="1"/>
            <a:r>
              <a:rPr lang="en-IN" sz="1800" dirty="0"/>
              <a:t>Results are based on the number of matching tokens (“cook”, “pasta”)</a:t>
            </a:r>
          </a:p>
          <a:p>
            <a:r>
              <a:rPr lang="en-IN" sz="2200" b="1" dirty="0"/>
              <a:t>Smart system</a:t>
            </a:r>
            <a:r>
              <a:rPr lang="en-IN" sz="2200" dirty="0"/>
              <a:t> – </a:t>
            </a:r>
          </a:p>
          <a:p>
            <a:pPr lvl="1"/>
            <a:r>
              <a:rPr lang="en-IN" sz="1800" dirty="0"/>
              <a:t>“Easy spaghetti recipe”</a:t>
            </a:r>
          </a:p>
          <a:p>
            <a:r>
              <a:rPr lang="en-IN" sz="2200" dirty="0"/>
              <a:t>Sentence transformers can figure out that both the queries are related to some degree. </a:t>
            </a:r>
          </a:p>
          <a:p>
            <a:r>
              <a:rPr lang="en-IN" sz="2200" dirty="0"/>
              <a:t>Input =&gt; convert the input into a vector (direction + magnitude)</a:t>
            </a:r>
          </a:p>
          <a:p>
            <a:r>
              <a:rPr lang="en-IN" sz="2200" b="1" dirty="0"/>
              <a:t>Cosine similarity score = (-1, 1)</a:t>
            </a:r>
          </a:p>
          <a:p>
            <a:pPr lvl="1"/>
            <a:r>
              <a:rPr lang="en-IN" sz="1800" dirty="0"/>
              <a:t>Cosine – adjacent / hypotenuse</a:t>
            </a:r>
          </a:p>
          <a:p>
            <a:pPr lvl="1"/>
            <a:r>
              <a:rPr lang="en-IN" sz="1800" dirty="0"/>
              <a:t>Only direction</a:t>
            </a:r>
          </a:p>
          <a:p>
            <a:pPr lvl="1"/>
            <a:r>
              <a:rPr lang="en-IN" sz="1800" dirty="0"/>
              <a:t>Angle subtended reflects the adjacency between two entities</a:t>
            </a:r>
          </a:p>
        </p:txBody>
      </p:sp>
    </p:spTree>
    <p:extLst>
      <p:ext uri="{BB962C8B-B14F-4D97-AF65-F5344CB8AC3E}">
        <p14:creationId xmlns:p14="http://schemas.microsoft.com/office/powerpoint/2010/main" val="1306610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9626E-08BA-B301-4EC8-6FBF49DE2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Difference (Transformer vs S-Transformer)</a:t>
            </a:r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BDAF7764-3953-2CE4-A1A4-868931F10E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5266311"/>
              </p:ext>
            </p:extLst>
          </p:nvPr>
        </p:nvGraphicFramePr>
        <p:xfrm>
          <a:off x="838200" y="1690688"/>
          <a:ext cx="10515600" cy="2560320"/>
        </p:xfrm>
        <a:graphic>
          <a:graphicData uri="http://schemas.openxmlformats.org/drawingml/2006/table">
            <a:tbl>
              <a:tblPr/>
              <a:tblGrid>
                <a:gridCol w="2460171">
                  <a:extLst>
                    <a:ext uri="{9D8B030D-6E8A-4147-A177-3AD203B41FA5}">
                      <a16:colId xmlns:a16="http://schemas.microsoft.com/office/drawing/2014/main" val="3376485801"/>
                    </a:ext>
                  </a:extLst>
                </a:gridCol>
                <a:gridCol w="4016829">
                  <a:extLst>
                    <a:ext uri="{9D8B030D-6E8A-4147-A177-3AD203B41FA5}">
                      <a16:colId xmlns:a16="http://schemas.microsoft.com/office/drawing/2014/main" val="2197872126"/>
                    </a:ext>
                  </a:extLst>
                </a:gridCol>
                <a:gridCol w="4038600">
                  <a:extLst>
                    <a:ext uri="{9D8B030D-6E8A-4147-A177-3AD203B41FA5}">
                      <a16:colId xmlns:a16="http://schemas.microsoft.com/office/drawing/2014/main" val="241285067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Feature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Transformer (BERT, GPT, etc.)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Sentence Transformer (SBERT, etc.)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86999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b="1"/>
                        <a:t>Processing Unit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Works at </a:t>
                      </a:r>
                      <a:r>
                        <a:rPr lang="en-IN" b="1"/>
                        <a:t>token level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Works at </a:t>
                      </a:r>
                      <a:r>
                        <a:rPr lang="en-IN" b="1"/>
                        <a:t>sentence level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2591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b="1"/>
                        <a:t>Embedding Type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Contextual word embeddings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Single </a:t>
                      </a:r>
                      <a:r>
                        <a:rPr lang="en-IN" b="1"/>
                        <a:t>sentence embedding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24645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b="1"/>
                        <a:t>Pooling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No built-in pooling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Uses Mean/Max/CLS pooling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729258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b="1"/>
                        <a:t>Comparison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Requires extra steps for similarity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Direct cosine similarity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2637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b="1"/>
                        <a:t>Efficiency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Slow for retrieval tasks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Fast for large-scale comparisons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42945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b="1"/>
                        <a:t>Use Case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Language modeling, NER, QA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Search, clustering, similarity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7430810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692A0710-E39D-4EFA-B1A5-990FDFCB8277}"/>
              </a:ext>
            </a:extLst>
          </p:cNvPr>
          <p:cNvSpPr txBox="1"/>
          <p:nvPr/>
        </p:nvSpPr>
        <p:spPr>
          <a:xfrm>
            <a:off x="838200" y="4892992"/>
            <a:ext cx="1051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Both architectures understand context.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Transformer – context of individual words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Sentence transformer – comprehend the relationship between words.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dirty="0"/>
              <a:t>e.g., I went to the bank on a weekend </a:t>
            </a:r>
            <a:r>
              <a:rPr lang="en-IN" u="sng" dirty="0"/>
              <a:t>to deposit money (example of self attention)</a:t>
            </a:r>
          </a:p>
        </p:txBody>
      </p:sp>
    </p:spTree>
    <p:extLst>
      <p:ext uri="{BB962C8B-B14F-4D97-AF65-F5344CB8AC3E}">
        <p14:creationId xmlns:p14="http://schemas.microsoft.com/office/powerpoint/2010/main" val="1884758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8982E-9871-B86C-CFB2-C4851E052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Metrics</a:t>
            </a:r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69DFC46A-FE72-A6CD-9884-3D57E574DD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6778183"/>
              </p:ext>
            </p:extLst>
          </p:nvPr>
        </p:nvGraphicFramePr>
        <p:xfrm>
          <a:off x="838200" y="1690688"/>
          <a:ext cx="10515600" cy="2834640"/>
        </p:xfrm>
        <a:graphic>
          <a:graphicData uri="http://schemas.openxmlformats.org/drawingml/2006/table">
            <a:tbl>
              <a:tblPr/>
              <a:tblGrid>
                <a:gridCol w="3505200">
                  <a:extLst>
                    <a:ext uri="{9D8B030D-6E8A-4147-A177-3AD203B41FA5}">
                      <a16:colId xmlns:a16="http://schemas.microsoft.com/office/drawing/2014/main" val="3066826428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737126549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674117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Metric</a:t>
                      </a:r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Works Best For</a:t>
                      </a:r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Cons</a:t>
                      </a:r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8733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b="1" dirty="0"/>
                        <a:t>Cosine Similarity</a:t>
                      </a:r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NLP, embeddings, search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Needs normalized vectors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339682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b="1"/>
                        <a:t>Euclidean Distance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Clustering, similarity detection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Affected by magnitude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265142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b="1"/>
                        <a:t>Manhattan Distance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Sparse data, feature selection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Less effective for dense embeddings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173358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b="1"/>
                        <a:t>Jaccard Similarity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Keyword matching, sparse text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Not useful for dense vectors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669105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b="1"/>
                        <a:t>Dot Product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Neural search, ANN retrieval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Scale-dependent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2222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b="1"/>
                        <a:t>Mahalanobis Distance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Correlated high-dimensional data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Computationally expensive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8039643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FAC069D7-4F7B-E38F-DCAF-98D19802FCC5}"/>
              </a:ext>
            </a:extLst>
          </p:cNvPr>
          <p:cNvSpPr txBox="1"/>
          <p:nvPr/>
        </p:nvSpPr>
        <p:spPr>
          <a:xfrm>
            <a:off x="838200" y="4525328"/>
            <a:ext cx="105156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b="1" dirty="0"/>
          </a:p>
          <a:p>
            <a:r>
              <a:rPr lang="en-IN" b="1" dirty="0"/>
              <a:t>What Should You Use for Sentence Transformers?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For similarity search? → Cosine Similarity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For clustering? → Euclidean Distance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For retrieval (FAISS – Facebook AI Similarity Search)? → Dot Product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For text keyword matching? → Jaccard Similarity</a:t>
            </a:r>
          </a:p>
        </p:txBody>
      </p:sp>
    </p:spTree>
    <p:extLst>
      <p:ext uri="{BB962C8B-B14F-4D97-AF65-F5344CB8AC3E}">
        <p14:creationId xmlns:p14="http://schemas.microsoft.com/office/powerpoint/2010/main" val="26014208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969BB-3CE3-B7CB-EEE4-EEE2A1410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Models &amp; Dimension </a:t>
            </a:r>
            <a:r>
              <a:rPr lang="en-IN" sz="2200" i="1" dirty="0"/>
              <a:t>(show example_1)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C7586F8-DC7D-B986-340B-190066BB3B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4242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sz="2200" dirty="0"/>
              <a:t>Dimensions capture semantic aspects </a:t>
            </a:r>
            <a:r>
              <a:rPr lang="en-US" sz="2200" i="1" u="sng" dirty="0"/>
              <a:t>PCA, t-SNE, and attention visualization.</a:t>
            </a:r>
            <a:endParaRPr lang="en-IN" sz="2200" i="1" u="sng" dirty="0"/>
          </a:p>
        </p:txBody>
      </p:sp>
      <p:graphicFrame>
        <p:nvGraphicFramePr>
          <p:cNvPr id="63" name="Table 62">
            <a:extLst>
              <a:ext uri="{FF2B5EF4-FFF2-40B4-BE49-F238E27FC236}">
                <a16:creationId xmlns:a16="http://schemas.microsoft.com/office/drawing/2014/main" id="{ADECF3E6-4955-8B3E-964E-51C45547D6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9939864"/>
              </p:ext>
            </p:extLst>
          </p:nvPr>
        </p:nvGraphicFramePr>
        <p:xfrm>
          <a:off x="854242" y="2614090"/>
          <a:ext cx="10515600" cy="3593353"/>
        </p:xfrm>
        <a:graphic>
          <a:graphicData uri="http://schemas.openxmlformats.org/drawingml/2006/table">
            <a:tbl>
              <a:tblPr/>
              <a:tblGrid>
                <a:gridCol w="7245504">
                  <a:extLst>
                    <a:ext uri="{9D8B030D-6E8A-4147-A177-3AD203B41FA5}">
                      <a16:colId xmlns:a16="http://schemas.microsoft.com/office/drawing/2014/main" val="691299502"/>
                    </a:ext>
                  </a:extLst>
                </a:gridCol>
                <a:gridCol w="3270096">
                  <a:extLst>
                    <a:ext uri="{9D8B030D-6E8A-4147-A177-3AD203B41FA5}">
                      <a16:colId xmlns:a16="http://schemas.microsoft.com/office/drawing/2014/main" val="2881302605"/>
                    </a:ext>
                  </a:extLst>
                </a:gridCol>
              </a:tblGrid>
              <a:tr h="294213"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/>
                        <a:t>Model Name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/>
                        <a:t>Embedding Dimension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705998"/>
                  </a:ext>
                </a:extLst>
              </a:tr>
              <a:tr h="294213">
                <a:tc>
                  <a:txBody>
                    <a:bodyPr/>
                    <a:lstStyle/>
                    <a:p>
                      <a:pPr algn="ctr"/>
                      <a:r>
                        <a:rPr lang="en-IN" sz="1400" b="0" i="1" u="sng" dirty="0"/>
                        <a:t>all-MiniLM-L6-v2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i="1" u="sng" dirty="0"/>
                        <a:t>384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103228"/>
                  </a:ext>
                </a:extLst>
              </a:tr>
              <a:tr h="294213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all-MiniLM-L12-v2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384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7623361"/>
                  </a:ext>
                </a:extLst>
              </a:tr>
              <a:tr h="294213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paraphrase-MiniLM-L6-v2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384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9052793"/>
                  </a:ext>
                </a:extLst>
              </a:tr>
              <a:tr h="294213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multi-qa-MiniLM-L6-cos-v1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384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5355996"/>
                  </a:ext>
                </a:extLst>
              </a:tr>
              <a:tr h="294213">
                <a:tc>
                  <a:txBody>
                    <a:bodyPr/>
                    <a:lstStyle/>
                    <a:p>
                      <a:pPr algn="ctr"/>
                      <a:r>
                        <a:rPr lang="en-IN" sz="1400" i="1" u="sng" dirty="0"/>
                        <a:t>all-mpnet-base-v2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i="1" u="sng" dirty="0"/>
                        <a:t>768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6425336"/>
                  </a:ext>
                </a:extLst>
              </a:tr>
              <a:tr h="294213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paraphrase-mpnet-base-v2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768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6414658"/>
                  </a:ext>
                </a:extLst>
              </a:tr>
              <a:tr h="294213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sentence-t5-base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768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4586477"/>
                  </a:ext>
                </a:extLst>
              </a:tr>
              <a:tr h="294213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sentence-t5-large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1024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2281196"/>
                  </a:ext>
                </a:extLst>
              </a:tr>
              <a:tr h="294213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err="1"/>
                        <a:t>bert</a:t>
                      </a:r>
                      <a:r>
                        <a:rPr lang="en-IN" sz="1400" dirty="0"/>
                        <a:t>-base-</a:t>
                      </a:r>
                      <a:r>
                        <a:rPr lang="en-IN" sz="1400" dirty="0" err="1"/>
                        <a:t>nli</a:t>
                      </a:r>
                      <a:r>
                        <a:rPr lang="en-IN" sz="1400" dirty="0"/>
                        <a:t>-mean-tokens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768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6281033"/>
                  </a:ext>
                </a:extLst>
              </a:tr>
              <a:tr h="514873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err="1"/>
                        <a:t>roberta</a:t>
                      </a:r>
                      <a:r>
                        <a:rPr lang="en-IN" sz="1400" dirty="0"/>
                        <a:t>-base-</a:t>
                      </a:r>
                      <a:r>
                        <a:rPr lang="en-IN" sz="1400" dirty="0" err="1"/>
                        <a:t>nli</a:t>
                      </a:r>
                      <a:r>
                        <a:rPr lang="en-IN" sz="1400" dirty="0"/>
                        <a:t>-</a:t>
                      </a:r>
                      <a:r>
                        <a:rPr lang="en-IN" sz="1400" dirty="0" err="1"/>
                        <a:t>stsb</a:t>
                      </a:r>
                      <a:r>
                        <a:rPr lang="en-IN" sz="1400" dirty="0"/>
                        <a:t>-mean-tokens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768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48406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98191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426</TotalTime>
  <Words>940</Words>
  <Application>Microsoft Office PowerPoint</Application>
  <PresentationFormat>Widescreen</PresentationFormat>
  <Paragraphs>154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Aptos</vt:lpstr>
      <vt:lpstr>Aptos Display</vt:lpstr>
      <vt:lpstr>Arial</vt:lpstr>
      <vt:lpstr>Office Theme</vt:lpstr>
      <vt:lpstr>Knowledge Sharing Session 14th March 2025 – 11:00 to 11:30 am  SENTENCE TRANSFORMERS</vt:lpstr>
      <vt:lpstr>Self-Introduction</vt:lpstr>
      <vt:lpstr>History</vt:lpstr>
      <vt:lpstr>Transformer </vt:lpstr>
      <vt:lpstr>Architecture</vt:lpstr>
      <vt:lpstr>Sentence Transformer</vt:lpstr>
      <vt:lpstr>Difference (Transformer vs S-Transformer)</vt:lpstr>
      <vt:lpstr>Metrics</vt:lpstr>
      <vt:lpstr>Models &amp; Dimension (show example_1)</vt:lpstr>
      <vt:lpstr>Architecture Differences</vt:lpstr>
      <vt:lpstr>Applications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Varun Athithiya S</dc:creator>
  <cp:lastModifiedBy>Varun Athithiya S</cp:lastModifiedBy>
  <cp:revision>133</cp:revision>
  <dcterms:created xsi:type="dcterms:W3CDTF">2025-03-13T09:30:49Z</dcterms:created>
  <dcterms:modified xsi:type="dcterms:W3CDTF">2025-03-14T06:07:45Z</dcterms:modified>
</cp:coreProperties>
</file>