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1" r:id="rId3"/>
    <p:sldId id="276" r:id="rId4"/>
    <p:sldId id="277" r:id="rId5"/>
    <p:sldId id="279" r:id="rId6"/>
    <p:sldId id="265" r:id="rId7"/>
    <p:sldId id="266" r:id="rId8"/>
    <p:sldId id="267" r:id="rId9"/>
    <p:sldId id="268" r:id="rId10"/>
    <p:sldId id="269" r:id="rId11"/>
    <p:sldId id="270" r:id="rId12"/>
    <p:sldId id="271" r:id="rId13"/>
    <p:sldId id="274" r:id="rId14"/>
    <p:sldId id="278"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36B22-EF99-47FE-AC6E-A533D69C4283}" v="74" dt="2022-12-13T23:33:36.5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40" autoAdjust="0"/>
    <p:restoredTop sz="94660"/>
  </p:normalViewPr>
  <p:slideViewPr>
    <p:cSldViewPr snapToGrid="0">
      <p:cViewPr varScale="1">
        <p:scale>
          <a:sx n="76" d="100"/>
          <a:sy n="76" d="100"/>
        </p:scale>
        <p:origin x="8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1690A-7799-4346-BB5D-9744F131359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3B67D94-6876-4A07-9139-E0E88454459C}">
      <dgm:prSet/>
      <dgm:spPr/>
      <dgm:t>
        <a:bodyPr/>
        <a:lstStyle/>
        <a:p>
          <a:r>
            <a:rPr lang="en-US" dirty="0"/>
            <a:t>Maryland's dominant weather under crashes is rain followed by cloudy weather</a:t>
          </a:r>
        </a:p>
      </dgm:t>
    </dgm:pt>
    <dgm:pt modelId="{3333F879-F1F9-4DA2-B3F2-4B37D7017667}" type="parTrans" cxnId="{E8814A63-46FC-42CF-83F1-1FBCB6604454}">
      <dgm:prSet/>
      <dgm:spPr/>
      <dgm:t>
        <a:bodyPr/>
        <a:lstStyle/>
        <a:p>
          <a:endParaRPr lang="en-US"/>
        </a:p>
      </dgm:t>
    </dgm:pt>
    <dgm:pt modelId="{9A5D4401-8760-4822-AE59-A8771855E2C1}" type="sibTrans" cxnId="{E8814A63-46FC-42CF-83F1-1FBCB6604454}">
      <dgm:prSet/>
      <dgm:spPr/>
      <dgm:t>
        <a:bodyPr/>
        <a:lstStyle/>
        <a:p>
          <a:endParaRPr lang="en-US"/>
        </a:p>
      </dgm:t>
    </dgm:pt>
    <dgm:pt modelId="{5A5CB74A-C7A9-47FB-A1D0-1252CE016C3A}">
      <dgm:prSet/>
      <dgm:spPr/>
      <dgm:t>
        <a:bodyPr/>
        <a:lstStyle/>
        <a:p>
          <a:r>
            <a:rPr lang="en-US" dirty="0"/>
            <a:t>A</a:t>
          </a:r>
          <a:r>
            <a:rPr lang="en-US" baseline="0" dirty="0"/>
            <a:t> drop in number of crashes in 2020-21 due to the pandemic</a:t>
          </a:r>
          <a:endParaRPr lang="en-US" dirty="0"/>
        </a:p>
      </dgm:t>
    </dgm:pt>
    <dgm:pt modelId="{EDDA082C-C2D8-42D1-971F-FEC0FA7984E5}" type="parTrans" cxnId="{1DA60B87-0FF8-4125-83CE-DD6316BA73F4}">
      <dgm:prSet/>
      <dgm:spPr/>
      <dgm:t>
        <a:bodyPr/>
        <a:lstStyle/>
        <a:p>
          <a:endParaRPr lang="en-US"/>
        </a:p>
      </dgm:t>
    </dgm:pt>
    <dgm:pt modelId="{17E80030-E9CC-4D8D-BA7B-CE38A8A2EE5F}" type="sibTrans" cxnId="{1DA60B87-0FF8-4125-83CE-DD6316BA73F4}">
      <dgm:prSet/>
      <dgm:spPr/>
      <dgm:t>
        <a:bodyPr/>
        <a:lstStyle/>
        <a:p>
          <a:endParaRPr lang="en-US"/>
        </a:p>
      </dgm:t>
    </dgm:pt>
    <dgm:pt modelId="{5DACE2B0-38A0-4134-BA79-8AD133E3E16A}">
      <dgm:prSet/>
      <dgm:spPr/>
      <dgm:t>
        <a:bodyPr/>
        <a:lstStyle/>
        <a:p>
          <a:r>
            <a:rPr lang="en-US" dirty="0"/>
            <a:t>Baltimore County has the most number of crashes followed by Prince George </a:t>
          </a:r>
        </a:p>
      </dgm:t>
    </dgm:pt>
    <dgm:pt modelId="{7D4206AA-CBBD-4997-BBEC-C01F98091D74}" type="parTrans" cxnId="{7C46C77D-48FB-43D6-92E5-25E3B6EDC532}">
      <dgm:prSet/>
      <dgm:spPr/>
      <dgm:t>
        <a:bodyPr/>
        <a:lstStyle/>
        <a:p>
          <a:endParaRPr lang="en-US"/>
        </a:p>
      </dgm:t>
    </dgm:pt>
    <dgm:pt modelId="{8E1218EA-9ADB-4131-883B-D832D2C49667}" type="sibTrans" cxnId="{7C46C77D-48FB-43D6-92E5-25E3B6EDC532}">
      <dgm:prSet/>
      <dgm:spPr/>
      <dgm:t>
        <a:bodyPr/>
        <a:lstStyle/>
        <a:p>
          <a:endParaRPr lang="en-US"/>
        </a:p>
      </dgm:t>
    </dgm:pt>
    <dgm:pt modelId="{83DF1CF0-8AFA-482D-B8DD-55F7815E7E93}">
      <dgm:prSet/>
      <dgm:spPr/>
      <dgm:t>
        <a:bodyPr/>
        <a:lstStyle/>
        <a:p>
          <a:r>
            <a:rPr lang="en-US" dirty="0"/>
            <a:t>Possible influence from summer break in Q3. </a:t>
          </a:r>
        </a:p>
      </dgm:t>
    </dgm:pt>
    <dgm:pt modelId="{5A4F5AE1-2A1C-4EFF-9BB8-B3385D5906CE}" type="parTrans" cxnId="{A9763813-9335-4C9A-93EC-9EA249620308}">
      <dgm:prSet/>
      <dgm:spPr/>
      <dgm:t>
        <a:bodyPr/>
        <a:lstStyle/>
        <a:p>
          <a:endParaRPr lang="en-US"/>
        </a:p>
      </dgm:t>
    </dgm:pt>
    <dgm:pt modelId="{DD2B82BB-4D58-45F7-812D-CD46361F2247}" type="sibTrans" cxnId="{A9763813-9335-4C9A-93EC-9EA249620308}">
      <dgm:prSet/>
      <dgm:spPr/>
      <dgm:t>
        <a:bodyPr/>
        <a:lstStyle/>
        <a:p>
          <a:endParaRPr lang="en-US"/>
        </a:p>
      </dgm:t>
    </dgm:pt>
    <dgm:pt modelId="{A9611431-64A0-46D7-A317-CD377998FFF9}">
      <dgm:prSet/>
      <dgm:spPr/>
      <dgm:t>
        <a:bodyPr/>
        <a:lstStyle/>
        <a:p>
          <a:r>
            <a:rPr lang="en-US" dirty="0"/>
            <a:t>Most of the crashes resulted in Property damage, while fatal crashes were low.</a:t>
          </a:r>
        </a:p>
      </dgm:t>
    </dgm:pt>
    <dgm:pt modelId="{2F90A73C-F208-4605-9842-314770B0AD6F}" type="parTrans" cxnId="{91D1ED2F-01C9-4EF4-B466-B54DA16612B5}">
      <dgm:prSet/>
      <dgm:spPr/>
      <dgm:t>
        <a:bodyPr/>
        <a:lstStyle/>
        <a:p>
          <a:endParaRPr lang="en-US"/>
        </a:p>
      </dgm:t>
    </dgm:pt>
    <dgm:pt modelId="{331514F2-CA0A-434A-B607-D792F55416C1}" type="sibTrans" cxnId="{91D1ED2F-01C9-4EF4-B466-B54DA16612B5}">
      <dgm:prSet/>
      <dgm:spPr/>
      <dgm:t>
        <a:bodyPr/>
        <a:lstStyle/>
        <a:p>
          <a:endParaRPr lang="en-US"/>
        </a:p>
      </dgm:t>
    </dgm:pt>
    <dgm:pt modelId="{3897A913-795B-4846-AD83-B7CC63AE81CC}">
      <dgm:prSet/>
      <dgm:spPr/>
      <dgm:t>
        <a:bodyPr/>
        <a:lstStyle/>
        <a:p>
          <a:r>
            <a:rPr lang="en-US" dirty="0"/>
            <a:t>Large number of crashes took place during daylight.</a:t>
          </a:r>
        </a:p>
      </dgm:t>
    </dgm:pt>
    <dgm:pt modelId="{C925D131-8DE6-4414-B59A-3929A1307068}" type="parTrans" cxnId="{6FD52561-E92F-4DDA-BBD4-6A99077A9700}">
      <dgm:prSet/>
      <dgm:spPr/>
      <dgm:t>
        <a:bodyPr/>
        <a:lstStyle/>
        <a:p>
          <a:endParaRPr lang="en-US"/>
        </a:p>
      </dgm:t>
    </dgm:pt>
    <dgm:pt modelId="{E23EFAF5-6EA1-4F2E-87A4-FC2B63315105}" type="sibTrans" cxnId="{6FD52561-E92F-4DDA-BBD4-6A99077A9700}">
      <dgm:prSet/>
      <dgm:spPr/>
      <dgm:t>
        <a:bodyPr/>
        <a:lstStyle/>
        <a:p>
          <a:endParaRPr lang="en-US"/>
        </a:p>
      </dgm:t>
    </dgm:pt>
    <dgm:pt modelId="{54816423-CEEE-4CAE-97C0-E83E4128EA66}" type="pres">
      <dgm:prSet presAssocID="{B021690A-7799-4346-BB5D-9744F131359D}" presName="diagram" presStyleCnt="0">
        <dgm:presLayoutVars>
          <dgm:dir/>
          <dgm:resizeHandles val="exact"/>
        </dgm:presLayoutVars>
      </dgm:prSet>
      <dgm:spPr/>
    </dgm:pt>
    <dgm:pt modelId="{F2613DCA-EECE-407A-A59A-B591183784FC}" type="pres">
      <dgm:prSet presAssocID="{D3B67D94-6876-4A07-9139-E0E88454459C}" presName="node" presStyleLbl="node1" presStyleIdx="0" presStyleCnt="6">
        <dgm:presLayoutVars>
          <dgm:bulletEnabled val="1"/>
        </dgm:presLayoutVars>
      </dgm:prSet>
      <dgm:spPr/>
    </dgm:pt>
    <dgm:pt modelId="{61E46306-9CB8-4A85-AA7D-7C2E68DFE4BB}" type="pres">
      <dgm:prSet presAssocID="{9A5D4401-8760-4822-AE59-A8771855E2C1}" presName="sibTrans" presStyleCnt="0"/>
      <dgm:spPr/>
    </dgm:pt>
    <dgm:pt modelId="{E2324C34-2014-4304-B5E6-3A1EDE6514C2}" type="pres">
      <dgm:prSet presAssocID="{5A5CB74A-C7A9-47FB-A1D0-1252CE016C3A}" presName="node" presStyleLbl="node1" presStyleIdx="1" presStyleCnt="6">
        <dgm:presLayoutVars>
          <dgm:bulletEnabled val="1"/>
        </dgm:presLayoutVars>
      </dgm:prSet>
      <dgm:spPr/>
    </dgm:pt>
    <dgm:pt modelId="{0D707876-2FA2-46C6-8A03-088C0617894A}" type="pres">
      <dgm:prSet presAssocID="{17E80030-E9CC-4D8D-BA7B-CE38A8A2EE5F}" presName="sibTrans" presStyleCnt="0"/>
      <dgm:spPr/>
    </dgm:pt>
    <dgm:pt modelId="{53FB92B7-013A-4980-8B3F-BD6CC19B740A}" type="pres">
      <dgm:prSet presAssocID="{5DACE2B0-38A0-4134-BA79-8AD133E3E16A}" presName="node" presStyleLbl="node1" presStyleIdx="2" presStyleCnt="6">
        <dgm:presLayoutVars>
          <dgm:bulletEnabled val="1"/>
        </dgm:presLayoutVars>
      </dgm:prSet>
      <dgm:spPr/>
    </dgm:pt>
    <dgm:pt modelId="{BC8947D1-AF75-400C-88CF-B5BF6BD79505}" type="pres">
      <dgm:prSet presAssocID="{8E1218EA-9ADB-4131-883B-D832D2C49667}" presName="sibTrans" presStyleCnt="0"/>
      <dgm:spPr/>
    </dgm:pt>
    <dgm:pt modelId="{CD1D4A03-ED66-425D-BE5B-9E5C90F57BE3}" type="pres">
      <dgm:prSet presAssocID="{83DF1CF0-8AFA-482D-B8DD-55F7815E7E93}" presName="node" presStyleLbl="node1" presStyleIdx="3" presStyleCnt="6">
        <dgm:presLayoutVars>
          <dgm:bulletEnabled val="1"/>
        </dgm:presLayoutVars>
      </dgm:prSet>
      <dgm:spPr/>
    </dgm:pt>
    <dgm:pt modelId="{F94B32E2-59BC-41F9-8EB8-4F1DA06DF096}" type="pres">
      <dgm:prSet presAssocID="{DD2B82BB-4D58-45F7-812D-CD46361F2247}" presName="sibTrans" presStyleCnt="0"/>
      <dgm:spPr/>
    </dgm:pt>
    <dgm:pt modelId="{F37053AC-CEEC-4A62-A07A-EE48788B3178}" type="pres">
      <dgm:prSet presAssocID="{A9611431-64A0-46D7-A317-CD377998FFF9}" presName="node" presStyleLbl="node1" presStyleIdx="4" presStyleCnt="6">
        <dgm:presLayoutVars>
          <dgm:bulletEnabled val="1"/>
        </dgm:presLayoutVars>
      </dgm:prSet>
      <dgm:spPr/>
    </dgm:pt>
    <dgm:pt modelId="{9762EB8A-7CEF-49CD-83A7-6914E8ED84A6}" type="pres">
      <dgm:prSet presAssocID="{331514F2-CA0A-434A-B607-D792F55416C1}" presName="sibTrans" presStyleCnt="0"/>
      <dgm:spPr/>
    </dgm:pt>
    <dgm:pt modelId="{BA475CE3-AC75-4C9F-8B9B-6B554433AB04}" type="pres">
      <dgm:prSet presAssocID="{3897A913-795B-4846-AD83-B7CC63AE81CC}" presName="node" presStyleLbl="node1" presStyleIdx="5" presStyleCnt="6">
        <dgm:presLayoutVars>
          <dgm:bulletEnabled val="1"/>
        </dgm:presLayoutVars>
      </dgm:prSet>
      <dgm:spPr/>
    </dgm:pt>
  </dgm:ptLst>
  <dgm:cxnLst>
    <dgm:cxn modelId="{A9763813-9335-4C9A-93EC-9EA249620308}" srcId="{B021690A-7799-4346-BB5D-9744F131359D}" destId="{83DF1CF0-8AFA-482D-B8DD-55F7815E7E93}" srcOrd="3" destOrd="0" parTransId="{5A4F5AE1-2A1C-4EFF-9BB8-B3385D5906CE}" sibTransId="{DD2B82BB-4D58-45F7-812D-CD46361F2247}"/>
    <dgm:cxn modelId="{981F551B-D26D-4E96-932E-557FE9C8D0BA}" type="presOf" srcId="{3897A913-795B-4846-AD83-B7CC63AE81CC}" destId="{BA475CE3-AC75-4C9F-8B9B-6B554433AB04}" srcOrd="0" destOrd="0" presId="urn:microsoft.com/office/officeart/2005/8/layout/default"/>
    <dgm:cxn modelId="{EFDF921F-E61B-4DA3-9AF7-2C9D336776A8}" type="presOf" srcId="{5DACE2B0-38A0-4134-BA79-8AD133E3E16A}" destId="{53FB92B7-013A-4980-8B3F-BD6CC19B740A}" srcOrd="0" destOrd="0" presId="urn:microsoft.com/office/officeart/2005/8/layout/default"/>
    <dgm:cxn modelId="{91D1ED2F-01C9-4EF4-B466-B54DA16612B5}" srcId="{B021690A-7799-4346-BB5D-9744F131359D}" destId="{A9611431-64A0-46D7-A317-CD377998FFF9}" srcOrd="4" destOrd="0" parTransId="{2F90A73C-F208-4605-9842-314770B0AD6F}" sibTransId="{331514F2-CA0A-434A-B607-D792F55416C1}"/>
    <dgm:cxn modelId="{6FD52561-E92F-4DDA-BBD4-6A99077A9700}" srcId="{B021690A-7799-4346-BB5D-9744F131359D}" destId="{3897A913-795B-4846-AD83-B7CC63AE81CC}" srcOrd="5" destOrd="0" parTransId="{C925D131-8DE6-4414-B59A-3929A1307068}" sibTransId="{E23EFAF5-6EA1-4F2E-87A4-FC2B63315105}"/>
    <dgm:cxn modelId="{E8814A63-46FC-42CF-83F1-1FBCB6604454}" srcId="{B021690A-7799-4346-BB5D-9744F131359D}" destId="{D3B67D94-6876-4A07-9139-E0E88454459C}" srcOrd="0" destOrd="0" parTransId="{3333F879-F1F9-4DA2-B3F2-4B37D7017667}" sibTransId="{9A5D4401-8760-4822-AE59-A8771855E2C1}"/>
    <dgm:cxn modelId="{7C46C77D-48FB-43D6-92E5-25E3B6EDC532}" srcId="{B021690A-7799-4346-BB5D-9744F131359D}" destId="{5DACE2B0-38A0-4134-BA79-8AD133E3E16A}" srcOrd="2" destOrd="0" parTransId="{7D4206AA-CBBD-4997-BBEC-C01F98091D74}" sibTransId="{8E1218EA-9ADB-4131-883B-D832D2C49667}"/>
    <dgm:cxn modelId="{1DA60B87-0FF8-4125-83CE-DD6316BA73F4}" srcId="{B021690A-7799-4346-BB5D-9744F131359D}" destId="{5A5CB74A-C7A9-47FB-A1D0-1252CE016C3A}" srcOrd="1" destOrd="0" parTransId="{EDDA082C-C2D8-42D1-971F-FEC0FA7984E5}" sibTransId="{17E80030-E9CC-4D8D-BA7B-CE38A8A2EE5F}"/>
    <dgm:cxn modelId="{280D0691-0FE7-44F4-A76D-B6B4749729FE}" type="presOf" srcId="{A9611431-64A0-46D7-A317-CD377998FFF9}" destId="{F37053AC-CEEC-4A62-A07A-EE48788B3178}" srcOrd="0" destOrd="0" presId="urn:microsoft.com/office/officeart/2005/8/layout/default"/>
    <dgm:cxn modelId="{AAFDFBC1-4D97-40E0-A654-16EDE198B429}" type="presOf" srcId="{5A5CB74A-C7A9-47FB-A1D0-1252CE016C3A}" destId="{E2324C34-2014-4304-B5E6-3A1EDE6514C2}" srcOrd="0" destOrd="0" presId="urn:microsoft.com/office/officeart/2005/8/layout/default"/>
    <dgm:cxn modelId="{12323BE0-E9ED-4B22-9555-438BB2C8AE19}" type="presOf" srcId="{D3B67D94-6876-4A07-9139-E0E88454459C}" destId="{F2613DCA-EECE-407A-A59A-B591183784FC}" srcOrd="0" destOrd="0" presId="urn:microsoft.com/office/officeart/2005/8/layout/default"/>
    <dgm:cxn modelId="{D48C7EE1-F50F-489C-8BBC-978392D548D9}" type="presOf" srcId="{B021690A-7799-4346-BB5D-9744F131359D}" destId="{54816423-CEEE-4CAE-97C0-E83E4128EA66}" srcOrd="0" destOrd="0" presId="urn:microsoft.com/office/officeart/2005/8/layout/default"/>
    <dgm:cxn modelId="{F18386E3-46BA-4B27-84E1-25763527C5B2}" type="presOf" srcId="{83DF1CF0-8AFA-482D-B8DD-55F7815E7E93}" destId="{CD1D4A03-ED66-425D-BE5B-9E5C90F57BE3}" srcOrd="0" destOrd="0" presId="urn:microsoft.com/office/officeart/2005/8/layout/default"/>
    <dgm:cxn modelId="{454E5C2F-2A4C-4C39-BB5D-51D9730B3F17}" type="presParOf" srcId="{54816423-CEEE-4CAE-97C0-E83E4128EA66}" destId="{F2613DCA-EECE-407A-A59A-B591183784FC}" srcOrd="0" destOrd="0" presId="urn:microsoft.com/office/officeart/2005/8/layout/default"/>
    <dgm:cxn modelId="{B9ED6310-8DB6-4E78-8B64-FE625958D0DD}" type="presParOf" srcId="{54816423-CEEE-4CAE-97C0-E83E4128EA66}" destId="{61E46306-9CB8-4A85-AA7D-7C2E68DFE4BB}" srcOrd="1" destOrd="0" presId="urn:microsoft.com/office/officeart/2005/8/layout/default"/>
    <dgm:cxn modelId="{3B379068-C1A1-40C8-876C-A2C9F687C458}" type="presParOf" srcId="{54816423-CEEE-4CAE-97C0-E83E4128EA66}" destId="{E2324C34-2014-4304-B5E6-3A1EDE6514C2}" srcOrd="2" destOrd="0" presId="urn:microsoft.com/office/officeart/2005/8/layout/default"/>
    <dgm:cxn modelId="{4CB3C3D6-3889-4703-A3DC-77BFC65DBC21}" type="presParOf" srcId="{54816423-CEEE-4CAE-97C0-E83E4128EA66}" destId="{0D707876-2FA2-46C6-8A03-088C0617894A}" srcOrd="3" destOrd="0" presId="urn:microsoft.com/office/officeart/2005/8/layout/default"/>
    <dgm:cxn modelId="{B5F50DD1-CA35-4FBD-80E5-CD8A2BA83CE2}" type="presParOf" srcId="{54816423-CEEE-4CAE-97C0-E83E4128EA66}" destId="{53FB92B7-013A-4980-8B3F-BD6CC19B740A}" srcOrd="4" destOrd="0" presId="urn:microsoft.com/office/officeart/2005/8/layout/default"/>
    <dgm:cxn modelId="{8A010402-7D3F-4C80-A98F-2150FBFF29AB}" type="presParOf" srcId="{54816423-CEEE-4CAE-97C0-E83E4128EA66}" destId="{BC8947D1-AF75-400C-88CF-B5BF6BD79505}" srcOrd="5" destOrd="0" presId="urn:microsoft.com/office/officeart/2005/8/layout/default"/>
    <dgm:cxn modelId="{EE39A8FD-C227-4694-8571-D207BC5A4A08}" type="presParOf" srcId="{54816423-CEEE-4CAE-97C0-E83E4128EA66}" destId="{CD1D4A03-ED66-425D-BE5B-9E5C90F57BE3}" srcOrd="6" destOrd="0" presId="urn:microsoft.com/office/officeart/2005/8/layout/default"/>
    <dgm:cxn modelId="{D2D88A37-44AF-475E-8C4D-E0F0756C5842}" type="presParOf" srcId="{54816423-CEEE-4CAE-97C0-E83E4128EA66}" destId="{F94B32E2-59BC-41F9-8EB8-4F1DA06DF096}" srcOrd="7" destOrd="0" presId="urn:microsoft.com/office/officeart/2005/8/layout/default"/>
    <dgm:cxn modelId="{22127515-573B-4A13-ADC5-ADE75BB212F1}" type="presParOf" srcId="{54816423-CEEE-4CAE-97C0-E83E4128EA66}" destId="{F37053AC-CEEC-4A62-A07A-EE48788B3178}" srcOrd="8" destOrd="0" presId="urn:microsoft.com/office/officeart/2005/8/layout/default"/>
    <dgm:cxn modelId="{39630090-996F-48BD-A767-46A3D0C0981B}" type="presParOf" srcId="{54816423-CEEE-4CAE-97C0-E83E4128EA66}" destId="{9762EB8A-7CEF-49CD-83A7-6914E8ED84A6}" srcOrd="9" destOrd="0" presId="urn:microsoft.com/office/officeart/2005/8/layout/default"/>
    <dgm:cxn modelId="{76F6F486-57DC-49FD-9EAE-73CA8B34AE96}" type="presParOf" srcId="{54816423-CEEE-4CAE-97C0-E83E4128EA66}" destId="{BA475CE3-AC75-4C9F-8B9B-6B554433AB04}"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971470-FA47-40A0-8703-4F3FDC2145E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BED767D-0B38-4A58-AD54-3303EE7CB78E}">
      <dgm:prSet/>
      <dgm:spPr/>
      <dgm:t>
        <a:bodyPr/>
        <a:lstStyle/>
        <a:p>
          <a:r>
            <a:rPr lang="en-US" dirty="0"/>
            <a:t>We can explore if the accidents are dependent on other attributes such as gender, type of the vehicle and proficiency level of the driver etc.. </a:t>
          </a:r>
        </a:p>
      </dgm:t>
    </dgm:pt>
    <dgm:pt modelId="{A8ECBA4B-C97C-4333-8D40-549DF2CF8A50}" type="parTrans" cxnId="{F07B214A-F124-425E-8525-420836E279CD}">
      <dgm:prSet/>
      <dgm:spPr/>
      <dgm:t>
        <a:bodyPr/>
        <a:lstStyle/>
        <a:p>
          <a:endParaRPr lang="en-US"/>
        </a:p>
      </dgm:t>
    </dgm:pt>
    <dgm:pt modelId="{BBA4B641-9E25-4646-A3CB-ADF5E3C882F6}" type="sibTrans" cxnId="{F07B214A-F124-425E-8525-420836E279CD}">
      <dgm:prSet/>
      <dgm:spPr/>
      <dgm:t>
        <a:bodyPr/>
        <a:lstStyle/>
        <a:p>
          <a:endParaRPr lang="en-US"/>
        </a:p>
      </dgm:t>
    </dgm:pt>
    <dgm:pt modelId="{A388B8ED-BDC6-491D-8933-20E3F45D2732}">
      <dgm:prSet/>
      <dgm:spPr/>
      <dgm:t>
        <a:bodyPr/>
        <a:lstStyle/>
        <a:p>
          <a:r>
            <a:rPr lang="en-US"/>
            <a:t>From the data the most intriguing observation we found out was most crashes are occurring at the Non-Intersection junctions when compared to the Intersection junctions.</a:t>
          </a:r>
        </a:p>
      </dgm:t>
    </dgm:pt>
    <dgm:pt modelId="{1A2BDDEB-9A97-4D0B-BE8F-68A4ACF49267}" type="parTrans" cxnId="{B4E7E3E4-4869-4AB2-850D-847B43ADB9BD}">
      <dgm:prSet/>
      <dgm:spPr/>
      <dgm:t>
        <a:bodyPr/>
        <a:lstStyle/>
        <a:p>
          <a:endParaRPr lang="en-US"/>
        </a:p>
      </dgm:t>
    </dgm:pt>
    <dgm:pt modelId="{ED13AB9C-22C3-4A9D-8A3A-7B1F6D2D98AF}" type="sibTrans" cxnId="{B4E7E3E4-4869-4AB2-850D-847B43ADB9BD}">
      <dgm:prSet/>
      <dgm:spPr/>
      <dgm:t>
        <a:bodyPr/>
        <a:lstStyle/>
        <a:p>
          <a:endParaRPr lang="en-US"/>
        </a:p>
      </dgm:t>
    </dgm:pt>
    <dgm:pt modelId="{997D614B-CAD3-4CF2-9B14-B2B01718E422}">
      <dgm:prSet/>
      <dgm:spPr/>
      <dgm:t>
        <a:bodyPr/>
        <a:lstStyle/>
        <a:p>
          <a:r>
            <a:rPr lang="en-US" dirty="0"/>
            <a:t>Another major work that could be done is to add certain attributes so that we can perform Association rules given data.</a:t>
          </a:r>
        </a:p>
      </dgm:t>
    </dgm:pt>
    <dgm:pt modelId="{36917C21-D51A-47EC-8CBD-55E5071C8A33}" type="parTrans" cxnId="{19AAD312-BE18-4C82-8DF6-C035618F6F82}">
      <dgm:prSet/>
      <dgm:spPr/>
      <dgm:t>
        <a:bodyPr/>
        <a:lstStyle/>
        <a:p>
          <a:endParaRPr lang="en-US"/>
        </a:p>
      </dgm:t>
    </dgm:pt>
    <dgm:pt modelId="{5FA22BBA-499B-463C-945E-C7D8389D8E27}" type="sibTrans" cxnId="{19AAD312-BE18-4C82-8DF6-C035618F6F82}">
      <dgm:prSet/>
      <dgm:spPr/>
      <dgm:t>
        <a:bodyPr/>
        <a:lstStyle/>
        <a:p>
          <a:endParaRPr lang="en-US"/>
        </a:p>
      </dgm:t>
    </dgm:pt>
    <dgm:pt modelId="{0D8C9754-590E-4FE6-93C5-A49BD4672121}">
      <dgm:prSet/>
      <dgm:spPr/>
      <dgm:t>
        <a:bodyPr/>
        <a:lstStyle/>
        <a:p>
          <a:r>
            <a:rPr lang="en-US" dirty="0"/>
            <a:t>This information about the analysis of Maryland statewide crashes and detailed conclusion about occurrence of the accidents can be used by the insurance companies to frame a vehicle insurance policies.</a:t>
          </a:r>
        </a:p>
      </dgm:t>
    </dgm:pt>
    <dgm:pt modelId="{A54CAEC8-1A3E-4DEF-8AA2-149AD2F1F80F}" type="parTrans" cxnId="{B6E941E5-FE25-4466-9ABB-51C189F1A93A}">
      <dgm:prSet/>
      <dgm:spPr/>
      <dgm:t>
        <a:bodyPr/>
        <a:lstStyle/>
        <a:p>
          <a:endParaRPr lang="en-US"/>
        </a:p>
      </dgm:t>
    </dgm:pt>
    <dgm:pt modelId="{7C9D02C0-5695-4BB3-99F7-3D2B09588464}" type="sibTrans" cxnId="{B6E941E5-FE25-4466-9ABB-51C189F1A93A}">
      <dgm:prSet/>
      <dgm:spPr/>
      <dgm:t>
        <a:bodyPr/>
        <a:lstStyle/>
        <a:p>
          <a:endParaRPr lang="en-US"/>
        </a:p>
      </dgm:t>
    </dgm:pt>
    <dgm:pt modelId="{12827619-99DB-4D15-94E4-35FA5C37AB5A}" type="pres">
      <dgm:prSet presAssocID="{42971470-FA47-40A0-8703-4F3FDC2145E3}" presName="vert0" presStyleCnt="0">
        <dgm:presLayoutVars>
          <dgm:dir/>
          <dgm:animOne val="branch"/>
          <dgm:animLvl val="lvl"/>
        </dgm:presLayoutVars>
      </dgm:prSet>
      <dgm:spPr/>
    </dgm:pt>
    <dgm:pt modelId="{75665753-CC68-4E9F-84C8-541E2D350118}" type="pres">
      <dgm:prSet presAssocID="{5BED767D-0B38-4A58-AD54-3303EE7CB78E}" presName="thickLine" presStyleLbl="alignNode1" presStyleIdx="0" presStyleCnt="4"/>
      <dgm:spPr/>
    </dgm:pt>
    <dgm:pt modelId="{53680985-35AC-4829-9708-A1693D1205D4}" type="pres">
      <dgm:prSet presAssocID="{5BED767D-0B38-4A58-AD54-3303EE7CB78E}" presName="horz1" presStyleCnt="0"/>
      <dgm:spPr/>
    </dgm:pt>
    <dgm:pt modelId="{9920D333-A607-4041-82C5-E2522D73A3AE}" type="pres">
      <dgm:prSet presAssocID="{5BED767D-0B38-4A58-AD54-3303EE7CB78E}" presName="tx1" presStyleLbl="revTx" presStyleIdx="0" presStyleCnt="4"/>
      <dgm:spPr/>
    </dgm:pt>
    <dgm:pt modelId="{501FEBAD-805B-4EF6-85FC-B5A309A78D2C}" type="pres">
      <dgm:prSet presAssocID="{5BED767D-0B38-4A58-AD54-3303EE7CB78E}" presName="vert1" presStyleCnt="0"/>
      <dgm:spPr/>
    </dgm:pt>
    <dgm:pt modelId="{2BC24C94-E9CD-4E67-A825-2A04B033675E}" type="pres">
      <dgm:prSet presAssocID="{A388B8ED-BDC6-491D-8933-20E3F45D2732}" presName="thickLine" presStyleLbl="alignNode1" presStyleIdx="1" presStyleCnt="4"/>
      <dgm:spPr/>
    </dgm:pt>
    <dgm:pt modelId="{F6309D02-CB53-4C85-BB7F-084C5EBD6E90}" type="pres">
      <dgm:prSet presAssocID="{A388B8ED-BDC6-491D-8933-20E3F45D2732}" presName="horz1" presStyleCnt="0"/>
      <dgm:spPr/>
    </dgm:pt>
    <dgm:pt modelId="{CC466AC3-52EA-4262-A3CE-40A9CB12D543}" type="pres">
      <dgm:prSet presAssocID="{A388B8ED-BDC6-491D-8933-20E3F45D2732}" presName="tx1" presStyleLbl="revTx" presStyleIdx="1" presStyleCnt="4"/>
      <dgm:spPr/>
    </dgm:pt>
    <dgm:pt modelId="{499A4369-4F12-4CA2-93A9-B0C0599A86E9}" type="pres">
      <dgm:prSet presAssocID="{A388B8ED-BDC6-491D-8933-20E3F45D2732}" presName="vert1" presStyleCnt="0"/>
      <dgm:spPr/>
    </dgm:pt>
    <dgm:pt modelId="{5B1F722B-98F0-4E0B-8ADC-FE5641F9C7B4}" type="pres">
      <dgm:prSet presAssocID="{997D614B-CAD3-4CF2-9B14-B2B01718E422}" presName="thickLine" presStyleLbl="alignNode1" presStyleIdx="2" presStyleCnt="4"/>
      <dgm:spPr/>
    </dgm:pt>
    <dgm:pt modelId="{17093149-8B7A-4EF1-83AE-DC3390E4D817}" type="pres">
      <dgm:prSet presAssocID="{997D614B-CAD3-4CF2-9B14-B2B01718E422}" presName="horz1" presStyleCnt="0"/>
      <dgm:spPr/>
    </dgm:pt>
    <dgm:pt modelId="{69C841F6-3066-4C99-ADDF-B3363834AA56}" type="pres">
      <dgm:prSet presAssocID="{997D614B-CAD3-4CF2-9B14-B2B01718E422}" presName="tx1" presStyleLbl="revTx" presStyleIdx="2" presStyleCnt="4"/>
      <dgm:spPr/>
    </dgm:pt>
    <dgm:pt modelId="{53729800-B2C8-4720-AB6B-6F7A26F52DFF}" type="pres">
      <dgm:prSet presAssocID="{997D614B-CAD3-4CF2-9B14-B2B01718E422}" presName="vert1" presStyleCnt="0"/>
      <dgm:spPr/>
    </dgm:pt>
    <dgm:pt modelId="{46C63202-1654-4E3B-95CC-A2B444AC1730}" type="pres">
      <dgm:prSet presAssocID="{0D8C9754-590E-4FE6-93C5-A49BD4672121}" presName="thickLine" presStyleLbl="alignNode1" presStyleIdx="3" presStyleCnt="4"/>
      <dgm:spPr/>
    </dgm:pt>
    <dgm:pt modelId="{18F07998-9FE9-431A-8229-BE91933E85C4}" type="pres">
      <dgm:prSet presAssocID="{0D8C9754-590E-4FE6-93C5-A49BD4672121}" presName="horz1" presStyleCnt="0"/>
      <dgm:spPr/>
    </dgm:pt>
    <dgm:pt modelId="{96B3A336-6D13-414F-8577-8D3224BCC2E0}" type="pres">
      <dgm:prSet presAssocID="{0D8C9754-590E-4FE6-93C5-A49BD4672121}" presName="tx1" presStyleLbl="revTx" presStyleIdx="3" presStyleCnt="4"/>
      <dgm:spPr/>
    </dgm:pt>
    <dgm:pt modelId="{2B85C7F2-1CD1-448E-9B37-39248E449A3D}" type="pres">
      <dgm:prSet presAssocID="{0D8C9754-590E-4FE6-93C5-A49BD4672121}" presName="vert1" presStyleCnt="0"/>
      <dgm:spPr/>
    </dgm:pt>
  </dgm:ptLst>
  <dgm:cxnLst>
    <dgm:cxn modelId="{4798F40D-EE7E-4380-8F39-05D4506C26EE}" type="presOf" srcId="{A388B8ED-BDC6-491D-8933-20E3F45D2732}" destId="{CC466AC3-52EA-4262-A3CE-40A9CB12D543}" srcOrd="0" destOrd="0" presId="urn:microsoft.com/office/officeart/2008/layout/LinedList"/>
    <dgm:cxn modelId="{19AAD312-BE18-4C82-8DF6-C035618F6F82}" srcId="{42971470-FA47-40A0-8703-4F3FDC2145E3}" destId="{997D614B-CAD3-4CF2-9B14-B2B01718E422}" srcOrd="2" destOrd="0" parTransId="{36917C21-D51A-47EC-8CBD-55E5071C8A33}" sibTransId="{5FA22BBA-499B-463C-945E-C7D8389D8E27}"/>
    <dgm:cxn modelId="{4ED2F623-E2B1-4326-9DDE-82731C7E95D7}" type="presOf" srcId="{0D8C9754-590E-4FE6-93C5-A49BD4672121}" destId="{96B3A336-6D13-414F-8577-8D3224BCC2E0}" srcOrd="0" destOrd="0" presId="urn:microsoft.com/office/officeart/2008/layout/LinedList"/>
    <dgm:cxn modelId="{F07B214A-F124-425E-8525-420836E279CD}" srcId="{42971470-FA47-40A0-8703-4F3FDC2145E3}" destId="{5BED767D-0B38-4A58-AD54-3303EE7CB78E}" srcOrd="0" destOrd="0" parTransId="{A8ECBA4B-C97C-4333-8D40-549DF2CF8A50}" sibTransId="{BBA4B641-9E25-4646-A3CB-ADF5E3C882F6}"/>
    <dgm:cxn modelId="{A007E58B-4B50-49D1-B3B1-DEDAD4D0A25E}" type="presOf" srcId="{42971470-FA47-40A0-8703-4F3FDC2145E3}" destId="{12827619-99DB-4D15-94E4-35FA5C37AB5A}" srcOrd="0" destOrd="0" presId="urn:microsoft.com/office/officeart/2008/layout/LinedList"/>
    <dgm:cxn modelId="{125709AD-0D2E-4A51-A080-06FD60C298DB}" type="presOf" srcId="{5BED767D-0B38-4A58-AD54-3303EE7CB78E}" destId="{9920D333-A607-4041-82C5-E2522D73A3AE}" srcOrd="0" destOrd="0" presId="urn:microsoft.com/office/officeart/2008/layout/LinedList"/>
    <dgm:cxn modelId="{B4E7E3E4-4869-4AB2-850D-847B43ADB9BD}" srcId="{42971470-FA47-40A0-8703-4F3FDC2145E3}" destId="{A388B8ED-BDC6-491D-8933-20E3F45D2732}" srcOrd="1" destOrd="0" parTransId="{1A2BDDEB-9A97-4D0B-BE8F-68A4ACF49267}" sibTransId="{ED13AB9C-22C3-4A9D-8A3A-7B1F6D2D98AF}"/>
    <dgm:cxn modelId="{B6E941E5-FE25-4466-9ABB-51C189F1A93A}" srcId="{42971470-FA47-40A0-8703-4F3FDC2145E3}" destId="{0D8C9754-590E-4FE6-93C5-A49BD4672121}" srcOrd="3" destOrd="0" parTransId="{A54CAEC8-1A3E-4DEF-8AA2-149AD2F1F80F}" sibTransId="{7C9D02C0-5695-4BB3-99F7-3D2B09588464}"/>
    <dgm:cxn modelId="{7E79CFF6-762A-4CBB-B765-6C791EE5FC34}" type="presOf" srcId="{997D614B-CAD3-4CF2-9B14-B2B01718E422}" destId="{69C841F6-3066-4C99-ADDF-B3363834AA56}" srcOrd="0" destOrd="0" presId="urn:microsoft.com/office/officeart/2008/layout/LinedList"/>
    <dgm:cxn modelId="{567DB2E7-9E0E-48BF-8F49-A49DDD69FB68}" type="presParOf" srcId="{12827619-99DB-4D15-94E4-35FA5C37AB5A}" destId="{75665753-CC68-4E9F-84C8-541E2D350118}" srcOrd="0" destOrd="0" presId="urn:microsoft.com/office/officeart/2008/layout/LinedList"/>
    <dgm:cxn modelId="{CCE73A5E-FD52-49C7-A714-EDC70C9A2C2D}" type="presParOf" srcId="{12827619-99DB-4D15-94E4-35FA5C37AB5A}" destId="{53680985-35AC-4829-9708-A1693D1205D4}" srcOrd="1" destOrd="0" presId="urn:microsoft.com/office/officeart/2008/layout/LinedList"/>
    <dgm:cxn modelId="{A949D93A-8EC6-4E10-AEF4-BB141D8ED171}" type="presParOf" srcId="{53680985-35AC-4829-9708-A1693D1205D4}" destId="{9920D333-A607-4041-82C5-E2522D73A3AE}" srcOrd="0" destOrd="0" presId="urn:microsoft.com/office/officeart/2008/layout/LinedList"/>
    <dgm:cxn modelId="{7CA1531B-85E1-4CCF-BD3E-1B5BE492F4A5}" type="presParOf" srcId="{53680985-35AC-4829-9708-A1693D1205D4}" destId="{501FEBAD-805B-4EF6-85FC-B5A309A78D2C}" srcOrd="1" destOrd="0" presId="urn:microsoft.com/office/officeart/2008/layout/LinedList"/>
    <dgm:cxn modelId="{42132E42-093E-4D27-B064-F750312B80B5}" type="presParOf" srcId="{12827619-99DB-4D15-94E4-35FA5C37AB5A}" destId="{2BC24C94-E9CD-4E67-A825-2A04B033675E}" srcOrd="2" destOrd="0" presId="urn:microsoft.com/office/officeart/2008/layout/LinedList"/>
    <dgm:cxn modelId="{4FBCECD3-4126-4262-A68D-3295E86FBF0D}" type="presParOf" srcId="{12827619-99DB-4D15-94E4-35FA5C37AB5A}" destId="{F6309D02-CB53-4C85-BB7F-084C5EBD6E90}" srcOrd="3" destOrd="0" presId="urn:microsoft.com/office/officeart/2008/layout/LinedList"/>
    <dgm:cxn modelId="{B1CE6D9E-A774-410D-85A5-572DAAA849A1}" type="presParOf" srcId="{F6309D02-CB53-4C85-BB7F-084C5EBD6E90}" destId="{CC466AC3-52EA-4262-A3CE-40A9CB12D543}" srcOrd="0" destOrd="0" presId="urn:microsoft.com/office/officeart/2008/layout/LinedList"/>
    <dgm:cxn modelId="{16AA3E4F-E610-4002-BB53-5ACA12B9B056}" type="presParOf" srcId="{F6309D02-CB53-4C85-BB7F-084C5EBD6E90}" destId="{499A4369-4F12-4CA2-93A9-B0C0599A86E9}" srcOrd="1" destOrd="0" presId="urn:microsoft.com/office/officeart/2008/layout/LinedList"/>
    <dgm:cxn modelId="{D9F48795-DC70-4F1F-A03E-CF2A1D4AAB58}" type="presParOf" srcId="{12827619-99DB-4D15-94E4-35FA5C37AB5A}" destId="{5B1F722B-98F0-4E0B-8ADC-FE5641F9C7B4}" srcOrd="4" destOrd="0" presId="urn:microsoft.com/office/officeart/2008/layout/LinedList"/>
    <dgm:cxn modelId="{C8659EE7-ABDA-489C-B72B-049A4D359793}" type="presParOf" srcId="{12827619-99DB-4D15-94E4-35FA5C37AB5A}" destId="{17093149-8B7A-4EF1-83AE-DC3390E4D817}" srcOrd="5" destOrd="0" presId="urn:microsoft.com/office/officeart/2008/layout/LinedList"/>
    <dgm:cxn modelId="{CA5076A5-4103-4FE0-9731-87CE6D4DAC8E}" type="presParOf" srcId="{17093149-8B7A-4EF1-83AE-DC3390E4D817}" destId="{69C841F6-3066-4C99-ADDF-B3363834AA56}" srcOrd="0" destOrd="0" presId="urn:microsoft.com/office/officeart/2008/layout/LinedList"/>
    <dgm:cxn modelId="{C4FC2603-6EC0-47AA-94A8-A724C4EEDCCE}" type="presParOf" srcId="{17093149-8B7A-4EF1-83AE-DC3390E4D817}" destId="{53729800-B2C8-4720-AB6B-6F7A26F52DFF}" srcOrd="1" destOrd="0" presId="urn:microsoft.com/office/officeart/2008/layout/LinedList"/>
    <dgm:cxn modelId="{5D5D24B5-292D-4556-B12E-7FBEF77713EC}" type="presParOf" srcId="{12827619-99DB-4D15-94E4-35FA5C37AB5A}" destId="{46C63202-1654-4E3B-95CC-A2B444AC1730}" srcOrd="6" destOrd="0" presId="urn:microsoft.com/office/officeart/2008/layout/LinedList"/>
    <dgm:cxn modelId="{0240D6B8-8AFB-4D03-A423-687A26E6FAED}" type="presParOf" srcId="{12827619-99DB-4D15-94E4-35FA5C37AB5A}" destId="{18F07998-9FE9-431A-8229-BE91933E85C4}" srcOrd="7" destOrd="0" presId="urn:microsoft.com/office/officeart/2008/layout/LinedList"/>
    <dgm:cxn modelId="{07FF018C-DA62-45FF-9614-AD7DCFF149DD}" type="presParOf" srcId="{18F07998-9FE9-431A-8229-BE91933E85C4}" destId="{96B3A336-6D13-414F-8577-8D3224BCC2E0}" srcOrd="0" destOrd="0" presId="urn:microsoft.com/office/officeart/2008/layout/LinedList"/>
    <dgm:cxn modelId="{8ABB11EF-D796-4A1E-847D-084E2CA0AD3D}" type="presParOf" srcId="{18F07998-9FE9-431A-8229-BE91933E85C4}" destId="{2B85C7F2-1CD1-448E-9B37-39248E449A3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13DCA-EECE-407A-A59A-B591183784FC}">
      <dsp:nvSpPr>
        <dsp:cNvPr id="0" name=""/>
        <dsp:cNvSpPr/>
      </dsp:nvSpPr>
      <dsp:spPr>
        <a:xfrm>
          <a:off x="0" y="645585"/>
          <a:ext cx="2945500" cy="1767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Maryland's dominant weather under crashes is rain followed by cloudy weather</a:t>
          </a:r>
        </a:p>
      </dsp:txBody>
      <dsp:txXfrm>
        <a:off x="0" y="645585"/>
        <a:ext cx="2945500" cy="1767300"/>
      </dsp:txXfrm>
    </dsp:sp>
    <dsp:sp modelId="{E2324C34-2014-4304-B5E6-3A1EDE6514C2}">
      <dsp:nvSpPr>
        <dsp:cNvPr id="0" name=""/>
        <dsp:cNvSpPr/>
      </dsp:nvSpPr>
      <dsp:spPr>
        <a:xfrm>
          <a:off x="3240051" y="645585"/>
          <a:ext cx="2945500" cy="17673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a:t>
          </a:r>
          <a:r>
            <a:rPr lang="en-US" sz="2300" kern="1200" baseline="0" dirty="0"/>
            <a:t> drop in number of crashes in 2020-21 due to the pandemic</a:t>
          </a:r>
          <a:endParaRPr lang="en-US" sz="2300" kern="1200" dirty="0"/>
        </a:p>
      </dsp:txBody>
      <dsp:txXfrm>
        <a:off x="3240051" y="645585"/>
        <a:ext cx="2945500" cy="1767300"/>
      </dsp:txXfrm>
    </dsp:sp>
    <dsp:sp modelId="{53FB92B7-013A-4980-8B3F-BD6CC19B740A}">
      <dsp:nvSpPr>
        <dsp:cNvPr id="0" name=""/>
        <dsp:cNvSpPr/>
      </dsp:nvSpPr>
      <dsp:spPr>
        <a:xfrm>
          <a:off x="6480102" y="645585"/>
          <a:ext cx="2945500" cy="17673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Baltimore County has the most number of crashes followed by Prince George </a:t>
          </a:r>
        </a:p>
      </dsp:txBody>
      <dsp:txXfrm>
        <a:off x="6480102" y="645585"/>
        <a:ext cx="2945500" cy="1767300"/>
      </dsp:txXfrm>
    </dsp:sp>
    <dsp:sp modelId="{CD1D4A03-ED66-425D-BE5B-9E5C90F57BE3}">
      <dsp:nvSpPr>
        <dsp:cNvPr id="0" name=""/>
        <dsp:cNvSpPr/>
      </dsp:nvSpPr>
      <dsp:spPr>
        <a:xfrm>
          <a:off x="0" y="2707436"/>
          <a:ext cx="2945500" cy="17673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Possible influence from summer break in Q3. </a:t>
          </a:r>
        </a:p>
      </dsp:txBody>
      <dsp:txXfrm>
        <a:off x="0" y="2707436"/>
        <a:ext cx="2945500" cy="1767300"/>
      </dsp:txXfrm>
    </dsp:sp>
    <dsp:sp modelId="{F37053AC-CEEC-4A62-A07A-EE48788B3178}">
      <dsp:nvSpPr>
        <dsp:cNvPr id="0" name=""/>
        <dsp:cNvSpPr/>
      </dsp:nvSpPr>
      <dsp:spPr>
        <a:xfrm>
          <a:off x="3240051" y="2707436"/>
          <a:ext cx="2945500" cy="17673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Most of the crashes resulted in Property damage, while fatal crashes were low.</a:t>
          </a:r>
        </a:p>
      </dsp:txBody>
      <dsp:txXfrm>
        <a:off x="3240051" y="2707436"/>
        <a:ext cx="2945500" cy="1767300"/>
      </dsp:txXfrm>
    </dsp:sp>
    <dsp:sp modelId="{BA475CE3-AC75-4C9F-8B9B-6B554433AB04}">
      <dsp:nvSpPr>
        <dsp:cNvPr id="0" name=""/>
        <dsp:cNvSpPr/>
      </dsp:nvSpPr>
      <dsp:spPr>
        <a:xfrm>
          <a:off x="6480102" y="2707436"/>
          <a:ext cx="2945500" cy="1767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Large number of crashes took place during daylight.</a:t>
          </a:r>
        </a:p>
      </dsp:txBody>
      <dsp:txXfrm>
        <a:off x="6480102" y="2707436"/>
        <a:ext cx="2945500" cy="1767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65753-CC68-4E9F-84C8-541E2D350118}">
      <dsp:nvSpPr>
        <dsp:cNvPr id="0" name=""/>
        <dsp:cNvSpPr/>
      </dsp:nvSpPr>
      <dsp:spPr>
        <a:xfrm>
          <a:off x="0" y="0"/>
          <a:ext cx="106591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20D333-A607-4041-82C5-E2522D73A3AE}">
      <dsp:nvSpPr>
        <dsp:cNvPr id="0" name=""/>
        <dsp:cNvSpPr/>
      </dsp:nvSpPr>
      <dsp:spPr>
        <a:xfrm>
          <a:off x="0" y="0"/>
          <a:ext cx="10659110" cy="108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We can explore if the accidents are dependent on other attributes such as gender, type of the vehicle and proficiency level of the driver etc.. </a:t>
          </a:r>
        </a:p>
      </dsp:txBody>
      <dsp:txXfrm>
        <a:off x="0" y="0"/>
        <a:ext cx="10659110" cy="1087040"/>
      </dsp:txXfrm>
    </dsp:sp>
    <dsp:sp modelId="{2BC24C94-E9CD-4E67-A825-2A04B033675E}">
      <dsp:nvSpPr>
        <dsp:cNvPr id="0" name=""/>
        <dsp:cNvSpPr/>
      </dsp:nvSpPr>
      <dsp:spPr>
        <a:xfrm>
          <a:off x="0" y="1087040"/>
          <a:ext cx="106591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66AC3-52EA-4262-A3CE-40A9CB12D543}">
      <dsp:nvSpPr>
        <dsp:cNvPr id="0" name=""/>
        <dsp:cNvSpPr/>
      </dsp:nvSpPr>
      <dsp:spPr>
        <a:xfrm>
          <a:off x="0" y="1087040"/>
          <a:ext cx="10659110" cy="108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From the data the most intriguing observation we found out was most crashes are occurring at the Non-Intersection junctions when compared to the Intersection junctions.</a:t>
          </a:r>
        </a:p>
      </dsp:txBody>
      <dsp:txXfrm>
        <a:off x="0" y="1087040"/>
        <a:ext cx="10659110" cy="1087040"/>
      </dsp:txXfrm>
    </dsp:sp>
    <dsp:sp modelId="{5B1F722B-98F0-4E0B-8ADC-FE5641F9C7B4}">
      <dsp:nvSpPr>
        <dsp:cNvPr id="0" name=""/>
        <dsp:cNvSpPr/>
      </dsp:nvSpPr>
      <dsp:spPr>
        <a:xfrm>
          <a:off x="0" y="2174081"/>
          <a:ext cx="106591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C841F6-3066-4C99-ADDF-B3363834AA56}">
      <dsp:nvSpPr>
        <dsp:cNvPr id="0" name=""/>
        <dsp:cNvSpPr/>
      </dsp:nvSpPr>
      <dsp:spPr>
        <a:xfrm>
          <a:off x="0" y="2174081"/>
          <a:ext cx="10659110" cy="108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Another major work that could be done is to add certain attributes so that we can perform Association rules given data.</a:t>
          </a:r>
        </a:p>
      </dsp:txBody>
      <dsp:txXfrm>
        <a:off x="0" y="2174081"/>
        <a:ext cx="10659110" cy="1087040"/>
      </dsp:txXfrm>
    </dsp:sp>
    <dsp:sp modelId="{46C63202-1654-4E3B-95CC-A2B444AC1730}">
      <dsp:nvSpPr>
        <dsp:cNvPr id="0" name=""/>
        <dsp:cNvSpPr/>
      </dsp:nvSpPr>
      <dsp:spPr>
        <a:xfrm>
          <a:off x="0" y="3261122"/>
          <a:ext cx="106591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B3A336-6D13-414F-8577-8D3224BCC2E0}">
      <dsp:nvSpPr>
        <dsp:cNvPr id="0" name=""/>
        <dsp:cNvSpPr/>
      </dsp:nvSpPr>
      <dsp:spPr>
        <a:xfrm>
          <a:off x="0" y="3261122"/>
          <a:ext cx="10659110" cy="108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This information about the analysis of Maryland statewide crashes and detailed conclusion about occurrence of the accidents can be used by the insurance companies to frame a vehicle insurance policies.</a:t>
          </a:r>
        </a:p>
      </dsp:txBody>
      <dsp:txXfrm>
        <a:off x="0" y="3261122"/>
        <a:ext cx="10659110" cy="10870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F0C1B-2610-4882-A99E-61050235871A}" type="datetimeFigureOut">
              <a:rPr lang="en-US" smtClean="0"/>
              <a:t>12/16/2022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6A9305-61E8-4F9F-B2AC-B62B9DC6F963}" type="slidenum">
              <a:rPr lang="en-US" smtClean="0"/>
              <a:t>‹#›</a:t>
            </a:fld>
            <a:endParaRPr lang="en-US"/>
          </a:p>
        </p:txBody>
      </p:sp>
    </p:spTree>
    <p:extLst>
      <p:ext uri="{BB962C8B-B14F-4D97-AF65-F5344CB8AC3E}">
        <p14:creationId xmlns:p14="http://schemas.microsoft.com/office/powerpoint/2010/main" val="3253299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8.5 lakh</a:t>
            </a:r>
          </a:p>
          <a:p>
            <a:r>
              <a:rPr lang="en-US" dirty="0"/>
              <a:t>19</a:t>
            </a:r>
          </a:p>
          <a:p>
            <a:r>
              <a:rPr lang="en-US" dirty="0"/>
              <a:t>14</a:t>
            </a:r>
          </a:p>
        </p:txBody>
      </p:sp>
      <p:sp>
        <p:nvSpPr>
          <p:cNvPr id="4" name="Slide Number Placeholder 3"/>
          <p:cNvSpPr>
            <a:spLocks noGrp="1"/>
          </p:cNvSpPr>
          <p:nvPr>
            <p:ph type="sldNum" sz="quarter" idx="5"/>
          </p:nvPr>
        </p:nvSpPr>
        <p:spPr/>
        <p:txBody>
          <a:bodyPr/>
          <a:lstStyle/>
          <a:p>
            <a:fld id="{AF6A9305-61E8-4F9F-B2AC-B62B9DC6F963}" type="slidenum">
              <a:rPr lang="en-US" smtClean="0"/>
              <a:t>5</a:t>
            </a:fld>
            <a:endParaRPr lang="en-US"/>
          </a:p>
        </p:txBody>
      </p:sp>
    </p:spTree>
    <p:extLst>
      <p:ext uri="{BB962C8B-B14F-4D97-AF65-F5344CB8AC3E}">
        <p14:creationId xmlns:p14="http://schemas.microsoft.com/office/powerpoint/2010/main" val="1390876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12/16/2022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350299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12/16/2022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6308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12/16/2022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8607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12/16/2022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15143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12/16/2022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4673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12/16/2022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6490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12/16/2022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9597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12/16/2022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0092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12/16/2022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550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12/16/2022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7671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12/16/2022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2734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alpha val="9000"/>
          </a:schemeClr>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12/16/2022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52789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data.maryland.gov/" TargetMode="External"/><Relationship Id="rId2" Type="http://schemas.openxmlformats.org/officeDocument/2006/relationships/hyperlink" Target="https://zerodeathsmd.gov/resources/crashdata/" TargetMode="External"/><Relationship Id="rId1" Type="http://schemas.openxmlformats.org/officeDocument/2006/relationships/slideLayout" Target="../slideLayouts/slideLayout2.xml"/><Relationship Id="rId5" Type="http://schemas.openxmlformats.org/officeDocument/2006/relationships/hyperlink" Target="https://opentextbc.ca/dbdesign01/" TargetMode="External"/><Relationship Id="rId4" Type="http://schemas.openxmlformats.org/officeDocument/2006/relationships/hyperlink" Target="https://github.com/simonw/csvs-to-sqlit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2.sv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clamorworld.com/about-40-still-missing-after-runaway-train-crashes-explodes-in-canadian-town/"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s://creativecommons.org/licenses/by/3.0/" TargetMode="External"/><Relationship Id="rId5" Type="http://schemas.openxmlformats.org/officeDocument/2006/relationships/hyperlink" Target="https://www.flickr.com/photos/50415738@N04/8076145836/" TargetMode="Externa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5" name="Oval 5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6" name="Freeform: Shape 6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7" name="Freeform: Shape 6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8" name="Oval 6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1" name="Rectangle 70">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913DC954-4608-00CF-148F-1CEBED64461B}"/>
              </a:ext>
            </a:extLst>
          </p:cNvPr>
          <p:cNvSpPr>
            <a:spLocks noGrp="1"/>
          </p:cNvSpPr>
          <p:nvPr>
            <p:ph type="ctrTitle"/>
          </p:nvPr>
        </p:nvSpPr>
        <p:spPr>
          <a:xfrm>
            <a:off x="777240" y="777240"/>
            <a:ext cx="4606280" cy="2493876"/>
          </a:xfrm>
        </p:spPr>
        <p:txBody>
          <a:bodyPr vert="horz" lIns="91440" tIns="45720" rIns="91440" bIns="45720" rtlCol="0" anchor="b">
            <a:normAutofit/>
          </a:bodyPr>
          <a:lstStyle/>
          <a:p>
            <a:pPr algn="l"/>
            <a:r>
              <a:rPr lang="en-US" sz="4100" kern="1200">
                <a:latin typeface="+mj-lt"/>
                <a:ea typeface="+mj-ea"/>
                <a:cs typeface="+mj-cs"/>
              </a:rPr>
              <a:t>A comprehensive Data Analysis of Maryland Statewide Vehicle Crashes</a:t>
            </a:r>
          </a:p>
        </p:txBody>
      </p:sp>
      <p:sp>
        <p:nvSpPr>
          <p:cNvPr id="3" name="Subtitle 2">
            <a:extLst>
              <a:ext uri="{FF2B5EF4-FFF2-40B4-BE49-F238E27FC236}">
                <a16:creationId xmlns:a16="http://schemas.microsoft.com/office/drawing/2014/main" id="{728FDB9C-BBC1-B7B8-0307-534216D8F339}"/>
              </a:ext>
            </a:extLst>
          </p:cNvPr>
          <p:cNvSpPr>
            <a:spLocks noGrp="1"/>
          </p:cNvSpPr>
          <p:nvPr>
            <p:ph type="subTitle" idx="1"/>
          </p:nvPr>
        </p:nvSpPr>
        <p:spPr>
          <a:xfrm>
            <a:off x="777240" y="3428999"/>
            <a:ext cx="4606280" cy="2747963"/>
          </a:xfrm>
        </p:spPr>
        <p:txBody>
          <a:bodyPr vert="horz" lIns="91440" tIns="45720" rIns="91440" bIns="45720" rtlCol="0" anchor="t">
            <a:normAutofit/>
          </a:bodyPr>
          <a:lstStyle/>
          <a:p>
            <a:pPr indent="-228600" algn="l">
              <a:buFont typeface="Arial" panose="020B0604020202020204" pitchFamily="34" charset="0"/>
              <a:buChar char="•"/>
            </a:pPr>
            <a:r>
              <a:rPr lang="en-US" sz="1800"/>
              <a:t>Varun Balle - </a:t>
            </a:r>
            <a:r>
              <a:rPr lang="en-US" sz="1800">
                <a:effectLst/>
              </a:rPr>
              <a:t>QL24695</a:t>
            </a:r>
            <a:endParaRPr lang="en-US" sz="1800"/>
          </a:p>
          <a:p>
            <a:pPr indent="-228600" algn="l">
              <a:buFont typeface="Arial" panose="020B0604020202020204" pitchFamily="34" charset="0"/>
              <a:buChar char="•"/>
            </a:pPr>
            <a:r>
              <a:rPr lang="en-US" sz="1800"/>
              <a:t>Sai Neelesh Kuntimala - </a:t>
            </a:r>
            <a:r>
              <a:rPr lang="en-US" sz="1800">
                <a:effectLst/>
              </a:rPr>
              <a:t>YT93657</a:t>
            </a:r>
            <a:endParaRPr lang="en-US" sz="1800"/>
          </a:p>
          <a:p>
            <a:pPr indent="-228600" algn="l">
              <a:buFont typeface="Arial" panose="020B0604020202020204" pitchFamily="34" charset="0"/>
              <a:buChar char="•"/>
            </a:pPr>
            <a:r>
              <a:rPr lang="en-US" sz="1800"/>
              <a:t>Dheeraj Kumar Boddu -  </a:t>
            </a:r>
            <a:r>
              <a:rPr lang="en-US" sz="1800">
                <a:effectLst/>
              </a:rPr>
              <a:t>DC32292</a:t>
            </a:r>
            <a:endParaRPr lang="en-US" sz="1800"/>
          </a:p>
          <a:p>
            <a:pPr indent="-228600" algn="l">
              <a:buFont typeface="Arial" panose="020B0604020202020204" pitchFamily="34" charset="0"/>
              <a:buChar char="•"/>
            </a:pPr>
            <a:r>
              <a:rPr lang="en-US" sz="1800"/>
              <a:t>Meghna Aryasri – BH11498</a:t>
            </a:r>
          </a:p>
          <a:p>
            <a:pPr indent="-228600" algn="l">
              <a:buFont typeface="Arial" panose="020B0604020202020204" pitchFamily="34" charset="0"/>
              <a:buChar char="•"/>
            </a:pPr>
            <a:r>
              <a:rPr lang="en-US" sz="1800"/>
              <a:t>Venkata Sridhar Perepu - </a:t>
            </a:r>
            <a:r>
              <a:rPr lang="en-US" sz="1800">
                <a:effectLst/>
              </a:rPr>
              <a:t>SZ78217</a:t>
            </a:r>
          </a:p>
          <a:p>
            <a:pPr indent="-228600" algn="l">
              <a:buFont typeface="Arial" panose="020B0604020202020204" pitchFamily="34" charset="0"/>
              <a:buChar char="•"/>
            </a:pPr>
            <a:endParaRPr lang="en-US" sz="1800"/>
          </a:p>
        </p:txBody>
      </p:sp>
      <p:grpSp>
        <p:nvGrpSpPr>
          <p:cNvPr id="75"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76" name="Oval 75">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Fire engine parked inside a fire station">
            <a:extLst>
              <a:ext uri="{FF2B5EF4-FFF2-40B4-BE49-F238E27FC236}">
                <a16:creationId xmlns:a16="http://schemas.microsoft.com/office/drawing/2014/main" id="{5266C65E-0CBE-CF7C-21B9-D86A6C70B909}"/>
              </a:ext>
            </a:extLst>
          </p:cNvPr>
          <p:cNvPicPr>
            <a:picLocks noChangeAspect="1"/>
          </p:cNvPicPr>
          <p:nvPr/>
        </p:nvPicPr>
        <p:blipFill rotWithShape="1">
          <a:blip r:embed="rId2"/>
          <a:srcRect l="19498" r="13753" b="1"/>
          <a:stretch/>
        </p:blipFill>
        <p:spPr>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Tree>
    <p:extLst>
      <p:ext uri="{BB962C8B-B14F-4D97-AF65-F5344CB8AC3E}">
        <p14:creationId xmlns:p14="http://schemas.microsoft.com/office/powerpoint/2010/main" val="117038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12">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46"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47" name="Oval 1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16">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17">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1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19">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20">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21">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2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2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2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2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2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9" name="Freeform: Shape 2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0" name="Oval 2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2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2" name="Rectangle 31">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6" name="Picture Placeholder 5">
            <a:extLst>
              <a:ext uri="{FF2B5EF4-FFF2-40B4-BE49-F238E27FC236}">
                <a16:creationId xmlns:a16="http://schemas.microsoft.com/office/drawing/2014/main" id="{569F825F-4BD8-D55B-CB8A-5FF7291BD4A7}"/>
              </a:ext>
            </a:extLst>
          </p:cNvPr>
          <p:cNvPicPr>
            <a:picLocks noGrp="1" noChangeAspect="1"/>
          </p:cNvPicPr>
          <p:nvPr>
            <p:ph type="pic" idx="1"/>
          </p:nvPr>
        </p:nvPicPr>
        <p:blipFill rotWithShape="1">
          <a:blip r:embed="rId2">
            <a:alphaModFix/>
          </a:blip>
          <a:srcRect r="-1" b="7763"/>
          <a:stretch/>
        </p:blipFill>
        <p:spPr>
          <a:xfrm>
            <a:off x="1525" y="10"/>
            <a:ext cx="12188951" cy="6857990"/>
          </a:xfrm>
          <a:prstGeom prst="rect">
            <a:avLst/>
          </a:prstGeom>
        </p:spPr>
      </p:pic>
      <p:grpSp>
        <p:nvGrpSpPr>
          <p:cNvPr id="36"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7" name="Oval 36">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1555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5" name="Oval 1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2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45" name="Freeform: Shape 2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46" name="Freeform: Shape 2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47" name="Oval 2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8" name="Freeform: Shape 2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49" name="Rectangle 30">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2">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51"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52" name="Oval 35">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36">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37">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38">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39">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40">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41">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83A6A45-88BA-62C6-3884-220A8721C8B5}"/>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A39EDEE2-4E69-2D82-9ED6-CA84319BFADB}"/>
              </a:ext>
            </a:extLst>
          </p:cNvPr>
          <p:cNvPicPr>
            <a:picLocks noChangeAspect="1"/>
          </p:cNvPicPr>
          <p:nvPr/>
        </p:nvPicPr>
        <p:blipFill>
          <a:blip r:embed="rId2"/>
          <a:stretch>
            <a:fillRect/>
          </a:stretch>
        </p:blipFill>
        <p:spPr>
          <a:xfrm>
            <a:off x="0" y="0"/>
            <a:ext cx="12180005" cy="6856053"/>
          </a:xfrm>
          <a:prstGeom prst="rect">
            <a:avLst/>
          </a:prstGeom>
        </p:spPr>
      </p:pic>
    </p:spTree>
    <p:extLst>
      <p:ext uri="{BB962C8B-B14F-4D97-AF65-F5344CB8AC3E}">
        <p14:creationId xmlns:p14="http://schemas.microsoft.com/office/powerpoint/2010/main" val="201951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9C21149-D7CA-4210-BB4C-7417DD0B4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712C464-0876-4178-838C-542E999D0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6" name="Decorative Circles">
            <a:extLst>
              <a:ext uri="{FF2B5EF4-FFF2-40B4-BE49-F238E27FC236}">
                <a16:creationId xmlns:a16="http://schemas.microsoft.com/office/drawing/2014/main" id="{FA4AA7C6-A0A6-4672-9364-EBB634FD99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74023" y="476494"/>
            <a:ext cx="929857" cy="5503399"/>
            <a:chOff x="11074023" y="476494"/>
            <a:chExt cx="929857" cy="5503399"/>
          </a:xfrm>
        </p:grpSpPr>
        <p:sp>
          <p:nvSpPr>
            <p:cNvPr id="17" name="Oval 16">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758" y="759913"/>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786139F-5C1A-4CA3-B77D-45D86FCEB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758" y="5066141"/>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400B755-CF19-4CB3-ADC2-087949FAD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7439" y="5513452"/>
              <a:ext cx="466441" cy="46644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A126A72-9FBC-4FF5-9BDE-4901577B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39996" y="516372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5FB9AA3-4958-48BA-8870-784EDFB80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74023" y="476494"/>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6514F96-88DA-BEB4-CBA0-47D0D3E8988A}"/>
              </a:ext>
            </a:extLst>
          </p:cNvPr>
          <p:cNvSpPr>
            <a:spLocks noGrp="1"/>
          </p:cNvSpPr>
          <p:nvPr>
            <p:ph type="title"/>
          </p:nvPr>
        </p:nvSpPr>
        <p:spPr>
          <a:xfrm>
            <a:off x="1265659" y="243840"/>
            <a:ext cx="9425602" cy="1031662"/>
          </a:xfrm>
        </p:spPr>
        <p:txBody>
          <a:bodyPr anchor="ctr">
            <a:normAutofit/>
          </a:bodyPr>
          <a:lstStyle/>
          <a:p>
            <a:pPr algn="r"/>
            <a:r>
              <a:rPr lang="en-US" sz="4400" dirty="0"/>
              <a:t>Observations	</a:t>
            </a:r>
          </a:p>
        </p:txBody>
      </p:sp>
      <p:graphicFrame>
        <p:nvGraphicFramePr>
          <p:cNvPr id="7" name="Content Placeholder 2">
            <a:extLst>
              <a:ext uri="{FF2B5EF4-FFF2-40B4-BE49-F238E27FC236}">
                <a16:creationId xmlns:a16="http://schemas.microsoft.com/office/drawing/2014/main" id="{5C0A43D4-3822-F801-0042-C96DC429E30F}"/>
              </a:ext>
            </a:extLst>
          </p:cNvPr>
          <p:cNvGraphicFramePr>
            <a:graphicFrameLocks noGrp="1"/>
          </p:cNvGraphicFramePr>
          <p:nvPr>
            <p:ph idx="1"/>
            <p:extLst>
              <p:ext uri="{D42A27DB-BD31-4B8C-83A1-F6EECF244321}">
                <p14:modId xmlns:p14="http://schemas.microsoft.com/office/powerpoint/2010/main" val="292183170"/>
              </p:ext>
            </p:extLst>
          </p:nvPr>
        </p:nvGraphicFramePr>
        <p:xfrm>
          <a:off x="1097280" y="1056640"/>
          <a:ext cx="9425603" cy="5120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957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7EA3-DFDF-308D-1C55-E08AE7B6CA43}"/>
              </a:ext>
            </a:extLst>
          </p:cNvPr>
          <p:cNvSpPr>
            <a:spLocks noGrp="1"/>
          </p:cNvSpPr>
          <p:nvPr>
            <p:ph type="title"/>
          </p:nvPr>
        </p:nvSpPr>
        <p:spPr>
          <a:xfrm>
            <a:off x="766445" y="307975"/>
            <a:ext cx="10659110" cy="1325563"/>
          </a:xfrm>
        </p:spPr>
        <p:txBody>
          <a:bodyPr/>
          <a:lstStyle/>
          <a:p>
            <a:r>
              <a:rPr lang="en-US" dirty="0"/>
              <a:t>Discussion and future work:</a:t>
            </a:r>
          </a:p>
        </p:txBody>
      </p:sp>
      <p:graphicFrame>
        <p:nvGraphicFramePr>
          <p:cNvPr id="5" name="Content Placeholder 2">
            <a:extLst>
              <a:ext uri="{FF2B5EF4-FFF2-40B4-BE49-F238E27FC236}">
                <a16:creationId xmlns:a16="http://schemas.microsoft.com/office/drawing/2014/main" id="{B8E15339-E655-0B2F-2B85-32E808A47B62}"/>
              </a:ext>
            </a:extLst>
          </p:cNvPr>
          <p:cNvGraphicFramePr>
            <a:graphicFrameLocks noGrp="1"/>
          </p:cNvGraphicFramePr>
          <p:nvPr>
            <p:ph idx="1"/>
            <p:extLst>
              <p:ext uri="{D42A27DB-BD31-4B8C-83A1-F6EECF244321}">
                <p14:modId xmlns:p14="http://schemas.microsoft.com/office/powerpoint/2010/main" val="910716384"/>
              </p:ext>
            </p:extLst>
          </p:nvPr>
        </p:nvGraphicFramePr>
        <p:xfrm>
          <a:off x="777240" y="1828799"/>
          <a:ext cx="10659110" cy="4348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162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8481-40E0-1AA8-6379-2E64B77728B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3F0B00-57CC-1C7B-2EA6-31CD65162981}"/>
              </a:ext>
            </a:extLst>
          </p:cNvPr>
          <p:cNvSpPr>
            <a:spLocks noGrp="1"/>
          </p:cNvSpPr>
          <p:nvPr>
            <p:ph idx="1"/>
          </p:nvPr>
        </p:nvSpPr>
        <p:spPr/>
        <p:txBody>
          <a:bodyPr/>
          <a:lstStyle/>
          <a:p>
            <a:pPr marL="457200" indent="-457200" algn="l"/>
            <a:endParaRPr lang="en-US" sz="1600" i="1" u="none" strike="noStrike" dirty="0">
              <a:solidFill>
                <a:srgbClr val="000000"/>
              </a:solidFill>
              <a:effectLst/>
              <a:latin typeface="Times New Roman" panose="02020603050405020304" pitchFamily="18" charset="0"/>
            </a:endParaRPr>
          </a:p>
          <a:p>
            <a:pPr marL="457200" indent="-457200" algn="l"/>
            <a:r>
              <a:rPr lang="en-US" sz="1800" i="1" u="none" strike="noStrike" dirty="0">
                <a:solidFill>
                  <a:srgbClr val="000000"/>
                </a:solidFill>
                <a:effectLst/>
                <a:latin typeface="+mj-lt"/>
              </a:rPr>
              <a:t>Maryland Crash and Traffic Fatalities Data</a:t>
            </a:r>
            <a:r>
              <a:rPr lang="en-US" sz="1800" i="0" u="none" strike="noStrike" dirty="0">
                <a:solidFill>
                  <a:srgbClr val="000000"/>
                </a:solidFill>
                <a:effectLst/>
                <a:latin typeface="+mj-lt"/>
              </a:rPr>
              <a:t>. (n.d.). Zero Deaths Maryland &amp; Vision Zero - Maryland Highway Safety Office. </a:t>
            </a:r>
            <a:r>
              <a:rPr lang="en-US" sz="1800" i="0" u="none" strike="noStrike" dirty="0">
                <a:solidFill>
                  <a:srgbClr val="000000"/>
                </a:solidFill>
                <a:effectLst/>
                <a:latin typeface="+mj-lt"/>
                <a:hlinkClick r:id="rId2"/>
              </a:rPr>
              <a:t>https://zerodeathsmd.gov/resources/crashdata/</a:t>
            </a:r>
            <a:r>
              <a:rPr lang="en-US" sz="1800" i="0" u="none" strike="noStrike" dirty="0">
                <a:solidFill>
                  <a:srgbClr val="000000"/>
                </a:solidFill>
                <a:effectLst/>
                <a:latin typeface="+mj-lt"/>
              </a:rPr>
              <a:t> </a:t>
            </a:r>
          </a:p>
          <a:p>
            <a:pPr marL="457200" indent="-457200" algn="l"/>
            <a:endParaRPr lang="en-US" sz="1800" i="1" u="none" strike="noStrike" dirty="0">
              <a:solidFill>
                <a:srgbClr val="000000"/>
              </a:solidFill>
              <a:effectLst/>
              <a:latin typeface="+mj-lt"/>
            </a:endParaRPr>
          </a:p>
          <a:p>
            <a:pPr marL="457200" indent="-457200" algn="l"/>
            <a:r>
              <a:rPr lang="en-US" sz="1800" i="1" u="none" strike="noStrike" dirty="0">
                <a:solidFill>
                  <a:srgbClr val="000000"/>
                </a:solidFill>
                <a:effectLst/>
                <a:latin typeface="+mj-lt"/>
              </a:rPr>
              <a:t>Maryland Statewide Vehicle Crashes | Open Data | </a:t>
            </a:r>
            <a:r>
              <a:rPr lang="en-US" sz="1800" i="1" u="none" strike="noStrike" dirty="0" err="1">
                <a:solidFill>
                  <a:srgbClr val="000000"/>
                </a:solidFill>
                <a:effectLst/>
                <a:latin typeface="+mj-lt"/>
              </a:rPr>
              <a:t>opendata.maryland.gov</a:t>
            </a:r>
            <a:r>
              <a:rPr lang="en-US" sz="1800" i="0" u="none" strike="noStrike" dirty="0">
                <a:solidFill>
                  <a:srgbClr val="000000"/>
                </a:solidFill>
                <a:effectLst/>
                <a:latin typeface="+mj-lt"/>
              </a:rPr>
              <a:t>. (n.d.). </a:t>
            </a:r>
            <a:r>
              <a:rPr lang="en-US" sz="1800" i="0" u="none" strike="noStrike" dirty="0" err="1">
                <a:solidFill>
                  <a:srgbClr val="000000"/>
                </a:solidFill>
                <a:effectLst/>
                <a:latin typeface="+mj-lt"/>
              </a:rPr>
              <a:t>Opendata.maryland.gov</a:t>
            </a:r>
            <a:r>
              <a:rPr lang="en-US" sz="1800" i="0" u="none" strike="noStrike" dirty="0">
                <a:solidFill>
                  <a:srgbClr val="000000"/>
                </a:solidFill>
                <a:effectLst/>
                <a:latin typeface="+mj-lt"/>
              </a:rPr>
              <a:t>. </a:t>
            </a:r>
            <a:r>
              <a:rPr lang="en-US" sz="1800" i="0" u="none" strike="noStrike" dirty="0">
                <a:solidFill>
                  <a:srgbClr val="000000"/>
                </a:solidFill>
                <a:effectLst/>
                <a:latin typeface="+mj-lt"/>
                <a:hlinkClick r:id="rId3"/>
              </a:rPr>
              <a:t>https://opendata.maryland.gov/</a:t>
            </a:r>
            <a:r>
              <a:rPr lang="en-US" sz="1800" i="0" u="none" strike="noStrike" dirty="0">
                <a:solidFill>
                  <a:srgbClr val="000000"/>
                </a:solidFill>
                <a:effectLst/>
                <a:latin typeface="+mj-lt"/>
              </a:rPr>
              <a:t> Public-Safety/Maryland-Statewide-Vehicle-Crashes/65du-s3qu</a:t>
            </a:r>
          </a:p>
          <a:p>
            <a:pPr marL="457200" indent="-457200" algn="l"/>
            <a:endParaRPr lang="en-US" sz="1800" dirty="0">
              <a:solidFill>
                <a:srgbClr val="000000"/>
              </a:solidFill>
              <a:latin typeface="+mj-lt"/>
            </a:endParaRPr>
          </a:p>
          <a:p>
            <a:pPr marL="457200" indent="-457200" algn="l"/>
            <a:r>
              <a:rPr lang="en-US" sz="1800" i="0" u="none" strike="noStrike" dirty="0">
                <a:solidFill>
                  <a:srgbClr val="000000"/>
                </a:solidFill>
                <a:effectLst/>
                <a:latin typeface="+mj-lt"/>
              </a:rPr>
              <a:t>Willison, S. (2022, December 13). </a:t>
            </a:r>
            <a:r>
              <a:rPr lang="en-US" sz="1800" i="1" u="none" strike="noStrike" dirty="0" err="1">
                <a:solidFill>
                  <a:srgbClr val="000000"/>
                </a:solidFill>
                <a:effectLst/>
                <a:latin typeface="+mj-lt"/>
              </a:rPr>
              <a:t>csvs</a:t>
            </a:r>
            <a:r>
              <a:rPr lang="en-US" sz="1800" i="1" u="none" strike="noStrike" dirty="0">
                <a:solidFill>
                  <a:srgbClr val="000000"/>
                </a:solidFill>
                <a:effectLst/>
                <a:latin typeface="+mj-lt"/>
              </a:rPr>
              <a:t>-to-</a:t>
            </a:r>
            <a:r>
              <a:rPr lang="en-US" sz="1800" i="1" u="none" strike="noStrike" dirty="0" err="1">
                <a:solidFill>
                  <a:srgbClr val="000000"/>
                </a:solidFill>
                <a:effectLst/>
                <a:latin typeface="+mj-lt"/>
              </a:rPr>
              <a:t>sqlite</a:t>
            </a:r>
            <a:r>
              <a:rPr lang="en-US" sz="1800" i="0" u="none" strike="noStrike" dirty="0">
                <a:solidFill>
                  <a:srgbClr val="000000"/>
                </a:solidFill>
                <a:effectLst/>
                <a:latin typeface="+mj-lt"/>
              </a:rPr>
              <a:t>. GitHub. </a:t>
            </a:r>
            <a:r>
              <a:rPr lang="en-US" sz="1800" i="0" u="none" strike="noStrike" dirty="0">
                <a:solidFill>
                  <a:srgbClr val="000000"/>
                </a:solidFill>
                <a:effectLst/>
                <a:latin typeface="+mj-lt"/>
                <a:hlinkClick r:id="rId4"/>
              </a:rPr>
              <a:t>https://github.com/simonw/csvs-to-sqlite</a:t>
            </a:r>
            <a:r>
              <a:rPr lang="en-US" sz="1800" i="0" u="none" strike="noStrike" dirty="0">
                <a:solidFill>
                  <a:srgbClr val="000000"/>
                </a:solidFill>
                <a:effectLst/>
                <a:latin typeface="+mj-lt"/>
              </a:rPr>
              <a:t> </a:t>
            </a:r>
          </a:p>
          <a:p>
            <a:pPr marL="457200" indent="-457200" algn="l"/>
            <a:r>
              <a:rPr lang="en-US" sz="1800" dirty="0">
                <a:solidFill>
                  <a:srgbClr val="000000"/>
                </a:solidFill>
                <a:latin typeface="+mj-lt"/>
              </a:rPr>
              <a:t>Database Design – 2</a:t>
            </a:r>
            <a:r>
              <a:rPr lang="en-US" sz="1800" baseline="30000" dirty="0">
                <a:solidFill>
                  <a:srgbClr val="000000"/>
                </a:solidFill>
                <a:latin typeface="+mj-lt"/>
              </a:rPr>
              <a:t>nd</a:t>
            </a:r>
            <a:r>
              <a:rPr lang="en-US" sz="1800" dirty="0">
                <a:solidFill>
                  <a:srgbClr val="000000"/>
                </a:solidFill>
                <a:latin typeface="+mj-lt"/>
              </a:rPr>
              <a:t> Edition </a:t>
            </a:r>
            <a:r>
              <a:rPr lang="en-US" sz="1800" i="1" u="none" strike="noStrike" dirty="0">
                <a:solidFill>
                  <a:srgbClr val="000000"/>
                </a:solidFill>
                <a:effectLst/>
                <a:latin typeface="+mj-lt"/>
                <a:hlinkClick r:id="rId5"/>
              </a:rPr>
              <a:t>https://opentextbc.ca/dbdesign01/</a:t>
            </a:r>
            <a:endParaRPr lang="en-US" sz="1800" i="1" u="none" strike="noStrike" dirty="0">
              <a:solidFill>
                <a:srgbClr val="000000"/>
              </a:solidFill>
              <a:effectLst/>
              <a:latin typeface="+mj-lt"/>
            </a:endParaRPr>
          </a:p>
          <a:p>
            <a:pPr marL="457200" indent="-457200" algn="l"/>
            <a:endParaRPr lang="en-US" sz="1800" i="1" u="none" strike="noStrike" dirty="0">
              <a:solidFill>
                <a:srgbClr val="000000"/>
              </a:solidFill>
              <a:effectLst/>
              <a:latin typeface="+mj-lt"/>
            </a:endParaRPr>
          </a:p>
          <a:p>
            <a:pPr marL="0" indent="0">
              <a:buNone/>
            </a:pPr>
            <a:endParaRPr lang="en-US" b="1" dirty="0">
              <a:latin typeface="+mj-lt"/>
            </a:endParaRPr>
          </a:p>
          <a:p>
            <a:pPr marL="0" indent="0">
              <a:buNone/>
            </a:pPr>
            <a:endParaRPr lang="en-US" dirty="0"/>
          </a:p>
        </p:txBody>
      </p:sp>
    </p:spTree>
    <p:extLst>
      <p:ext uri="{BB962C8B-B14F-4D97-AF65-F5344CB8AC3E}">
        <p14:creationId xmlns:p14="http://schemas.microsoft.com/office/powerpoint/2010/main" val="99686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3" name="Oval 12">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4" name="Freeform: Shape 23">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Oval 25">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9" name="Rectangle 28">
            <a:extLst>
              <a:ext uri="{FF2B5EF4-FFF2-40B4-BE49-F238E27FC236}">
                <a16:creationId xmlns:a16="http://schemas.microsoft.com/office/drawing/2014/main" id="{ABDACBDB-9C38-4364-A45F-E430E57D7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84FA0A4-DC00-4A44-912A-BAC6A6C13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33" name="Decorative Circles">
            <a:extLst>
              <a:ext uri="{FF2B5EF4-FFF2-40B4-BE49-F238E27FC236}">
                <a16:creationId xmlns:a16="http://schemas.microsoft.com/office/drawing/2014/main" id="{2880F677-3490-475B-ABC2-E84BDEC56A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4277" y="956155"/>
            <a:ext cx="9049452" cy="1836961"/>
            <a:chOff x="374277" y="956155"/>
            <a:chExt cx="9049452" cy="1836961"/>
          </a:xfrm>
        </p:grpSpPr>
        <p:sp>
          <p:nvSpPr>
            <p:cNvPr id="34" name="Oval 33">
              <a:extLst>
                <a:ext uri="{FF2B5EF4-FFF2-40B4-BE49-F238E27FC236}">
                  <a16:creationId xmlns:a16="http://schemas.microsoft.com/office/drawing/2014/main" id="{A7BBAE30-715D-4400-9E05-1E39217EC8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06096" y="1977248"/>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F9419BD-66B8-4B5D-979F-64863DD32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68530" y="95615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0E411BB-D3CD-40AD-9676-915898DAB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0362" y="23544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FC9C30-25A3-47A4-9A66-92AE50359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4277" y="1901154"/>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8C1C480-F57B-4132-A7DA-6909F076C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012" y="2326675"/>
              <a:ext cx="466441" cy="466441"/>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Oval 3">
            <a:extLst>
              <a:ext uri="{FF2B5EF4-FFF2-40B4-BE49-F238E27FC236}">
                <a16:creationId xmlns:a16="http://schemas.microsoft.com/office/drawing/2014/main" id="{83530D07-6CB8-4A4F-8F6A-9BA5DAFB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665048" y="0"/>
            <a:ext cx="4408870" cy="2474031"/>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a:extLst>
              <a:ext uri="{FF2B5EF4-FFF2-40B4-BE49-F238E27FC236}">
                <a16:creationId xmlns:a16="http://schemas.microsoft.com/office/drawing/2014/main" id="{94965F7A-44F2-4AEF-8A25-106E57C637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832" t="48467" r="13582" b="10444"/>
          <a:stretch/>
        </p:blipFill>
        <p:spPr>
          <a:xfrm>
            <a:off x="688614" y="0"/>
            <a:ext cx="4368276" cy="2507327"/>
          </a:xfrm>
          <a:prstGeom prst="rect">
            <a:avLst/>
          </a:prstGeom>
        </p:spPr>
      </p:pic>
      <p:sp>
        <p:nvSpPr>
          <p:cNvPr id="44" name="Oval 4">
            <a:extLst>
              <a:ext uri="{FF2B5EF4-FFF2-40B4-BE49-F238E27FC236}">
                <a16:creationId xmlns:a16="http://schemas.microsoft.com/office/drawing/2014/main" id="{A0B0F77F-92C2-4EA4-88A3-070B345D0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9152" y="94983"/>
            <a:ext cx="2698133" cy="269813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2">
            <a:extLst>
              <a:ext uri="{FF2B5EF4-FFF2-40B4-BE49-F238E27FC236}">
                <a16:creationId xmlns:a16="http://schemas.microsoft.com/office/drawing/2014/main" id="{2F3205C3-F980-4EB3-9545-9CAA456A4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326987" y="0"/>
            <a:ext cx="2861965" cy="3133761"/>
          </a:xfrm>
          <a:custGeom>
            <a:avLst/>
            <a:gdLst>
              <a:gd name="connsiteX0" fmla="*/ 152193 w 2976254"/>
              <a:gd name="connsiteY0" fmla="*/ 0 h 3258904"/>
              <a:gd name="connsiteX1" fmla="*/ 2976254 w 2976254"/>
              <a:gd name="connsiteY1" fmla="*/ 0 h 3258904"/>
              <a:gd name="connsiteX2" fmla="*/ 2976254 w 2976254"/>
              <a:gd name="connsiteY2" fmla="*/ 3192289 h 3258904"/>
              <a:gd name="connsiteX3" fmla="*/ 2908439 w 2976254"/>
              <a:gd name="connsiteY3" fmla="*/ 3209726 h 3258904"/>
              <a:gd name="connsiteX4" fmla="*/ 2420603 w 2976254"/>
              <a:gd name="connsiteY4" fmla="*/ 3258904 h 3258904"/>
              <a:gd name="connsiteX5" fmla="*/ 0 w 2976254"/>
              <a:gd name="connsiteY5" fmla="*/ 838301 h 3258904"/>
              <a:gd name="connsiteX6" fmla="*/ 108826 w 2976254"/>
              <a:gd name="connsiteY6" fmla="*/ 118488 h 325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6254" h="3258904">
                <a:moveTo>
                  <a:pt x="152193" y="0"/>
                </a:moveTo>
                <a:lnTo>
                  <a:pt x="2976254" y="0"/>
                </a:lnTo>
                <a:lnTo>
                  <a:pt x="2976254" y="3192289"/>
                </a:lnTo>
                <a:lnTo>
                  <a:pt x="2908439" y="3209726"/>
                </a:lnTo>
                <a:cubicBezTo>
                  <a:pt x="2750864" y="3241971"/>
                  <a:pt x="2587711" y="3258904"/>
                  <a:pt x="2420603" y="3258904"/>
                </a:cubicBezTo>
                <a:cubicBezTo>
                  <a:pt x="1083741" y="3258904"/>
                  <a:pt x="0" y="2175163"/>
                  <a:pt x="0" y="838301"/>
                </a:cubicBezTo>
                <a:cubicBezTo>
                  <a:pt x="0" y="587639"/>
                  <a:pt x="38100" y="345877"/>
                  <a:pt x="108826" y="118488"/>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48" name="Graphic 47">
            <a:extLst>
              <a:ext uri="{FF2B5EF4-FFF2-40B4-BE49-F238E27FC236}">
                <a16:creationId xmlns:a16="http://schemas.microsoft.com/office/drawing/2014/main" id="{D916385E-2011-4632-B599-29C7D2834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biLevel thresh="25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36094" t="40236" r="11854" b="12510"/>
          <a:stretch/>
        </p:blipFill>
        <p:spPr>
          <a:xfrm rot="5400000">
            <a:off x="9217184" y="189704"/>
            <a:ext cx="3133760" cy="2831939"/>
          </a:xfrm>
          <a:prstGeom prst="rect">
            <a:avLst/>
          </a:prstGeom>
        </p:spPr>
      </p:pic>
      <p:sp>
        <p:nvSpPr>
          <p:cNvPr id="2" name="Title 1">
            <a:extLst>
              <a:ext uri="{FF2B5EF4-FFF2-40B4-BE49-F238E27FC236}">
                <a16:creationId xmlns:a16="http://schemas.microsoft.com/office/drawing/2014/main" id="{6F84E2A1-0F96-3FD5-DC69-0DC455FB4120}"/>
              </a:ext>
            </a:extLst>
          </p:cNvPr>
          <p:cNvSpPr>
            <a:spLocks noGrp="1"/>
          </p:cNvSpPr>
          <p:nvPr>
            <p:ph type="title"/>
          </p:nvPr>
        </p:nvSpPr>
        <p:spPr>
          <a:xfrm>
            <a:off x="3787826" y="2978149"/>
            <a:ext cx="7311973" cy="2169375"/>
          </a:xfrm>
        </p:spPr>
        <p:txBody>
          <a:bodyPr vert="horz" lIns="91440" tIns="45720" rIns="91440" bIns="45720" rtlCol="0" anchor="b">
            <a:normAutofit/>
          </a:bodyPr>
          <a:lstStyle/>
          <a:p>
            <a:r>
              <a:rPr lang="en-US" dirty="0"/>
              <a:t>THANKYOU! </a:t>
            </a:r>
          </a:p>
        </p:txBody>
      </p:sp>
      <p:pic>
        <p:nvPicPr>
          <p:cNvPr id="50" name="Graphic 49">
            <a:extLst>
              <a:ext uri="{FF2B5EF4-FFF2-40B4-BE49-F238E27FC236}">
                <a16:creationId xmlns:a16="http://schemas.microsoft.com/office/drawing/2014/main" id="{A6269A2E-1142-4640-87F2-FB272B760D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09151" y="94983"/>
            <a:ext cx="2698133" cy="2698133"/>
          </a:xfrm>
          <a:prstGeom prst="rect">
            <a:avLst/>
          </a:prstGeom>
        </p:spPr>
      </p:pic>
      <p:sp>
        <p:nvSpPr>
          <p:cNvPr id="52" name="Oval 1">
            <a:extLst>
              <a:ext uri="{FF2B5EF4-FFF2-40B4-BE49-F238E27FC236}">
                <a16:creationId xmlns:a16="http://schemas.microsoft.com/office/drawing/2014/main" id="{6268828B-23B3-4AF6-A838-6F0128B6F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90" y="3219078"/>
            <a:ext cx="3186814" cy="3638922"/>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Graphic 53">
            <a:extLst>
              <a:ext uri="{FF2B5EF4-FFF2-40B4-BE49-F238E27FC236}">
                <a16:creationId xmlns:a16="http://schemas.microsoft.com/office/drawing/2014/main" id="{758A7C53-8BE5-44E4-AC0C-CFA49FB917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26199" t="12146" r="12288" b="18832"/>
          <a:stretch/>
        </p:blipFill>
        <p:spPr>
          <a:xfrm>
            <a:off x="-10590" y="3270329"/>
            <a:ext cx="3197404" cy="3587671"/>
          </a:xfrm>
          <a:prstGeom prst="rect">
            <a:avLst/>
          </a:prstGeom>
        </p:spPr>
      </p:pic>
    </p:spTree>
    <p:extLst>
      <p:ext uri="{BB962C8B-B14F-4D97-AF65-F5344CB8AC3E}">
        <p14:creationId xmlns:p14="http://schemas.microsoft.com/office/powerpoint/2010/main" val="41450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15"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16" name="Oval 11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12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 name="Freeform: Shape 12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8" name="Freeform: Shape 12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9" name="Oval 12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0" name="Freeform: Shape 12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32" name="Rectangle 131">
            <a:extLst>
              <a:ext uri="{FF2B5EF4-FFF2-40B4-BE49-F238E27FC236}">
                <a16:creationId xmlns:a16="http://schemas.microsoft.com/office/drawing/2014/main" id="{DA92FA62-7A45-4F89-A245-0BA05F754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a:extLst>
              <a:ext uri="{FF2B5EF4-FFF2-40B4-BE49-F238E27FC236}">
                <a16:creationId xmlns:a16="http://schemas.microsoft.com/office/drawing/2014/main" id="{979E52E1-CB55-4954-96F6-B863715C8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9DCA1B25-DBDA-AEF9-57D9-B182F0D22442}"/>
              </a:ext>
            </a:extLst>
          </p:cNvPr>
          <p:cNvSpPr>
            <a:spLocks noGrp="1"/>
          </p:cNvSpPr>
          <p:nvPr>
            <p:ph type="title"/>
          </p:nvPr>
        </p:nvSpPr>
        <p:spPr>
          <a:xfrm>
            <a:off x="777240" y="777240"/>
            <a:ext cx="5653706" cy="1182189"/>
          </a:xfrm>
        </p:spPr>
        <p:txBody>
          <a:bodyPr vert="horz" lIns="91440" tIns="45720" rIns="91440" bIns="45720" rtlCol="0" anchor="b">
            <a:normAutofit/>
          </a:bodyPr>
          <a:lstStyle/>
          <a:p>
            <a:r>
              <a:rPr lang="en-US" sz="4400" kern="1200" dirty="0">
                <a:latin typeface="+mj-lt"/>
                <a:ea typeface="+mj-ea"/>
                <a:cs typeface="+mj-cs"/>
              </a:rPr>
              <a:t>Problem Statement</a:t>
            </a:r>
          </a:p>
        </p:txBody>
      </p:sp>
      <p:grpSp>
        <p:nvGrpSpPr>
          <p:cNvPr id="136" name="decorative circles">
            <a:extLst>
              <a:ext uri="{FF2B5EF4-FFF2-40B4-BE49-F238E27FC236}">
                <a16:creationId xmlns:a16="http://schemas.microsoft.com/office/drawing/2014/main" id="{40839DED-D13B-4FE2-AF8E-2113D887C8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93625" y="927887"/>
            <a:ext cx="3205279" cy="2727847"/>
            <a:chOff x="7893625" y="927887"/>
            <a:chExt cx="3205279" cy="2727847"/>
          </a:xfrm>
        </p:grpSpPr>
        <p:sp>
          <p:nvSpPr>
            <p:cNvPr id="137" name="Oval 136">
              <a:extLst>
                <a:ext uri="{FF2B5EF4-FFF2-40B4-BE49-F238E27FC236}">
                  <a16:creationId xmlns:a16="http://schemas.microsoft.com/office/drawing/2014/main" id="{F92EEB2D-48A0-4F55-A27D-1CF0340DF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93625" y="3428999"/>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FE0FA48-3E56-41E4-9D69-E3075231E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295" y="2842228"/>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18BEA43D-D342-4D53-BA39-19D2CB43FF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35619" y="296208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2D01AFA7-D179-4686-A37D-4F22F25F6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927887"/>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EAE4F3AB-9E00-4A6B-8288-47C92E42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1870595"/>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E8CD149C-82EF-419B-8302-7FC6B3F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2560850"/>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4" name="Oval 1">
            <a:extLst>
              <a:ext uri="{FF2B5EF4-FFF2-40B4-BE49-F238E27FC236}">
                <a16:creationId xmlns:a16="http://schemas.microsoft.com/office/drawing/2014/main" id="{617BF969-E9DF-46D8-B8CA-E33DFD3EE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2678" y="1"/>
            <a:ext cx="2661680" cy="2424023"/>
          </a:xfrm>
          <a:custGeom>
            <a:avLst/>
            <a:gdLst>
              <a:gd name="connsiteX0" fmla="*/ 572886 w 2661680"/>
              <a:gd name="connsiteY0" fmla="*/ 0 h 2424023"/>
              <a:gd name="connsiteX1" fmla="*/ 2088794 w 2661680"/>
              <a:gd name="connsiteY1" fmla="*/ 0 h 2424023"/>
              <a:gd name="connsiteX2" fmla="*/ 2177378 w 2661680"/>
              <a:gd name="connsiteY2" fmla="*/ 66242 h 2424023"/>
              <a:gd name="connsiteX3" fmla="*/ 2661680 w 2661680"/>
              <a:gd name="connsiteY3" fmla="*/ 1093183 h 2424023"/>
              <a:gd name="connsiteX4" fmla="*/ 1330840 w 2661680"/>
              <a:gd name="connsiteY4" fmla="*/ 2424023 h 2424023"/>
              <a:gd name="connsiteX5" fmla="*/ 0 w 2661680"/>
              <a:gd name="connsiteY5" fmla="*/ 1093183 h 2424023"/>
              <a:gd name="connsiteX6" fmla="*/ 484302 w 2661680"/>
              <a:gd name="connsiteY6" fmla="*/ 66242 h 2424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1680" h="2424023">
                <a:moveTo>
                  <a:pt x="572886" y="0"/>
                </a:moveTo>
                <a:lnTo>
                  <a:pt x="2088794" y="0"/>
                </a:lnTo>
                <a:lnTo>
                  <a:pt x="2177378" y="66242"/>
                </a:lnTo>
                <a:cubicBezTo>
                  <a:pt x="2473153" y="310338"/>
                  <a:pt x="2661680" y="679744"/>
                  <a:pt x="2661680" y="1093183"/>
                </a:cubicBezTo>
                <a:cubicBezTo>
                  <a:pt x="2661680" y="1828186"/>
                  <a:pt x="2065843" y="2424023"/>
                  <a:pt x="1330840" y="2424023"/>
                </a:cubicBezTo>
                <a:cubicBezTo>
                  <a:pt x="595837" y="2424023"/>
                  <a:pt x="0" y="1828186"/>
                  <a:pt x="0" y="1093183"/>
                </a:cubicBezTo>
                <a:cubicBezTo>
                  <a:pt x="0" y="679744"/>
                  <a:pt x="188527" y="310338"/>
                  <a:pt x="484302" y="66242"/>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6" name="Graphic 145">
            <a:extLst>
              <a:ext uri="{FF2B5EF4-FFF2-40B4-BE49-F238E27FC236}">
                <a16:creationId xmlns:a16="http://schemas.microsoft.com/office/drawing/2014/main" id="{C1C4116E-4CD4-4955-81AE-E8A0181D79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001" t="19460" r="12288" b="12942"/>
          <a:stretch/>
        </p:blipFill>
        <p:spPr>
          <a:xfrm flipH="1">
            <a:off x="7867965" y="28139"/>
            <a:ext cx="2581855" cy="2367745"/>
          </a:xfrm>
          <a:prstGeom prst="rect">
            <a:avLst/>
          </a:prstGeom>
        </p:spPr>
      </p:pic>
      <p:sp>
        <p:nvSpPr>
          <p:cNvPr id="148" name="Oval 2">
            <a:extLst>
              <a:ext uri="{FF2B5EF4-FFF2-40B4-BE49-F238E27FC236}">
                <a16:creationId xmlns:a16="http://schemas.microsoft.com/office/drawing/2014/main" id="{0A431FA1-4FB8-4CB5-AB06-09E989A31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7628" y="2906802"/>
            <a:ext cx="4051324" cy="3951198"/>
          </a:xfrm>
          <a:custGeom>
            <a:avLst/>
            <a:gdLst>
              <a:gd name="connsiteX0" fmla="*/ 2361523 w 4051324"/>
              <a:gd name="connsiteY0" fmla="*/ 0 h 3951198"/>
              <a:gd name="connsiteX1" fmla="*/ 4031372 w 4051324"/>
              <a:gd name="connsiteY1" fmla="*/ 691674 h 3951198"/>
              <a:gd name="connsiteX2" fmla="*/ 4051324 w 4051324"/>
              <a:gd name="connsiteY2" fmla="*/ 713627 h 3951198"/>
              <a:gd name="connsiteX3" fmla="*/ 4051324 w 4051324"/>
              <a:gd name="connsiteY3" fmla="*/ 3951198 h 3951198"/>
              <a:gd name="connsiteX4" fmla="*/ 618807 w 4051324"/>
              <a:gd name="connsiteY4" fmla="*/ 3951198 h 3951198"/>
              <a:gd name="connsiteX5" fmla="*/ 539257 w 4051324"/>
              <a:gd name="connsiteY5" fmla="*/ 3863671 h 3951198"/>
              <a:gd name="connsiteX6" fmla="*/ 0 w 4051324"/>
              <a:gd name="connsiteY6" fmla="*/ 2361523 h 3951198"/>
              <a:gd name="connsiteX7" fmla="*/ 2361523 w 4051324"/>
              <a:gd name="connsiteY7" fmla="*/ 0 h 395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1324" h="3951198">
                <a:moveTo>
                  <a:pt x="2361523" y="0"/>
                </a:moveTo>
                <a:cubicBezTo>
                  <a:pt x="3013639" y="0"/>
                  <a:pt x="3604020" y="264323"/>
                  <a:pt x="4031372" y="691674"/>
                </a:cubicBezTo>
                <a:lnTo>
                  <a:pt x="4051324" y="713627"/>
                </a:lnTo>
                <a:lnTo>
                  <a:pt x="4051324" y="3951198"/>
                </a:lnTo>
                <a:lnTo>
                  <a:pt x="618807" y="3951198"/>
                </a:lnTo>
                <a:lnTo>
                  <a:pt x="539257" y="3863671"/>
                </a:lnTo>
                <a:cubicBezTo>
                  <a:pt x="202372" y="3455461"/>
                  <a:pt x="0" y="2932125"/>
                  <a:pt x="0" y="2361523"/>
                </a:cubicBezTo>
                <a:cubicBezTo>
                  <a:pt x="0" y="1057290"/>
                  <a:pt x="1057290" y="0"/>
                  <a:pt x="2361523"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0" name="Graphic 149">
            <a:extLst>
              <a:ext uri="{FF2B5EF4-FFF2-40B4-BE49-F238E27FC236}">
                <a16:creationId xmlns:a16="http://schemas.microsoft.com/office/drawing/2014/main" id="{5568B90D-1554-4791-ACD8-CA2511F62A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18963" r="52721" b="17441"/>
          <a:stretch/>
        </p:blipFill>
        <p:spPr>
          <a:xfrm>
            <a:off x="10854666" y="0"/>
            <a:ext cx="1334286" cy="2962082"/>
          </a:xfrm>
          <a:prstGeom prst="rect">
            <a:avLst/>
          </a:prstGeom>
        </p:spPr>
      </p:pic>
      <p:sp>
        <p:nvSpPr>
          <p:cNvPr id="4" name="Text Placeholder 3">
            <a:extLst>
              <a:ext uri="{FF2B5EF4-FFF2-40B4-BE49-F238E27FC236}">
                <a16:creationId xmlns:a16="http://schemas.microsoft.com/office/drawing/2014/main" id="{015295B1-DEBA-5D56-614B-39A3240504C0}"/>
              </a:ext>
            </a:extLst>
          </p:cNvPr>
          <p:cNvSpPr>
            <a:spLocks noGrp="1"/>
          </p:cNvSpPr>
          <p:nvPr>
            <p:ph type="body" sz="half" idx="2"/>
          </p:nvPr>
        </p:nvSpPr>
        <p:spPr>
          <a:xfrm>
            <a:off x="588821" y="2217183"/>
            <a:ext cx="6356750" cy="3959779"/>
          </a:xfrm>
        </p:spPr>
        <p:txBody>
          <a:bodyPr vert="horz" lIns="91440" tIns="45720" rIns="91440" bIns="45720" rtlCol="0" anchor="t">
            <a:normAutofit/>
          </a:bodyPr>
          <a:lstStyle/>
          <a:p>
            <a:pPr indent="-228600">
              <a:buFont typeface="Arial" panose="020B0604020202020204" pitchFamily="34" charset="0"/>
              <a:buChar char="•"/>
            </a:pPr>
            <a:r>
              <a:rPr lang="en-US" sz="2500" dirty="0">
                <a:effectLst/>
              </a:rPr>
              <a:t>As a data analyst, you have been hired and given the data of the vehicle crashes happening in Maryland by the traffic police department, in order to obtain an analysis of the crashes which include high damage, and alert the public about certain scenarios and times, which might exercise more caution. The traffic department particularly wishes to know the counties where more crashes occur and the quarter in which they occur the most, while also analyzing the movement of the vehicle during the crash.</a:t>
            </a:r>
          </a:p>
          <a:p>
            <a:pPr indent="-228600">
              <a:buFont typeface="Arial" panose="020B0604020202020204" pitchFamily="34" charset="0"/>
              <a:buChar char="•"/>
            </a:pPr>
            <a:endParaRPr lang="en-US" sz="1800" dirty="0"/>
          </a:p>
        </p:txBody>
      </p:sp>
      <p:pic>
        <p:nvPicPr>
          <p:cNvPr id="152" name="Graphic 151">
            <a:extLst>
              <a:ext uri="{FF2B5EF4-FFF2-40B4-BE49-F238E27FC236}">
                <a16:creationId xmlns:a16="http://schemas.microsoft.com/office/drawing/2014/main" id="{B0791895-5729-444A-BF43-B325E066B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23564" y="3067768"/>
            <a:ext cx="3790232" cy="3790232"/>
          </a:xfrm>
          <a:prstGeom prst="rect">
            <a:avLst/>
          </a:prstGeom>
        </p:spPr>
      </p:pic>
    </p:spTree>
    <p:extLst>
      <p:ext uri="{BB962C8B-B14F-4D97-AF65-F5344CB8AC3E}">
        <p14:creationId xmlns:p14="http://schemas.microsoft.com/office/powerpoint/2010/main" val="2566871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2AFA708-0E93-46D4-99C8-39B42770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D1AE0C2-E826-40A9-976E-9077F4438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00F40BCB-A45E-BF52-897E-5C8B495ECE76}"/>
              </a:ext>
            </a:extLst>
          </p:cNvPr>
          <p:cNvSpPr>
            <a:spLocks noGrp="1"/>
          </p:cNvSpPr>
          <p:nvPr>
            <p:ph type="title"/>
          </p:nvPr>
        </p:nvSpPr>
        <p:spPr>
          <a:xfrm>
            <a:off x="777239" y="777240"/>
            <a:ext cx="6168331" cy="852777"/>
          </a:xfrm>
        </p:spPr>
        <p:txBody>
          <a:bodyPr anchor="b">
            <a:normAutofit/>
          </a:bodyPr>
          <a:lstStyle/>
          <a:p>
            <a:r>
              <a:rPr lang="en-US" sz="4400" dirty="0"/>
              <a:t>Introduction</a:t>
            </a:r>
          </a:p>
        </p:txBody>
      </p:sp>
      <p:sp>
        <p:nvSpPr>
          <p:cNvPr id="3" name="Content Placeholder 2">
            <a:extLst>
              <a:ext uri="{FF2B5EF4-FFF2-40B4-BE49-F238E27FC236}">
                <a16:creationId xmlns:a16="http://schemas.microsoft.com/office/drawing/2014/main" id="{AADC2724-F846-FA4D-FEB6-E158DD4B8DE7}"/>
              </a:ext>
            </a:extLst>
          </p:cNvPr>
          <p:cNvSpPr>
            <a:spLocks noGrp="1"/>
          </p:cNvSpPr>
          <p:nvPr>
            <p:ph idx="1"/>
          </p:nvPr>
        </p:nvSpPr>
        <p:spPr>
          <a:xfrm>
            <a:off x="777239" y="1630017"/>
            <a:ext cx="6168331" cy="4546945"/>
          </a:xfrm>
        </p:spPr>
        <p:txBody>
          <a:bodyPr anchor="t">
            <a:normAutofit fontScale="92500" lnSpcReduction="10000"/>
          </a:bodyPr>
          <a:lstStyle/>
          <a:p>
            <a:pPr marL="0" indent="0">
              <a:buNone/>
            </a:pPr>
            <a:r>
              <a:rPr lang="en-US" sz="2400" dirty="0">
                <a:latin typeface="+mj-lt"/>
              </a:rPr>
              <a:t>Various factors that affect vehicle crashes in Maryland</a:t>
            </a:r>
          </a:p>
          <a:p>
            <a:r>
              <a:rPr lang="en-US" sz="2400" dirty="0">
                <a:latin typeface="+mj-lt"/>
              </a:rPr>
              <a:t>Weather</a:t>
            </a:r>
          </a:p>
          <a:p>
            <a:r>
              <a:rPr lang="en-US" sz="2400" dirty="0">
                <a:latin typeface="+mj-lt"/>
              </a:rPr>
              <a:t>Area</a:t>
            </a:r>
          </a:p>
          <a:p>
            <a:r>
              <a:rPr lang="en-US" sz="2400" dirty="0">
                <a:latin typeface="+mj-lt"/>
              </a:rPr>
              <a:t>Time of the day</a:t>
            </a:r>
          </a:p>
          <a:p>
            <a:r>
              <a:rPr lang="en-US" sz="2400" dirty="0">
                <a:latin typeface="+mj-lt"/>
              </a:rPr>
              <a:t>Road conditions</a:t>
            </a:r>
          </a:p>
          <a:p>
            <a:r>
              <a:rPr lang="en-US" sz="2400" dirty="0">
                <a:latin typeface="+mj-lt"/>
              </a:rPr>
              <a:t>Vehicle conditions</a:t>
            </a:r>
          </a:p>
          <a:p>
            <a:r>
              <a:rPr lang="en-US" sz="2400" dirty="0">
                <a:latin typeface="+mj-lt"/>
              </a:rPr>
              <a:t>Alcohol consumed by the driver</a:t>
            </a:r>
          </a:p>
          <a:p>
            <a:pPr marL="0" indent="0">
              <a:buNone/>
            </a:pPr>
            <a:r>
              <a:rPr lang="en-US" sz="2400" dirty="0">
                <a:latin typeface="+mj-lt"/>
              </a:rPr>
              <a:t>The database contains the details of vehicle crashes that occurred between January 2015 to June 2022.</a:t>
            </a:r>
          </a:p>
          <a:p>
            <a:pPr marL="0" indent="0">
              <a:buNone/>
            </a:pPr>
            <a:r>
              <a:rPr lang="en-US" sz="2400" dirty="0">
                <a:latin typeface="+mj-lt"/>
              </a:rPr>
              <a:t>Exploratory Data Analysis for Statistical inference and to take measures accordingly.</a:t>
            </a:r>
          </a:p>
          <a:p>
            <a:pPr marL="0" indent="0">
              <a:buNone/>
            </a:pPr>
            <a:endParaRPr lang="en-US" sz="1100" dirty="0"/>
          </a:p>
          <a:p>
            <a:pPr marL="0" indent="0">
              <a:buNone/>
            </a:pPr>
            <a:endParaRPr lang="en-US" sz="1100" dirty="0"/>
          </a:p>
          <a:p>
            <a:pPr marL="0" indent="0">
              <a:buNone/>
            </a:pPr>
            <a:endParaRPr lang="en-US" sz="1100" dirty="0"/>
          </a:p>
          <a:p>
            <a:endParaRPr lang="en-US" sz="1100" dirty="0"/>
          </a:p>
          <a:p>
            <a:endParaRPr lang="en-US" sz="1100" dirty="0"/>
          </a:p>
        </p:txBody>
      </p:sp>
      <p:grpSp>
        <p:nvGrpSpPr>
          <p:cNvPr id="56" name="decorative circles">
            <a:extLst>
              <a:ext uri="{FF2B5EF4-FFF2-40B4-BE49-F238E27FC236}">
                <a16:creationId xmlns:a16="http://schemas.microsoft.com/office/drawing/2014/main" id="{A1E6C3A1-63EF-4249-BAB0-BC1FF217A7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93625" y="927887"/>
            <a:ext cx="3205279" cy="2727847"/>
            <a:chOff x="7893625" y="927887"/>
            <a:chExt cx="3205279" cy="2727847"/>
          </a:xfrm>
        </p:grpSpPr>
        <p:sp>
          <p:nvSpPr>
            <p:cNvPr id="57" name="Oval 56">
              <a:extLst>
                <a:ext uri="{FF2B5EF4-FFF2-40B4-BE49-F238E27FC236}">
                  <a16:creationId xmlns:a16="http://schemas.microsoft.com/office/drawing/2014/main" id="{B7D4ED74-40F3-42DD-959A-84AAAAD06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93625" y="3428999"/>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1A54AA4-6CFD-4ECA-A5D7-9A0AB9B04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295" y="2842228"/>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656D395-7C8D-433D-A682-9B17302B7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35619" y="296208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C1326582-6401-4AD7-A44B-3FFB4107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927887"/>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9E7D4459-BBDF-467E-9824-EC886C128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1870595"/>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3230E99-BEE6-4927-8980-78D40F2E0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2560850"/>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picture containing text, smoke, transport, coming&#10;&#10;Description automatically generated">
            <a:extLst>
              <a:ext uri="{FF2B5EF4-FFF2-40B4-BE49-F238E27FC236}">
                <a16:creationId xmlns:a16="http://schemas.microsoft.com/office/drawing/2014/main" id="{C56C5F91-12F5-4094-D9E5-6C4CB4740C7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8540" r="29692" b="-4"/>
          <a:stretch/>
        </p:blipFill>
        <p:spPr>
          <a:xfrm>
            <a:off x="7842678" y="7598"/>
            <a:ext cx="2661680" cy="2424023"/>
          </a:xfrm>
          <a:custGeom>
            <a:avLst/>
            <a:gdLst/>
            <a:ahLst/>
            <a:cxnLst/>
            <a:rect l="l" t="t" r="r" b="b"/>
            <a:pathLst>
              <a:path w="2661680" h="2424023">
                <a:moveTo>
                  <a:pt x="572886" y="0"/>
                </a:moveTo>
                <a:lnTo>
                  <a:pt x="2088794" y="0"/>
                </a:lnTo>
                <a:lnTo>
                  <a:pt x="2177378" y="66242"/>
                </a:lnTo>
                <a:cubicBezTo>
                  <a:pt x="2473153" y="310338"/>
                  <a:pt x="2661680" y="679744"/>
                  <a:pt x="2661680" y="1093183"/>
                </a:cubicBezTo>
                <a:cubicBezTo>
                  <a:pt x="2661680" y="1828186"/>
                  <a:pt x="2065843" y="2424023"/>
                  <a:pt x="1330840" y="2424023"/>
                </a:cubicBezTo>
                <a:cubicBezTo>
                  <a:pt x="595837" y="2424023"/>
                  <a:pt x="0" y="1828186"/>
                  <a:pt x="0" y="1093183"/>
                </a:cubicBezTo>
                <a:cubicBezTo>
                  <a:pt x="0" y="679744"/>
                  <a:pt x="188527" y="310338"/>
                  <a:pt x="484302" y="66242"/>
                </a:cubicBezTo>
                <a:close/>
              </a:path>
            </a:pathLst>
          </a:custGeom>
        </p:spPr>
      </p:pic>
      <p:pic>
        <p:nvPicPr>
          <p:cNvPr id="8" name="Picture Placeholder 5" descr="A picture containing road, way, car, outdoor&#10;&#10;Description automatically generated">
            <a:extLst>
              <a:ext uri="{FF2B5EF4-FFF2-40B4-BE49-F238E27FC236}">
                <a16:creationId xmlns:a16="http://schemas.microsoft.com/office/drawing/2014/main" id="{282CD773-1DCB-C04E-97A8-37D43F01E298}"/>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7616" r="16216" b="3"/>
          <a:stretch/>
        </p:blipFill>
        <p:spPr>
          <a:xfrm>
            <a:off x="8120360" y="2848923"/>
            <a:ext cx="4071640" cy="4009077"/>
          </a:xfrm>
          <a:custGeom>
            <a:avLst/>
            <a:gdLst/>
            <a:ahLst/>
            <a:cxnLst/>
            <a:rect l="l" t="t" r="r" b="b"/>
            <a:pathLst>
              <a:path w="4012858" h="3951198">
                <a:moveTo>
                  <a:pt x="2361523" y="0"/>
                </a:moveTo>
                <a:cubicBezTo>
                  <a:pt x="2932125" y="0"/>
                  <a:pt x="3455460" y="202372"/>
                  <a:pt x="3863671" y="539257"/>
                </a:cubicBezTo>
                <a:lnTo>
                  <a:pt x="4012858" y="674848"/>
                </a:lnTo>
                <a:lnTo>
                  <a:pt x="4012858" y="3951198"/>
                </a:lnTo>
                <a:lnTo>
                  <a:pt x="618807" y="3951198"/>
                </a:lnTo>
                <a:lnTo>
                  <a:pt x="539257" y="3863671"/>
                </a:lnTo>
                <a:cubicBezTo>
                  <a:pt x="202372" y="3455461"/>
                  <a:pt x="0" y="2932125"/>
                  <a:pt x="0" y="2361523"/>
                </a:cubicBezTo>
                <a:cubicBezTo>
                  <a:pt x="0" y="1057290"/>
                  <a:pt x="1057290" y="0"/>
                  <a:pt x="2361523" y="0"/>
                </a:cubicBezTo>
                <a:close/>
              </a:path>
            </a:pathLst>
          </a:custGeom>
        </p:spPr>
      </p:pic>
      <p:sp>
        <p:nvSpPr>
          <p:cNvPr id="7" name="TextBox 6">
            <a:extLst>
              <a:ext uri="{FF2B5EF4-FFF2-40B4-BE49-F238E27FC236}">
                <a16:creationId xmlns:a16="http://schemas.microsoft.com/office/drawing/2014/main" id="{9BA8AB7F-9BC3-A436-413E-690E2479803B}"/>
              </a:ext>
            </a:extLst>
          </p:cNvPr>
          <p:cNvSpPr txBox="1"/>
          <p:nvPr/>
        </p:nvSpPr>
        <p:spPr>
          <a:xfrm>
            <a:off x="10005184" y="6870700"/>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clamorworld.com/about-40-still-missing-after-runaway-train-crashes-explodes-in-canadian-tow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
        <p:nvSpPr>
          <p:cNvPr id="9" name="TextBox 8">
            <a:extLst>
              <a:ext uri="{FF2B5EF4-FFF2-40B4-BE49-F238E27FC236}">
                <a16:creationId xmlns:a16="http://schemas.microsoft.com/office/drawing/2014/main" id="{E0030147-F000-225D-CE75-3C492399EBC8}"/>
              </a:ext>
            </a:extLst>
          </p:cNvPr>
          <p:cNvSpPr txBox="1"/>
          <p:nvPr/>
        </p:nvSpPr>
        <p:spPr>
          <a:xfrm>
            <a:off x="7805668" y="6870700"/>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www.flickr.com/photos/50415738@N04/8076145836/">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421509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CAA516D-5E41-B850-A90F-4EA224CA0FC3}"/>
              </a:ext>
            </a:extLst>
          </p:cNvPr>
          <p:cNvGraphicFramePr>
            <a:graphicFrameLocks noGrp="1"/>
          </p:cNvGraphicFramePr>
          <p:nvPr>
            <p:extLst>
              <p:ext uri="{D42A27DB-BD31-4B8C-83A1-F6EECF244321}">
                <p14:modId xmlns:p14="http://schemas.microsoft.com/office/powerpoint/2010/main" val="3586418256"/>
              </p:ext>
            </p:extLst>
          </p:nvPr>
        </p:nvGraphicFramePr>
        <p:xfrm>
          <a:off x="2032001" y="719665"/>
          <a:ext cx="2566503" cy="2387456"/>
        </p:xfrm>
        <a:graphic>
          <a:graphicData uri="http://schemas.openxmlformats.org/drawingml/2006/table">
            <a:tbl>
              <a:tblPr firstRow="1" bandRow="1">
                <a:tableStyleId>{5C22544A-7EE6-4342-B048-85BDC9FD1C3A}</a:tableStyleId>
              </a:tblPr>
              <a:tblGrid>
                <a:gridCol w="855501">
                  <a:extLst>
                    <a:ext uri="{9D8B030D-6E8A-4147-A177-3AD203B41FA5}">
                      <a16:colId xmlns:a16="http://schemas.microsoft.com/office/drawing/2014/main" val="3980617987"/>
                    </a:ext>
                  </a:extLst>
                </a:gridCol>
                <a:gridCol w="1711002">
                  <a:extLst>
                    <a:ext uri="{9D8B030D-6E8A-4147-A177-3AD203B41FA5}">
                      <a16:colId xmlns:a16="http://schemas.microsoft.com/office/drawing/2014/main" val="2070893238"/>
                    </a:ext>
                  </a:extLst>
                </a:gridCol>
              </a:tblGrid>
              <a:tr h="505424">
                <a:tc gridSpan="2">
                  <a:txBody>
                    <a:bodyPr/>
                    <a:lstStyle/>
                    <a:p>
                      <a:r>
                        <a:rPr lang="en-US" dirty="0"/>
                        <a:t>Person Details</a:t>
                      </a:r>
                    </a:p>
                  </a:txBody>
                  <a:tcPr/>
                </a:tc>
                <a:tc hMerge="1">
                  <a:txBody>
                    <a:bodyPr/>
                    <a:lstStyle/>
                    <a:p>
                      <a:endParaRPr lang="en-US"/>
                    </a:p>
                  </a:txBody>
                  <a:tcPr/>
                </a:tc>
                <a:extLst>
                  <a:ext uri="{0D108BD9-81ED-4DB2-BD59-A6C34878D82A}">
                    <a16:rowId xmlns:a16="http://schemas.microsoft.com/office/drawing/2014/main" val="3987119513"/>
                  </a:ext>
                </a:extLst>
              </a:tr>
              <a:tr h="505424">
                <a:tc>
                  <a:txBody>
                    <a:bodyPr/>
                    <a:lstStyle/>
                    <a:p>
                      <a:r>
                        <a:rPr lang="en-US" dirty="0"/>
                        <a:t>PK  </a:t>
                      </a:r>
                      <a:r>
                        <a:rPr lang="en-US" dirty="0">
                          <a:sym typeface="Wingdings" pitchFamily="2" charset="2"/>
                        </a:rPr>
                        <a:t></a:t>
                      </a:r>
                      <a:endParaRPr lang="en-US" dirty="0"/>
                    </a:p>
                  </a:txBody>
                  <a:tcPr/>
                </a:tc>
                <a:tc>
                  <a:txBody>
                    <a:bodyPr/>
                    <a:lstStyle/>
                    <a:p>
                      <a:r>
                        <a:rPr lang="en-US" dirty="0"/>
                        <a:t>PERSON_ID</a:t>
                      </a:r>
                    </a:p>
                  </a:txBody>
                  <a:tcPr/>
                </a:tc>
                <a:extLst>
                  <a:ext uri="{0D108BD9-81ED-4DB2-BD59-A6C34878D82A}">
                    <a16:rowId xmlns:a16="http://schemas.microsoft.com/office/drawing/2014/main" val="4269672866"/>
                  </a:ext>
                </a:extLst>
              </a:tr>
              <a:tr h="505424">
                <a:tc>
                  <a:txBody>
                    <a:bodyPr/>
                    <a:lstStyle/>
                    <a:p>
                      <a:r>
                        <a:rPr lang="en-US" dirty="0"/>
                        <a:t>FK  </a:t>
                      </a:r>
                      <a:r>
                        <a:rPr lang="en-US" dirty="0">
                          <a:sym typeface="Wingdings" pitchFamily="2" charset="2"/>
                        </a:rPr>
                        <a:t></a:t>
                      </a:r>
                      <a:endParaRPr lang="en-US" dirty="0"/>
                    </a:p>
                  </a:txBody>
                  <a:tcPr/>
                </a:tc>
                <a:tc>
                  <a:txBody>
                    <a:bodyPr/>
                    <a:lstStyle/>
                    <a:p>
                      <a:r>
                        <a:rPr lang="en-US" dirty="0"/>
                        <a:t>REPORT_NO</a:t>
                      </a:r>
                    </a:p>
                  </a:txBody>
                  <a:tcPr/>
                </a:tc>
                <a:extLst>
                  <a:ext uri="{0D108BD9-81ED-4DB2-BD59-A6C34878D82A}">
                    <a16:rowId xmlns:a16="http://schemas.microsoft.com/office/drawing/2014/main" val="1315418504"/>
                  </a:ext>
                </a:extLst>
              </a:tr>
              <a:tr h="505424">
                <a:tc>
                  <a:txBody>
                    <a:bodyPr/>
                    <a:lstStyle/>
                    <a:p>
                      <a:endParaRPr lang="en-US"/>
                    </a:p>
                  </a:txBody>
                  <a:tcPr/>
                </a:tc>
                <a:tc>
                  <a:txBody>
                    <a:bodyPr/>
                    <a:lstStyle/>
                    <a:p>
                      <a:r>
                        <a:rPr lang="en-US" dirty="0"/>
                        <a:t>QUARTER</a:t>
                      </a:r>
                    </a:p>
                  </a:txBody>
                  <a:tcPr/>
                </a:tc>
                <a:extLst>
                  <a:ext uri="{0D108BD9-81ED-4DB2-BD59-A6C34878D82A}">
                    <a16:rowId xmlns:a16="http://schemas.microsoft.com/office/drawing/2014/main" val="1116453571"/>
                  </a:ext>
                </a:extLst>
              </a:tr>
              <a:tr h="346396">
                <a:tc>
                  <a:txBody>
                    <a:bodyPr/>
                    <a:lstStyle/>
                    <a:p>
                      <a:endParaRPr lang="en-US"/>
                    </a:p>
                  </a:txBody>
                  <a:tcPr/>
                </a:tc>
                <a:tc>
                  <a:txBody>
                    <a:bodyPr/>
                    <a:lstStyle/>
                    <a:p>
                      <a:r>
                        <a:rPr lang="en-US" dirty="0"/>
                        <a:t>YEAR</a:t>
                      </a:r>
                    </a:p>
                  </a:txBody>
                  <a:tcPr/>
                </a:tc>
                <a:extLst>
                  <a:ext uri="{0D108BD9-81ED-4DB2-BD59-A6C34878D82A}">
                    <a16:rowId xmlns:a16="http://schemas.microsoft.com/office/drawing/2014/main" val="4257559467"/>
                  </a:ext>
                </a:extLst>
              </a:tr>
            </a:tbl>
          </a:graphicData>
        </a:graphic>
      </p:graphicFrame>
      <p:graphicFrame>
        <p:nvGraphicFramePr>
          <p:cNvPr id="4" name="Table 4">
            <a:extLst>
              <a:ext uri="{FF2B5EF4-FFF2-40B4-BE49-F238E27FC236}">
                <a16:creationId xmlns:a16="http://schemas.microsoft.com/office/drawing/2014/main" id="{7E7EE32E-6B7E-DA4D-C8AC-F79B8F2FD126}"/>
              </a:ext>
            </a:extLst>
          </p:cNvPr>
          <p:cNvGraphicFramePr>
            <a:graphicFrameLocks noGrp="1"/>
          </p:cNvGraphicFramePr>
          <p:nvPr>
            <p:extLst>
              <p:ext uri="{D42A27DB-BD31-4B8C-83A1-F6EECF244321}">
                <p14:modId xmlns:p14="http://schemas.microsoft.com/office/powerpoint/2010/main" val="3692394985"/>
              </p:ext>
            </p:extLst>
          </p:nvPr>
        </p:nvGraphicFramePr>
        <p:xfrm>
          <a:off x="7474227" y="986293"/>
          <a:ext cx="2199860" cy="1854200"/>
        </p:xfrm>
        <a:graphic>
          <a:graphicData uri="http://schemas.openxmlformats.org/drawingml/2006/table">
            <a:tbl>
              <a:tblPr firstRow="1" bandRow="1">
                <a:tableStyleId>{073A0DAA-6AF3-43AB-8588-CEC1D06C72B9}</a:tableStyleId>
              </a:tblPr>
              <a:tblGrid>
                <a:gridCol w="762042">
                  <a:extLst>
                    <a:ext uri="{9D8B030D-6E8A-4147-A177-3AD203B41FA5}">
                      <a16:colId xmlns:a16="http://schemas.microsoft.com/office/drawing/2014/main" val="1518055267"/>
                    </a:ext>
                  </a:extLst>
                </a:gridCol>
                <a:gridCol w="1437818">
                  <a:extLst>
                    <a:ext uri="{9D8B030D-6E8A-4147-A177-3AD203B41FA5}">
                      <a16:colId xmlns:a16="http://schemas.microsoft.com/office/drawing/2014/main" val="2362140483"/>
                    </a:ext>
                  </a:extLst>
                </a:gridCol>
              </a:tblGrid>
              <a:tr h="370840">
                <a:tc gridSpan="2">
                  <a:txBody>
                    <a:bodyPr/>
                    <a:lstStyle/>
                    <a:p>
                      <a:r>
                        <a:rPr lang="en-US" dirty="0"/>
                        <a:t>Vehicle details</a:t>
                      </a:r>
                    </a:p>
                  </a:txBody>
                  <a:tcPr/>
                </a:tc>
                <a:tc hMerge="1">
                  <a:txBody>
                    <a:bodyPr/>
                    <a:lstStyle/>
                    <a:p>
                      <a:endParaRPr lang="en-US" dirty="0"/>
                    </a:p>
                  </a:txBody>
                  <a:tcPr/>
                </a:tc>
                <a:extLst>
                  <a:ext uri="{0D108BD9-81ED-4DB2-BD59-A6C34878D82A}">
                    <a16:rowId xmlns:a16="http://schemas.microsoft.com/office/drawing/2014/main" val="3650322156"/>
                  </a:ext>
                </a:extLst>
              </a:tr>
              <a:tr h="370840">
                <a:tc>
                  <a:txBody>
                    <a:bodyPr/>
                    <a:lstStyle/>
                    <a:p>
                      <a:r>
                        <a:rPr lang="en-US" dirty="0"/>
                        <a:t>PK </a:t>
                      </a:r>
                      <a:r>
                        <a:rPr lang="en-US" dirty="0">
                          <a:sym typeface="Wingdings" pitchFamily="2" charset="2"/>
                        </a:rPr>
                        <a:t></a:t>
                      </a:r>
                      <a:endParaRPr lang="en-US" dirty="0"/>
                    </a:p>
                  </a:txBody>
                  <a:tcPr/>
                </a:tc>
                <a:tc>
                  <a:txBody>
                    <a:bodyPr/>
                    <a:lstStyle/>
                    <a:p>
                      <a:r>
                        <a:rPr lang="en-US" dirty="0"/>
                        <a:t>VEHICLE_ID</a:t>
                      </a:r>
                    </a:p>
                  </a:txBody>
                  <a:tcPr/>
                </a:tc>
                <a:extLst>
                  <a:ext uri="{0D108BD9-81ED-4DB2-BD59-A6C34878D82A}">
                    <a16:rowId xmlns:a16="http://schemas.microsoft.com/office/drawing/2014/main" val="1597348901"/>
                  </a:ext>
                </a:extLst>
              </a:tr>
              <a:tr h="370840">
                <a:tc>
                  <a:txBody>
                    <a:bodyPr/>
                    <a:lstStyle/>
                    <a:p>
                      <a:r>
                        <a:rPr lang="en-US" dirty="0"/>
                        <a:t>FK </a:t>
                      </a:r>
                      <a:r>
                        <a:rPr lang="en-US" dirty="0">
                          <a:sym typeface="Wingdings" pitchFamily="2" charset="2"/>
                        </a:rPr>
                        <a:t></a:t>
                      </a:r>
                      <a:endParaRPr lang="en-US" dirty="0"/>
                    </a:p>
                  </a:txBody>
                  <a:tcPr/>
                </a:tc>
                <a:tc>
                  <a:txBody>
                    <a:bodyPr/>
                    <a:lstStyle/>
                    <a:p>
                      <a:r>
                        <a:rPr lang="en-US" dirty="0"/>
                        <a:t>REPORT_NO</a:t>
                      </a:r>
                    </a:p>
                  </a:txBody>
                  <a:tcPr/>
                </a:tc>
                <a:extLst>
                  <a:ext uri="{0D108BD9-81ED-4DB2-BD59-A6C34878D82A}">
                    <a16:rowId xmlns:a16="http://schemas.microsoft.com/office/drawing/2014/main" val="3054847788"/>
                  </a:ext>
                </a:extLst>
              </a:tr>
              <a:tr h="370840">
                <a:tc>
                  <a:txBody>
                    <a:bodyPr/>
                    <a:lstStyle/>
                    <a:p>
                      <a:endParaRPr lang="en-US"/>
                    </a:p>
                  </a:txBody>
                  <a:tcPr/>
                </a:tc>
                <a:tc>
                  <a:txBody>
                    <a:bodyPr/>
                    <a:lstStyle/>
                    <a:p>
                      <a:r>
                        <a:rPr lang="en-US" dirty="0"/>
                        <a:t>QUARTER</a:t>
                      </a:r>
                    </a:p>
                  </a:txBody>
                  <a:tcPr/>
                </a:tc>
                <a:extLst>
                  <a:ext uri="{0D108BD9-81ED-4DB2-BD59-A6C34878D82A}">
                    <a16:rowId xmlns:a16="http://schemas.microsoft.com/office/drawing/2014/main" val="385056339"/>
                  </a:ext>
                </a:extLst>
              </a:tr>
              <a:tr h="370840">
                <a:tc>
                  <a:txBody>
                    <a:bodyPr/>
                    <a:lstStyle/>
                    <a:p>
                      <a:endParaRPr lang="en-US"/>
                    </a:p>
                  </a:txBody>
                  <a:tcPr/>
                </a:tc>
                <a:tc>
                  <a:txBody>
                    <a:bodyPr/>
                    <a:lstStyle/>
                    <a:p>
                      <a:r>
                        <a:rPr lang="en-US" dirty="0"/>
                        <a:t>YEAR</a:t>
                      </a:r>
                    </a:p>
                  </a:txBody>
                  <a:tcPr/>
                </a:tc>
                <a:extLst>
                  <a:ext uri="{0D108BD9-81ED-4DB2-BD59-A6C34878D82A}">
                    <a16:rowId xmlns:a16="http://schemas.microsoft.com/office/drawing/2014/main" val="1787440332"/>
                  </a:ext>
                </a:extLst>
              </a:tr>
            </a:tbl>
          </a:graphicData>
        </a:graphic>
      </p:graphicFrame>
      <p:graphicFrame>
        <p:nvGraphicFramePr>
          <p:cNvPr id="5" name="Table 5">
            <a:extLst>
              <a:ext uri="{FF2B5EF4-FFF2-40B4-BE49-F238E27FC236}">
                <a16:creationId xmlns:a16="http://schemas.microsoft.com/office/drawing/2014/main" id="{B67A233A-7E4C-95CD-3377-2010EF8A0052}"/>
              </a:ext>
            </a:extLst>
          </p:cNvPr>
          <p:cNvGraphicFramePr>
            <a:graphicFrameLocks noGrp="1"/>
          </p:cNvGraphicFramePr>
          <p:nvPr>
            <p:extLst>
              <p:ext uri="{D42A27DB-BD31-4B8C-83A1-F6EECF244321}">
                <p14:modId xmlns:p14="http://schemas.microsoft.com/office/powerpoint/2010/main" val="1679242946"/>
              </p:ext>
            </p:extLst>
          </p:nvPr>
        </p:nvGraphicFramePr>
        <p:xfrm>
          <a:off x="5009322" y="3780918"/>
          <a:ext cx="3008244" cy="1483360"/>
        </p:xfrm>
        <a:graphic>
          <a:graphicData uri="http://schemas.openxmlformats.org/drawingml/2006/table">
            <a:tbl>
              <a:tblPr firstRow="1" bandRow="1">
                <a:tableStyleId>{00A15C55-8517-42AA-B614-E9B94910E393}</a:tableStyleId>
              </a:tblPr>
              <a:tblGrid>
                <a:gridCol w="834887">
                  <a:extLst>
                    <a:ext uri="{9D8B030D-6E8A-4147-A177-3AD203B41FA5}">
                      <a16:colId xmlns:a16="http://schemas.microsoft.com/office/drawing/2014/main" val="358808660"/>
                    </a:ext>
                  </a:extLst>
                </a:gridCol>
                <a:gridCol w="2173357">
                  <a:extLst>
                    <a:ext uri="{9D8B030D-6E8A-4147-A177-3AD203B41FA5}">
                      <a16:colId xmlns:a16="http://schemas.microsoft.com/office/drawing/2014/main" val="2390195976"/>
                    </a:ext>
                  </a:extLst>
                </a:gridCol>
              </a:tblGrid>
              <a:tr h="370840">
                <a:tc gridSpan="2">
                  <a:txBody>
                    <a:bodyPr/>
                    <a:lstStyle/>
                    <a:p>
                      <a:r>
                        <a:rPr lang="en-US" dirty="0"/>
                        <a:t>Vehicle crashes</a:t>
                      </a:r>
                    </a:p>
                  </a:txBody>
                  <a:tcPr/>
                </a:tc>
                <a:tc hMerge="1">
                  <a:txBody>
                    <a:bodyPr/>
                    <a:lstStyle/>
                    <a:p>
                      <a:endParaRPr lang="en-US" dirty="0"/>
                    </a:p>
                  </a:txBody>
                  <a:tcPr/>
                </a:tc>
                <a:extLst>
                  <a:ext uri="{0D108BD9-81ED-4DB2-BD59-A6C34878D82A}">
                    <a16:rowId xmlns:a16="http://schemas.microsoft.com/office/drawing/2014/main" val="2764791464"/>
                  </a:ext>
                </a:extLst>
              </a:tr>
              <a:tr h="370840">
                <a:tc>
                  <a:txBody>
                    <a:bodyPr/>
                    <a:lstStyle/>
                    <a:p>
                      <a:r>
                        <a:rPr lang="en-US" dirty="0"/>
                        <a:t>PK </a:t>
                      </a:r>
                      <a:r>
                        <a:rPr lang="en-US" dirty="0">
                          <a:sym typeface="Wingdings" pitchFamily="2" charset="2"/>
                        </a:rPr>
                        <a:t></a:t>
                      </a:r>
                      <a:endParaRPr lang="en-US" dirty="0"/>
                    </a:p>
                  </a:txBody>
                  <a:tcPr/>
                </a:tc>
                <a:tc>
                  <a:txBody>
                    <a:bodyPr/>
                    <a:lstStyle/>
                    <a:p>
                      <a:r>
                        <a:rPr lang="en-US" dirty="0"/>
                        <a:t>REPORT_NO</a:t>
                      </a:r>
                    </a:p>
                  </a:txBody>
                  <a:tcPr/>
                </a:tc>
                <a:extLst>
                  <a:ext uri="{0D108BD9-81ED-4DB2-BD59-A6C34878D82A}">
                    <a16:rowId xmlns:a16="http://schemas.microsoft.com/office/drawing/2014/main" val="3659523445"/>
                  </a:ext>
                </a:extLst>
              </a:tr>
              <a:tr h="370840">
                <a:tc>
                  <a:txBody>
                    <a:bodyPr/>
                    <a:lstStyle/>
                    <a:p>
                      <a:endParaRPr lang="en-US" dirty="0"/>
                    </a:p>
                  </a:txBody>
                  <a:tcPr/>
                </a:tc>
                <a:tc>
                  <a:txBody>
                    <a:bodyPr/>
                    <a:lstStyle/>
                    <a:p>
                      <a:r>
                        <a:rPr lang="en-US" dirty="0"/>
                        <a:t>QUARTER</a:t>
                      </a:r>
                    </a:p>
                  </a:txBody>
                  <a:tcPr/>
                </a:tc>
                <a:extLst>
                  <a:ext uri="{0D108BD9-81ED-4DB2-BD59-A6C34878D82A}">
                    <a16:rowId xmlns:a16="http://schemas.microsoft.com/office/drawing/2014/main" val="2631249405"/>
                  </a:ext>
                </a:extLst>
              </a:tr>
              <a:tr h="370840">
                <a:tc>
                  <a:txBody>
                    <a:bodyPr/>
                    <a:lstStyle/>
                    <a:p>
                      <a:endParaRPr lang="en-US"/>
                    </a:p>
                  </a:txBody>
                  <a:tcPr/>
                </a:tc>
                <a:tc>
                  <a:txBody>
                    <a:bodyPr/>
                    <a:lstStyle/>
                    <a:p>
                      <a:r>
                        <a:rPr lang="en-US" dirty="0"/>
                        <a:t>YEAR</a:t>
                      </a:r>
                    </a:p>
                  </a:txBody>
                  <a:tcPr/>
                </a:tc>
                <a:extLst>
                  <a:ext uri="{0D108BD9-81ED-4DB2-BD59-A6C34878D82A}">
                    <a16:rowId xmlns:a16="http://schemas.microsoft.com/office/drawing/2014/main" val="1645394958"/>
                  </a:ext>
                </a:extLst>
              </a:tr>
            </a:tbl>
          </a:graphicData>
        </a:graphic>
      </p:graphicFrame>
      <p:cxnSp>
        <p:nvCxnSpPr>
          <p:cNvPr id="7" name="Straight Connector 6">
            <a:extLst>
              <a:ext uri="{FF2B5EF4-FFF2-40B4-BE49-F238E27FC236}">
                <a16:creationId xmlns:a16="http://schemas.microsoft.com/office/drawing/2014/main" id="{C2334573-A313-5070-1248-CA9D55A3CD1B}"/>
              </a:ext>
            </a:extLst>
          </p:cNvPr>
          <p:cNvCxnSpPr>
            <a:cxnSpLocks/>
          </p:cNvCxnSpPr>
          <p:nvPr/>
        </p:nvCxnSpPr>
        <p:spPr>
          <a:xfrm>
            <a:off x="4598504" y="1474488"/>
            <a:ext cx="2875723"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B896606-05DB-60CA-E858-DCCCCC9090D4}"/>
              </a:ext>
            </a:extLst>
          </p:cNvPr>
          <p:cNvCxnSpPr/>
          <p:nvPr/>
        </p:nvCxnSpPr>
        <p:spPr>
          <a:xfrm>
            <a:off x="4744278" y="1272209"/>
            <a:ext cx="0" cy="428395"/>
          </a:xfrm>
          <a:prstGeom prst="line">
            <a:avLst/>
          </a:prstGeom>
          <a:ln w="1587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54B81E4-88CB-E7A3-3017-D48A7544E730}"/>
              </a:ext>
            </a:extLst>
          </p:cNvPr>
          <p:cNvCxnSpPr>
            <a:cxnSpLocks/>
          </p:cNvCxnSpPr>
          <p:nvPr/>
        </p:nvCxnSpPr>
        <p:spPr>
          <a:xfrm>
            <a:off x="4863548" y="1261120"/>
            <a:ext cx="0" cy="439484"/>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586BB22-37C0-3D96-6352-B6A49EA7E811}"/>
              </a:ext>
            </a:extLst>
          </p:cNvPr>
          <p:cNvCxnSpPr/>
          <p:nvPr/>
        </p:nvCxnSpPr>
        <p:spPr>
          <a:xfrm>
            <a:off x="7354957" y="1261120"/>
            <a:ext cx="0" cy="439484"/>
          </a:xfrm>
          <a:prstGeom prst="line">
            <a:avLst/>
          </a:prstGeom>
          <a:ln w="158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A3F3320-24AB-3484-B956-48FE4DADFE63}"/>
              </a:ext>
            </a:extLst>
          </p:cNvPr>
          <p:cNvCxnSpPr/>
          <p:nvPr/>
        </p:nvCxnSpPr>
        <p:spPr>
          <a:xfrm>
            <a:off x="7235687" y="1272209"/>
            <a:ext cx="0" cy="428395"/>
          </a:xfrm>
          <a:prstGeom prst="line">
            <a:avLst/>
          </a:prstGeom>
          <a:ln w="158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18F3067-FFC5-7696-AA76-8AF69F50E0C6}"/>
              </a:ext>
            </a:extLst>
          </p:cNvPr>
          <p:cNvCxnSpPr/>
          <p:nvPr/>
        </p:nvCxnSpPr>
        <p:spPr>
          <a:xfrm>
            <a:off x="3180522" y="3107121"/>
            <a:ext cx="0" cy="1213088"/>
          </a:xfrm>
          <a:prstGeom prst="line">
            <a:avLst/>
          </a:prstGeom>
          <a:ln w="15875"/>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20C34EA-7782-C7FB-B08E-E6C27E561323}"/>
              </a:ext>
            </a:extLst>
          </p:cNvPr>
          <p:cNvCxnSpPr/>
          <p:nvPr/>
        </p:nvCxnSpPr>
        <p:spPr>
          <a:xfrm>
            <a:off x="3180522" y="4320209"/>
            <a:ext cx="1828800"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3E804D6-2914-8106-2E2F-C1485339A1A4}"/>
              </a:ext>
            </a:extLst>
          </p:cNvPr>
          <p:cNvCxnSpPr/>
          <p:nvPr/>
        </p:nvCxnSpPr>
        <p:spPr>
          <a:xfrm>
            <a:off x="3007139" y="3286539"/>
            <a:ext cx="346765"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D46102E-2CB3-231D-29B6-399148690B68}"/>
              </a:ext>
            </a:extLst>
          </p:cNvPr>
          <p:cNvCxnSpPr/>
          <p:nvPr/>
        </p:nvCxnSpPr>
        <p:spPr>
          <a:xfrm>
            <a:off x="3007139" y="3429000"/>
            <a:ext cx="346765"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965D8CCA-4B69-72E7-3556-CFCBD767DDED}"/>
              </a:ext>
            </a:extLst>
          </p:cNvPr>
          <p:cNvCxnSpPr/>
          <p:nvPr/>
        </p:nvCxnSpPr>
        <p:spPr>
          <a:xfrm>
            <a:off x="4863548" y="4086492"/>
            <a:ext cx="0" cy="467433"/>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7BDD081-C13D-81E9-8940-834981D9DED9}"/>
              </a:ext>
            </a:extLst>
          </p:cNvPr>
          <p:cNvCxnSpPr/>
          <p:nvPr/>
        </p:nvCxnSpPr>
        <p:spPr>
          <a:xfrm>
            <a:off x="4744278" y="4086492"/>
            <a:ext cx="0" cy="467433"/>
          </a:xfrm>
          <a:prstGeom prst="line">
            <a:avLst/>
          </a:prstGeom>
          <a:ln w="15875"/>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9C728B19-6164-6A5E-4391-62ACBED73FB5}"/>
              </a:ext>
            </a:extLst>
          </p:cNvPr>
          <p:cNvCxnSpPr/>
          <p:nvPr/>
        </p:nvCxnSpPr>
        <p:spPr>
          <a:xfrm>
            <a:off x="9263270" y="2840493"/>
            <a:ext cx="0" cy="1479715"/>
          </a:xfrm>
          <a:prstGeom prst="line">
            <a:avLst/>
          </a:prstGeom>
          <a:ln w="15875"/>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83B17DE-3CD5-525E-F603-9B3C8FD64A50}"/>
              </a:ext>
            </a:extLst>
          </p:cNvPr>
          <p:cNvCxnSpPr/>
          <p:nvPr/>
        </p:nvCxnSpPr>
        <p:spPr>
          <a:xfrm>
            <a:off x="8017566" y="4320208"/>
            <a:ext cx="1272208"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DF33759-7E7A-699D-E398-83141207F456}"/>
              </a:ext>
            </a:extLst>
          </p:cNvPr>
          <p:cNvCxnSpPr/>
          <p:nvPr/>
        </p:nvCxnSpPr>
        <p:spPr>
          <a:xfrm>
            <a:off x="9130748" y="2994991"/>
            <a:ext cx="29154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EDE4C33-F294-0EF4-1204-F16D6A5FA735}"/>
              </a:ext>
            </a:extLst>
          </p:cNvPr>
          <p:cNvCxnSpPr/>
          <p:nvPr/>
        </p:nvCxnSpPr>
        <p:spPr>
          <a:xfrm>
            <a:off x="9130748" y="3107121"/>
            <a:ext cx="291548" cy="0"/>
          </a:xfrm>
          <a:prstGeom prst="line">
            <a:avLst/>
          </a:prstGeom>
          <a:ln w="15875"/>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B5AEFF03-A649-D261-6A8D-E377A9CA40EB}"/>
              </a:ext>
            </a:extLst>
          </p:cNvPr>
          <p:cNvCxnSpPr/>
          <p:nvPr/>
        </p:nvCxnSpPr>
        <p:spPr>
          <a:xfrm>
            <a:off x="8176591" y="4086492"/>
            <a:ext cx="0" cy="467433"/>
          </a:xfrm>
          <a:prstGeom prst="line">
            <a:avLst/>
          </a:prstGeom>
          <a:ln w="15875"/>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5C8A14B-66E3-6BCC-8968-AA0DA4A0476A}"/>
              </a:ext>
            </a:extLst>
          </p:cNvPr>
          <p:cNvCxnSpPr/>
          <p:nvPr/>
        </p:nvCxnSpPr>
        <p:spPr>
          <a:xfrm>
            <a:off x="8322365" y="4086492"/>
            <a:ext cx="0" cy="467433"/>
          </a:xfrm>
          <a:prstGeom prst="line">
            <a:avLst/>
          </a:prstGeom>
          <a:ln w="15875"/>
        </p:spPr>
        <p:style>
          <a:lnRef idx="1">
            <a:schemeClr val="dk1"/>
          </a:lnRef>
          <a:fillRef idx="0">
            <a:schemeClr val="dk1"/>
          </a:fillRef>
          <a:effectRef idx="0">
            <a:schemeClr val="dk1"/>
          </a:effectRef>
          <a:fontRef idx="minor">
            <a:schemeClr val="tx1"/>
          </a:fontRef>
        </p:style>
      </p:cxnSp>
      <p:pic>
        <p:nvPicPr>
          <p:cNvPr id="43" name="Picture 42" descr="Stack of magazines on table">
            <a:extLst>
              <a:ext uri="{FF2B5EF4-FFF2-40B4-BE49-F238E27FC236}">
                <a16:creationId xmlns:a16="http://schemas.microsoft.com/office/drawing/2014/main" id="{5364947C-D231-DFFF-50D4-A8A9AB8B5E22}"/>
              </a:ext>
            </a:extLst>
          </p:cNvPr>
          <p:cNvPicPr>
            <a:picLocks noChangeAspect="1"/>
          </p:cNvPicPr>
          <p:nvPr/>
        </p:nvPicPr>
        <p:blipFill rotWithShape="1">
          <a:blip r:embed="rId3">
            <a:alphaModFix amt="31000"/>
          </a:blip>
          <a:srcRect t="12553" r="-1" b="3155"/>
          <a:stretch/>
        </p:blipFill>
        <p:spPr>
          <a:xfrm>
            <a:off x="0" y="0"/>
            <a:ext cx="12192000" cy="6859705"/>
          </a:xfrm>
          <a:prstGeom prst="rect">
            <a:avLst/>
          </a:prstGeom>
        </p:spPr>
      </p:pic>
      <p:sp>
        <p:nvSpPr>
          <p:cNvPr id="44" name="Rectangle 43">
            <a:extLst>
              <a:ext uri="{FF2B5EF4-FFF2-40B4-BE49-F238E27FC236}">
                <a16:creationId xmlns:a16="http://schemas.microsoft.com/office/drawing/2014/main" id="{414B7AB0-9997-58B7-CB9D-DCEF3BC12F8E}"/>
              </a:ext>
            </a:extLst>
          </p:cNvPr>
          <p:cNvSpPr/>
          <p:nvPr/>
        </p:nvSpPr>
        <p:spPr>
          <a:xfrm>
            <a:off x="4507515" y="68145"/>
            <a:ext cx="334925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ER diagram</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9249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1E2B-5B47-9ECC-BC2F-BBD39907CA08}"/>
              </a:ext>
            </a:extLst>
          </p:cNvPr>
          <p:cNvSpPr>
            <a:spLocks noGrp="1"/>
          </p:cNvSpPr>
          <p:nvPr>
            <p:ph type="title"/>
          </p:nvPr>
        </p:nvSpPr>
        <p:spPr/>
        <p:txBody>
          <a:bodyPr/>
          <a:lstStyle/>
          <a:p>
            <a:r>
              <a:rPr lang="en-US" sz="5400" dirty="0"/>
              <a:t>Description of the Dataset utilized</a:t>
            </a:r>
            <a:endParaRPr lang="en-US" dirty="0"/>
          </a:p>
        </p:txBody>
      </p:sp>
      <p:sp>
        <p:nvSpPr>
          <p:cNvPr id="3" name="Content Placeholder 2">
            <a:extLst>
              <a:ext uri="{FF2B5EF4-FFF2-40B4-BE49-F238E27FC236}">
                <a16:creationId xmlns:a16="http://schemas.microsoft.com/office/drawing/2014/main" id="{28E84AC7-FF75-9096-B9C9-39D3B738FF3A}"/>
              </a:ext>
            </a:extLst>
          </p:cNvPr>
          <p:cNvSpPr>
            <a:spLocks noGrp="1"/>
          </p:cNvSpPr>
          <p:nvPr>
            <p:ph idx="1"/>
          </p:nvPr>
        </p:nvSpPr>
        <p:spPr/>
        <p:txBody>
          <a:bodyPr/>
          <a:lstStyle/>
          <a:p>
            <a:r>
              <a:rPr lang="en-US" dirty="0"/>
              <a:t>The dataset we used is Maryland Crash Data Resources. The data for this dataset is provided by Maryland state police. We used three datasets from this Resource page, which are the tables of our Database</a:t>
            </a:r>
          </a:p>
          <a:p>
            <a:pPr lvl="0" algn="l">
              <a:buFont typeface="Wingdings" pitchFamily="2" charset="2"/>
              <a:buChar char="Ø"/>
            </a:pPr>
            <a:r>
              <a:rPr lang="en-US" dirty="0" err="1"/>
              <a:t>Maryland_Statewide_Vehicle_Crashes</a:t>
            </a:r>
            <a:r>
              <a:rPr lang="en-US" dirty="0"/>
              <a:t>  have 55 columns and 848804 rows</a:t>
            </a:r>
          </a:p>
          <a:p>
            <a:pPr lvl="0" algn="l">
              <a:buFont typeface="Wingdings" pitchFamily="2" charset="2"/>
              <a:buChar char="Ø"/>
            </a:pPr>
            <a:r>
              <a:rPr lang="en-US" dirty="0" err="1"/>
              <a:t>Maryland_Statewide_Vehicle_Crashes_-_Person_Details__Anonymized</a:t>
            </a:r>
            <a:r>
              <a:rPr lang="en-US" dirty="0"/>
              <a:t> have 48 columns and 1903316 rows</a:t>
            </a:r>
          </a:p>
          <a:p>
            <a:pPr lvl="0" algn="l">
              <a:buFont typeface="Wingdings" pitchFamily="2" charset="2"/>
              <a:buChar char="Ø"/>
            </a:pPr>
            <a:r>
              <a:rPr lang="en-US" dirty="0"/>
              <a:t>Maryland_Statewide_Vehicle_Crashes_-_</a:t>
            </a:r>
            <a:r>
              <a:rPr lang="en-US" dirty="0" err="1"/>
              <a:t>Vehicle_Details</a:t>
            </a:r>
            <a:r>
              <a:rPr lang="en-US" dirty="0"/>
              <a:t> have 49 columns and 1386222 rows</a:t>
            </a:r>
          </a:p>
          <a:p>
            <a:pPr marL="0" indent="0">
              <a:buNone/>
            </a:pPr>
            <a:endParaRPr lang="en-US" dirty="0"/>
          </a:p>
          <a:p>
            <a:r>
              <a:rPr lang="en-US" dirty="0"/>
              <a:t>Database along with the tables is loaded in a </a:t>
            </a:r>
            <a:r>
              <a:rPr lang="en-US" dirty="0" err="1"/>
              <a:t>jupyter</a:t>
            </a:r>
            <a:r>
              <a:rPr lang="en-US" dirty="0"/>
              <a:t> notebook.</a:t>
            </a:r>
          </a:p>
          <a:p>
            <a:r>
              <a:rPr lang="en-US" dirty="0"/>
              <a:t>Crashes spanning over 7 years, in different counties, in each quarter.</a:t>
            </a:r>
          </a:p>
          <a:p>
            <a:r>
              <a:rPr lang="en-US" dirty="0"/>
              <a:t>Vehicle movement and weather condition effects</a:t>
            </a:r>
          </a:p>
          <a:p>
            <a:pPr marL="0" indent="0">
              <a:buNone/>
            </a:pPr>
            <a:endParaRPr lang="en-US" dirty="0"/>
          </a:p>
          <a:p>
            <a:pPr marL="0" indent="0">
              <a:buNone/>
            </a:pPr>
            <a:endParaRPr lang="en-US" dirty="0"/>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5010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6" name="Oval 1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Freeform: Shape 2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9" name="Oval 2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2" name="Rectangle 31">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6" name="Picture Placeholder 5">
            <a:extLst>
              <a:ext uri="{FF2B5EF4-FFF2-40B4-BE49-F238E27FC236}">
                <a16:creationId xmlns:a16="http://schemas.microsoft.com/office/drawing/2014/main" id="{A7E9BAEA-DD2F-0561-D063-E451765A50B9}"/>
              </a:ext>
            </a:extLst>
          </p:cNvPr>
          <p:cNvPicPr>
            <a:picLocks noGrp="1" noChangeAspect="1"/>
          </p:cNvPicPr>
          <p:nvPr>
            <p:ph type="pic" idx="1"/>
          </p:nvPr>
        </p:nvPicPr>
        <p:blipFill rotWithShape="1">
          <a:blip r:embed="rId2">
            <a:alphaModFix/>
          </a:blip>
          <a:srcRect l="3628" r="12394" b="1"/>
          <a:stretch/>
        </p:blipFill>
        <p:spPr>
          <a:xfrm>
            <a:off x="3049" y="-1"/>
            <a:ext cx="12188951" cy="6856053"/>
          </a:xfrm>
          <a:prstGeom prst="rect">
            <a:avLst/>
          </a:prstGeom>
        </p:spPr>
      </p:pic>
      <p:grpSp>
        <p:nvGrpSpPr>
          <p:cNvPr id="36"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37" name="Oval 36">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070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4" name="Rectangle 213">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18"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219" name="Oval 218">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Oval 223">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Shape 228">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30" name="Freeform: Shape 229">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31" name="Freeform: Shape 230">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32" name="Oval 231">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35" name="Rectangle 234">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239"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240" name="Oval 239">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Picture Placeholder 2">
            <a:extLst>
              <a:ext uri="{FF2B5EF4-FFF2-40B4-BE49-F238E27FC236}">
                <a16:creationId xmlns:a16="http://schemas.microsoft.com/office/drawing/2014/main" id="{10BD0576-0D86-F15A-0648-C94377AD2C52}"/>
              </a:ext>
            </a:extLst>
          </p:cNvPr>
          <p:cNvSpPr>
            <a:spLocks noGrp="1"/>
          </p:cNvSpPr>
          <p:nvPr>
            <p:ph type="pic" idx="1"/>
          </p:nvPr>
        </p:nvSpPr>
        <p:spPr/>
      </p:sp>
      <p:pic>
        <p:nvPicPr>
          <p:cNvPr id="2" name="Picture 1">
            <a:extLst>
              <a:ext uri="{FF2B5EF4-FFF2-40B4-BE49-F238E27FC236}">
                <a16:creationId xmlns:a16="http://schemas.microsoft.com/office/drawing/2014/main" id="{7E2FFD48-E234-A836-7CC2-778680CE4E4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7209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7"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28" name="Oval 127">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Shape 137">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39" name="Freeform: Shape 138">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40" name="Freeform: Shape 139">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41" name="Oval 140">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44" name="Rectangle 143">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48"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51" name="Oval 150">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D6654068-41E2-947D-D76E-520CFF6D2F44}"/>
              </a:ext>
            </a:extLst>
          </p:cNvPr>
          <p:cNvPicPr>
            <a:picLocks noChangeAspect="1"/>
          </p:cNvPicPr>
          <p:nvPr/>
        </p:nvPicPr>
        <p:blipFill>
          <a:blip r:embed="rId2"/>
          <a:stretch>
            <a:fillRect/>
          </a:stretch>
        </p:blipFill>
        <p:spPr>
          <a:xfrm>
            <a:off x="46881" y="1"/>
            <a:ext cx="12142070" cy="6858000"/>
          </a:xfrm>
          <a:prstGeom prst="rect">
            <a:avLst/>
          </a:prstGeom>
        </p:spPr>
      </p:pic>
    </p:spTree>
    <p:extLst>
      <p:ext uri="{BB962C8B-B14F-4D97-AF65-F5344CB8AC3E}">
        <p14:creationId xmlns:p14="http://schemas.microsoft.com/office/powerpoint/2010/main" val="943645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A65C-008F-2817-C768-F2535D6825F7}"/>
              </a:ext>
            </a:extLst>
          </p:cNvPr>
          <p:cNvSpPr>
            <a:spLocks noGrp="1"/>
          </p:cNvSpPr>
          <p:nvPr>
            <p:ph type="title"/>
          </p:nvPr>
        </p:nvSpPr>
        <p:spPr/>
        <p:txBody>
          <a:bodyPr>
            <a:normAutofit/>
          </a:bodyPr>
          <a:lstStyle/>
          <a:p>
            <a:pPr algn="ctr"/>
            <a:r>
              <a:rPr lang="en-US" sz="2000" b="1" dirty="0"/>
              <a:t>Influence of time and weather on crashes</a:t>
            </a:r>
          </a:p>
        </p:txBody>
      </p:sp>
      <p:pic>
        <p:nvPicPr>
          <p:cNvPr id="6" name="Content Placeholder 5">
            <a:extLst>
              <a:ext uri="{FF2B5EF4-FFF2-40B4-BE49-F238E27FC236}">
                <a16:creationId xmlns:a16="http://schemas.microsoft.com/office/drawing/2014/main" id="{FDDEF46B-2F90-5F04-F2DF-EA4EF8B2A56A}"/>
              </a:ext>
            </a:extLst>
          </p:cNvPr>
          <p:cNvPicPr>
            <a:picLocks noGrp="1" noChangeAspect="1"/>
          </p:cNvPicPr>
          <p:nvPr>
            <p:ph sz="half" idx="1"/>
          </p:nvPr>
        </p:nvPicPr>
        <p:blipFill>
          <a:blip r:embed="rId2"/>
          <a:stretch>
            <a:fillRect/>
          </a:stretch>
        </p:blipFill>
        <p:spPr>
          <a:xfrm>
            <a:off x="134911" y="1896257"/>
            <a:ext cx="5884889" cy="4114798"/>
          </a:xfrm>
        </p:spPr>
      </p:pic>
      <p:pic>
        <p:nvPicPr>
          <p:cNvPr id="8" name="Content Placeholder 7">
            <a:extLst>
              <a:ext uri="{FF2B5EF4-FFF2-40B4-BE49-F238E27FC236}">
                <a16:creationId xmlns:a16="http://schemas.microsoft.com/office/drawing/2014/main" id="{978DE0EF-32D3-B6AB-7433-170FF7BDECE7}"/>
              </a:ext>
            </a:extLst>
          </p:cNvPr>
          <p:cNvPicPr>
            <a:picLocks noGrp="1" noChangeAspect="1"/>
          </p:cNvPicPr>
          <p:nvPr>
            <p:ph sz="half" idx="2"/>
          </p:nvPr>
        </p:nvPicPr>
        <p:blipFill>
          <a:blip r:embed="rId3"/>
          <a:stretch>
            <a:fillRect/>
          </a:stretch>
        </p:blipFill>
        <p:spPr>
          <a:xfrm>
            <a:off x="6200756" y="1896257"/>
            <a:ext cx="5753900" cy="4114799"/>
          </a:xfrm>
        </p:spPr>
      </p:pic>
    </p:spTree>
    <p:extLst>
      <p:ext uri="{BB962C8B-B14F-4D97-AF65-F5344CB8AC3E}">
        <p14:creationId xmlns:p14="http://schemas.microsoft.com/office/powerpoint/2010/main" val="3110789355"/>
      </p:ext>
    </p:extLst>
  </p:cSld>
  <p:clrMapOvr>
    <a:masterClrMapping/>
  </p:clrMapOvr>
</p:sld>
</file>

<file path=ppt/theme/theme1.xml><?xml version="1.0" encoding="utf-8"?>
<a:theme xmlns:a="http://schemas.openxmlformats.org/drawingml/2006/main" name="ConfettiVTI">
  <a:themeElements>
    <a:clrScheme name="AnalogousFromRegularSeed_2SEEDS">
      <a:dk1>
        <a:srgbClr val="000000"/>
      </a:dk1>
      <a:lt1>
        <a:srgbClr val="FFFFFF"/>
      </a:lt1>
      <a:dk2>
        <a:srgbClr val="412624"/>
      </a:dk2>
      <a:lt2>
        <a:srgbClr val="E8E4E2"/>
      </a:lt2>
      <a:accent1>
        <a:srgbClr val="3B80B1"/>
      </a:accent1>
      <a:accent2>
        <a:srgbClr val="46B2B2"/>
      </a:accent2>
      <a:accent3>
        <a:srgbClr val="4D61C3"/>
      </a:accent3>
      <a:accent4>
        <a:srgbClr val="B13B3C"/>
      </a:accent4>
      <a:accent5>
        <a:srgbClr val="C37C4D"/>
      </a:accent5>
      <a:accent6>
        <a:srgbClr val="B19C3B"/>
      </a:accent6>
      <a:hlink>
        <a:srgbClr val="BA713E"/>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TotalTime>
  <Words>664</Words>
  <Application>Microsoft Office PowerPoint</Application>
  <PresentationFormat>Widescreen</PresentationFormat>
  <Paragraphs>81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Nova</vt:lpstr>
      <vt:lpstr>Times New Roman</vt:lpstr>
      <vt:lpstr>Wingdings</vt:lpstr>
      <vt:lpstr>ConfettiVTI</vt:lpstr>
      <vt:lpstr>A comprehensive Data Analysis of Maryland Statewide Vehicle Crashes</vt:lpstr>
      <vt:lpstr>Problem Statement</vt:lpstr>
      <vt:lpstr>Introduction</vt:lpstr>
      <vt:lpstr>PowerPoint Presentation</vt:lpstr>
      <vt:lpstr>Description of the Dataset utilized</vt:lpstr>
      <vt:lpstr>PowerPoint Presentation</vt:lpstr>
      <vt:lpstr>PowerPoint Presentation</vt:lpstr>
      <vt:lpstr>PowerPoint Presentation</vt:lpstr>
      <vt:lpstr>Influence of time and weather on crashes</vt:lpstr>
      <vt:lpstr>PowerPoint Presentation</vt:lpstr>
      <vt:lpstr>PowerPoint Presentation</vt:lpstr>
      <vt:lpstr>Observations </vt:lpstr>
      <vt:lpstr>Discussion and future work:</vt:lpstr>
      <vt:lpstr>References</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Data Analysis of Maryland Statewide Vehicle Crashes</dc:title>
  <dc:creator>Meghna Vaishnavi Aryasri</dc:creator>
  <cp:lastModifiedBy>Dheeraj Boddu</cp:lastModifiedBy>
  <cp:revision>8</cp:revision>
  <dcterms:created xsi:type="dcterms:W3CDTF">2022-12-12T20:24:37Z</dcterms:created>
  <dcterms:modified xsi:type="dcterms:W3CDTF">2022-12-16T23:03:52Z</dcterms:modified>
</cp:coreProperties>
</file>